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95"/>
  </p:notesMasterIdLst>
  <p:sldIdLst>
    <p:sldId id="256" r:id="rId2"/>
    <p:sldId id="346" r:id="rId3"/>
    <p:sldId id="347"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348" r:id="rId29"/>
    <p:sldId id="282" r:id="rId30"/>
    <p:sldId id="281" r:id="rId31"/>
    <p:sldId id="283" r:id="rId32"/>
    <p:sldId id="284" r:id="rId33"/>
    <p:sldId id="286" r:id="rId34"/>
    <p:sldId id="287" r:id="rId35"/>
    <p:sldId id="288" r:id="rId36"/>
    <p:sldId id="285" r:id="rId37"/>
    <p:sldId id="289" r:id="rId38"/>
    <p:sldId id="290" r:id="rId39"/>
    <p:sldId id="291" r:id="rId40"/>
    <p:sldId id="292" r:id="rId41"/>
    <p:sldId id="293" r:id="rId42"/>
    <p:sldId id="294" r:id="rId43"/>
    <p:sldId id="295" r:id="rId44"/>
    <p:sldId id="296" r:id="rId45"/>
    <p:sldId id="297" r:id="rId46"/>
    <p:sldId id="299" r:id="rId47"/>
    <p:sldId id="300" r:id="rId48"/>
    <p:sldId id="301" r:id="rId49"/>
    <p:sldId id="298"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7" r:id="rId74"/>
    <p:sldId id="325" r:id="rId75"/>
    <p:sldId id="326" r:id="rId76"/>
    <p:sldId id="328" r:id="rId77"/>
    <p:sldId id="329" r:id="rId78"/>
    <p:sldId id="330" r:id="rId79"/>
    <p:sldId id="331" r:id="rId80"/>
    <p:sldId id="332" r:id="rId81"/>
    <p:sldId id="333" r:id="rId82"/>
    <p:sldId id="334" r:id="rId83"/>
    <p:sldId id="345" r:id="rId84"/>
    <p:sldId id="335" r:id="rId85"/>
    <p:sldId id="336" r:id="rId86"/>
    <p:sldId id="337" r:id="rId87"/>
    <p:sldId id="338" r:id="rId88"/>
    <p:sldId id="339" r:id="rId89"/>
    <p:sldId id="340" r:id="rId90"/>
    <p:sldId id="341" r:id="rId91"/>
    <p:sldId id="342" r:id="rId92"/>
    <p:sldId id="343" r:id="rId93"/>
    <p:sldId id="344" r:id="rId94"/>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83" autoAdjust="0"/>
    <p:restoredTop sz="96703" autoAdjust="0"/>
  </p:normalViewPr>
  <p:slideViewPr>
    <p:cSldViewPr>
      <p:cViewPr varScale="1">
        <p:scale>
          <a:sx n="106" d="100"/>
          <a:sy n="106" d="100"/>
        </p:scale>
        <p:origin x="-318" y="-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4224D3-DEEA-4843-B7C3-CC2D8011DA8C}" type="datetimeFigureOut">
              <a:rPr lang="fr-FR" smtClean="0"/>
              <a:t>03/10/2021</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D17097F-D355-415D-99DC-A1DEE8FCD546}" type="slidenum">
              <a:rPr lang="fr-FR" smtClean="0"/>
              <a:t>‹N°›</a:t>
            </a:fld>
            <a:endParaRPr lang="fr-FR"/>
          </a:p>
        </p:txBody>
      </p:sp>
    </p:spTree>
    <p:extLst>
      <p:ext uri="{BB962C8B-B14F-4D97-AF65-F5344CB8AC3E}">
        <p14:creationId xmlns:p14="http://schemas.microsoft.com/office/powerpoint/2010/main" val="2503439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17097F-D355-415D-99DC-A1DEE8FCD546}" type="slidenum">
              <a:rPr lang="fr-FR" smtClean="0"/>
              <a:t>28</a:t>
            </a:fld>
            <a:endParaRPr lang="fr-FR"/>
          </a:p>
        </p:txBody>
      </p:sp>
    </p:spTree>
    <p:extLst>
      <p:ext uri="{BB962C8B-B14F-4D97-AF65-F5344CB8AC3E}">
        <p14:creationId xmlns:p14="http://schemas.microsoft.com/office/powerpoint/2010/main" val="3423285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17097F-D355-415D-99DC-A1DEE8FCD546}" type="slidenum">
              <a:rPr lang="fr-FR" smtClean="0"/>
              <a:t>44</a:t>
            </a:fld>
            <a:endParaRPr lang="fr-FR"/>
          </a:p>
        </p:txBody>
      </p:sp>
    </p:spTree>
    <p:extLst>
      <p:ext uri="{BB962C8B-B14F-4D97-AF65-F5344CB8AC3E}">
        <p14:creationId xmlns:p14="http://schemas.microsoft.com/office/powerpoint/2010/main" val="1965566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17097F-D355-415D-99DC-A1DEE8FCD546}" type="slidenum">
              <a:rPr lang="fr-FR" smtClean="0"/>
              <a:t>69</a:t>
            </a:fld>
            <a:endParaRPr lang="fr-FR"/>
          </a:p>
        </p:txBody>
      </p:sp>
    </p:spTree>
    <p:extLst>
      <p:ext uri="{BB962C8B-B14F-4D97-AF65-F5344CB8AC3E}">
        <p14:creationId xmlns:p14="http://schemas.microsoft.com/office/powerpoint/2010/main" val="2807130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14" name="Titre 13"/>
          <p:cNvSpPr>
            <a:spLocks noGrp="1"/>
          </p:cNvSpPr>
          <p:nvPr>
            <p:ph type="ctrTitle"/>
          </p:nvPr>
        </p:nvSpPr>
        <p:spPr>
          <a:xfrm>
            <a:off x="1432560" y="359898"/>
            <a:ext cx="7406640" cy="1472184"/>
          </a:xfrm>
        </p:spPr>
        <p:txBody>
          <a:bodyPr anchor="b"/>
          <a:lstStyle>
            <a:lvl1pPr algn="l">
              <a:defRPr/>
            </a:lvl1pPr>
            <a:extLst/>
          </a:lstStyle>
          <a:p>
            <a:r>
              <a:rPr kumimoji="0" lang="fr-FR" smtClean="0"/>
              <a:t>Modifiez le style du titre</a:t>
            </a:r>
            <a:endParaRPr kumimoji="0" lang="en-US"/>
          </a:p>
        </p:txBody>
      </p:sp>
      <p:sp>
        <p:nvSpPr>
          <p:cNvPr id="22" name="Sous-titr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fr-FR" smtClean="0"/>
              <a:t>Modifiez le style des sous-titres du masque</a:t>
            </a:r>
            <a:endParaRPr kumimoji="0" lang="en-US"/>
          </a:p>
        </p:txBody>
      </p:sp>
      <p:sp>
        <p:nvSpPr>
          <p:cNvPr id="7" name="Espace réservé de la date 6"/>
          <p:cNvSpPr>
            <a:spLocks noGrp="1"/>
          </p:cNvSpPr>
          <p:nvPr>
            <p:ph type="dt" sz="half" idx="10"/>
          </p:nvPr>
        </p:nvSpPr>
        <p:spPr/>
        <p:txBody>
          <a:bodyPr/>
          <a:lstStyle>
            <a:extLst/>
          </a:lstStyle>
          <a:p>
            <a:fld id="{6F01FAF9-3AC7-48DB-AD03-96D8AE3F208D}" type="datetime1">
              <a:rPr lang="fr-FR" smtClean="0"/>
              <a:t>03/10/2021</a:t>
            </a:fld>
            <a:endParaRPr lang="fr-FR"/>
          </a:p>
        </p:txBody>
      </p:sp>
      <p:sp>
        <p:nvSpPr>
          <p:cNvPr id="20" name="Espace réservé du pied de page 19"/>
          <p:cNvSpPr>
            <a:spLocks noGrp="1"/>
          </p:cNvSpPr>
          <p:nvPr>
            <p:ph type="ftr" sz="quarter" idx="11"/>
          </p:nvPr>
        </p:nvSpPr>
        <p:spPr/>
        <p:txBody>
          <a:bodyPr/>
          <a:lstStyle>
            <a:extLst/>
          </a:lstStyle>
          <a:p>
            <a:endParaRPr lang="fr-FR"/>
          </a:p>
        </p:txBody>
      </p:sp>
      <p:sp>
        <p:nvSpPr>
          <p:cNvPr id="10" name="Espace réservé du numéro de diapositive 9"/>
          <p:cNvSpPr>
            <a:spLocks noGrp="1"/>
          </p:cNvSpPr>
          <p:nvPr>
            <p:ph type="sldNum" sz="quarter" idx="12"/>
          </p:nvPr>
        </p:nvSpPr>
        <p:spPr/>
        <p:txBody>
          <a:bodyPr/>
          <a:lstStyle>
            <a:extLst/>
          </a:lstStyle>
          <a:p>
            <a:fld id="{803C7930-3C95-498C-8D8F-90F35104CD5A}" type="slidenum">
              <a:rPr lang="fr-FR" smtClean="0"/>
              <a:t>‹N°›</a:t>
            </a:fld>
            <a:endParaRPr lang="fr-FR"/>
          </a:p>
        </p:txBody>
      </p:sp>
      <p:sp>
        <p:nvSpPr>
          <p:cNvPr id="8" name="Ellipse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Ellipse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extLst/>
          </a:lstStyle>
          <a:p>
            <a:r>
              <a:rPr kumimoji="0" lang="fr-FR" smtClean="0"/>
              <a:t>Modifiez le style du titre</a:t>
            </a:r>
            <a:endParaRPr kumimoji="0" lang="en-US"/>
          </a:p>
        </p:txBody>
      </p:sp>
      <p:sp>
        <p:nvSpPr>
          <p:cNvPr id="3" name="Espace réservé du texte vertical 2"/>
          <p:cNvSpPr>
            <a:spLocks noGrp="1"/>
          </p:cNvSpPr>
          <p:nvPr>
            <p:ph type="body" orient="vert" idx="1"/>
          </p:nvPr>
        </p:nvSpPr>
        <p:spPr/>
        <p:txBody>
          <a:bodyPr vert="eaVert"/>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extLst/>
          </a:lstStyle>
          <a:p>
            <a:fld id="{790C62B2-7344-4E27-B323-0FEBB9B80162}" type="datetime1">
              <a:rPr lang="fr-FR" smtClean="0"/>
              <a:t>03/10/2021</a:t>
            </a:fld>
            <a:endParaRPr lang="fr-FR"/>
          </a:p>
        </p:txBody>
      </p:sp>
      <p:sp>
        <p:nvSpPr>
          <p:cNvPr id="5" name="Espace réservé du pied de page 4"/>
          <p:cNvSpPr>
            <a:spLocks noGrp="1"/>
          </p:cNvSpPr>
          <p:nvPr>
            <p:ph type="ftr" sz="quarter" idx="11"/>
          </p:nvPr>
        </p:nvSpPr>
        <p:spPr/>
        <p:txBody>
          <a:bodyPr/>
          <a:lstStyle>
            <a:extLst/>
          </a:lstStyle>
          <a:p>
            <a:endParaRPr lang="fr-FR"/>
          </a:p>
        </p:txBody>
      </p:sp>
      <p:sp>
        <p:nvSpPr>
          <p:cNvPr id="6" name="Espace réservé du numéro de diapositive 5"/>
          <p:cNvSpPr>
            <a:spLocks noGrp="1"/>
          </p:cNvSpPr>
          <p:nvPr>
            <p:ph type="sldNum" sz="quarter" idx="12"/>
          </p:nvPr>
        </p:nvSpPr>
        <p:spPr/>
        <p:txBody>
          <a:bodyPr/>
          <a:lstStyle>
            <a:extLst/>
          </a:lstStyle>
          <a:p>
            <a:fld id="{803C7930-3C95-498C-8D8F-90F35104CD5A}" type="slidenum">
              <a:rPr lang="fr-FR" smtClean="0"/>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858000" y="274639"/>
            <a:ext cx="1828800" cy="5851525"/>
          </a:xfrm>
        </p:spPr>
        <p:txBody>
          <a:bodyPr vert="eaVert"/>
          <a:lstStyle>
            <a:extLst/>
          </a:lstStyle>
          <a:p>
            <a:r>
              <a:rPr kumimoji="0" lang="fr-FR" smtClean="0"/>
              <a:t>Modifiez le style du titre</a:t>
            </a:r>
            <a:endParaRPr kumimoji="0" lang="en-US"/>
          </a:p>
        </p:txBody>
      </p:sp>
      <p:sp>
        <p:nvSpPr>
          <p:cNvPr id="3" name="Espace réservé du texte vertical 2"/>
          <p:cNvSpPr>
            <a:spLocks noGrp="1"/>
          </p:cNvSpPr>
          <p:nvPr>
            <p:ph type="body" orient="vert" idx="1"/>
          </p:nvPr>
        </p:nvSpPr>
        <p:spPr>
          <a:xfrm>
            <a:off x="1143000" y="274640"/>
            <a:ext cx="5562600" cy="5851525"/>
          </a:xfrm>
        </p:spPr>
        <p:txBody>
          <a:bodyPr vert="eaVert"/>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extLst/>
          </a:lstStyle>
          <a:p>
            <a:fld id="{D3354E46-B587-49B6-803E-835C7CBA217A}" type="datetime1">
              <a:rPr lang="fr-FR" smtClean="0"/>
              <a:t>03/10/2021</a:t>
            </a:fld>
            <a:endParaRPr lang="fr-FR"/>
          </a:p>
        </p:txBody>
      </p:sp>
      <p:sp>
        <p:nvSpPr>
          <p:cNvPr id="5" name="Espace réservé du pied de page 4"/>
          <p:cNvSpPr>
            <a:spLocks noGrp="1"/>
          </p:cNvSpPr>
          <p:nvPr>
            <p:ph type="ftr" sz="quarter" idx="11"/>
          </p:nvPr>
        </p:nvSpPr>
        <p:spPr/>
        <p:txBody>
          <a:bodyPr/>
          <a:lstStyle>
            <a:extLst/>
          </a:lstStyle>
          <a:p>
            <a:endParaRPr lang="fr-FR"/>
          </a:p>
        </p:txBody>
      </p:sp>
      <p:sp>
        <p:nvSpPr>
          <p:cNvPr id="6" name="Espace réservé du numéro de diapositive 5"/>
          <p:cNvSpPr>
            <a:spLocks noGrp="1"/>
          </p:cNvSpPr>
          <p:nvPr>
            <p:ph type="sldNum" sz="quarter" idx="12"/>
          </p:nvPr>
        </p:nvSpPr>
        <p:spPr/>
        <p:txBody>
          <a:bodyPr/>
          <a:lstStyle>
            <a:extLst/>
          </a:lstStyle>
          <a:p>
            <a:fld id="{803C7930-3C95-498C-8D8F-90F35104CD5A}" type="slidenum">
              <a:rPr lang="fr-FR" smtClean="0"/>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extLst/>
          </a:lstStyle>
          <a:p>
            <a:r>
              <a:rPr kumimoji="0" lang="fr-FR" smtClean="0"/>
              <a:t>Modifiez le style du titre</a:t>
            </a:r>
            <a:endParaRPr kumimoji="0" lang="en-US"/>
          </a:p>
        </p:txBody>
      </p:sp>
      <p:sp>
        <p:nvSpPr>
          <p:cNvPr id="3" name="Espace réservé du contenu 2"/>
          <p:cNvSpPr>
            <a:spLocks noGrp="1"/>
          </p:cNvSpPr>
          <p:nvPr>
            <p:ph idx="1"/>
          </p:nvPr>
        </p:nvSpPr>
        <p:spPr/>
        <p:txBody>
          <a:bodyPr/>
          <a:lstStyle>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extLst/>
          </a:lstStyle>
          <a:p>
            <a:fld id="{47A06A55-6305-4F61-8E2B-B2574095BB17}" type="datetime1">
              <a:rPr lang="fr-FR" smtClean="0"/>
              <a:t>03/10/2021</a:t>
            </a:fld>
            <a:endParaRPr lang="fr-FR"/>
          </a:p>
        </p:txBody>
      </p:sp>
      <p:sp>
        <p:nvSpPr>
          <p:cNvPr id="5" name="Espace réservé du pied de page 4"/>
          <p:cNvSpPr>
            <a:spLocks noGrp="1"/>
          </p:cNvSpPr>
          <p:nvPr>
            <p:ph type="ftr" sz="quarter" idx="11"/>
          </p:nvPr>
        </p:nvSpPr>
        <p:spPr/>
        <p:txBody>
          <a:bodyPr/>
          <a:lstStyle>
            <a:extLst/>
          </a:lstStyle>
          <a:p>
            <a:endParaRPr lang="fr-FR"/>
          </a:p>
        </p:txBody>
      </p:sp>
      <p:sp>
        <p:nvSpPr>
          <p:cNvPr id="6" name="Espace réservé du numéro de diapositive 5"/>
          <p:cNvSpPr>
            <a:spLocks noGrp="1"/>
          </p:cNvSpPr>
          <p:nvPr>
            <p:ph type="sldNum" sz="quarter" idx="12"/>
          </p:nvPr>
        </p:nvSpPr>
        <p:spPr/>
        <p:txBody>
          <a:bodyPr/>
          <a:lstStyle>
            <a:extLst/>
          </a:lstStyle>
          <a:p>
            <a:fld id="{803C7930-3C95-498C-8D8F-90F35104CD5A}" type="slidenum">
              <a:rPr lang="fr-FR" smtClean="0"/>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r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fr-FR" smtClean="0"/>
              <a:t>Modifiez le style du titre</a:t>
            </a:r>
            <a:endParaRPr kumimoji="0" lang="en-US"/>
          </a:p>
        </p:txBody>
      </p:sp>
      <p:sp>
        <p:nvSpPr>
          <p:cNvPr id="3" name="Espace réservé du texte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fr-FR" smtClean="0"/>
              <a:t>Modifiez les styles du texte du masque</a:t>
            </a:r>
          </a:p>
        </p:txBody>
      </p:sp>
      <p:sp>
        <p:nvSpPr>
          <p:cNvPr id="4" name="Espace réservé de la date 3"/>
          <p:cNvSpPr>
            <a:spLocks noGrp="1"/>
          </p:cNvSpPr>
          <p:nvPr>
            <p:ph type="dt" sz="half" idx="10"/>
          </p:nvPr>
        </p:nvSpPr>
        <p:spPr/>
        <p:txBody>
          <a:bodyPr/>
          <a:lstStyle>
            <a:extLst/>
          </a:lstStyle>
          <a:p>
            <a:fld id="{6815C40B-BF6E-473B-8D71-94C7FFF12F22}" type="datetime1">
              <a:rPr lang="fr-FR" smtClean="0"/>
              <a:t>03/10/2021</a:t>
            </a:fld>
            <a:endParaRPr lang="fr-FR"/>
          </a:p>
        </p:txBody>
      </p:sp>
      <p:sp>
        <p:nvSpPr>
          <p:cNvPr id="5" name="Espace réservé du pied de page 4"/>
          <p:cNvSpPr>
            <a:spLocks noGrp="1"/>
          </p:cNvSpPr>
          <p:nvPr>
            <p:ph type="ftr" sz="quarter" idx="11"/>
          </p:nvPr>
        </p:nvSpPr>
        <p:spPr/>
        <p:txBody>
          <a:bodyPr/>
          <a:lstStyle>
            <a:extLst/>
          </a:lstStyle>
          <a:p>
            <a:endParaRPr lang="fr-FR"/>
          </a:p>
        </p:txBody>
      </p:sp>
      <p:sp>
        <p:nvSpPr>
          <p:cNvPr id="6" name="Espace réservé du numéro de diapositive 5"/>
          <p:cNvSpPr>
            <a:spLocks noGrp="1"/>
          </p:cNvSpPr>
          <p:nvPr>
            <p:ph type="sldNum" sz="quarter" idx="12"/>
          </p:nvPr>
        </p:nvSpPr>
        <p:spPr/>
        <p:txBody>
          <a:bodyPr/>
          <a:lstStyle>
            <a:extLst/>
          </a:lstStyle>
          <a:p>
            <a:fld id="{803C7930-3C95-498C-8D8F-90F35104CD5A}" type="slidenum">
              <a:rPr lang="fr-FR" smtClean="0"/>
              <a:t>‹N°›</a:t>
            </a:fld>
            <a:endParaRPr lang="fr-FR"/>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Ellipse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Ellipse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1435608" y="274320"/>
            <a:ext cx="7498080" cy="1143000"/>
          </a:xfrm>
        </p:spPr>
        <p:txBody>
          <a:bodyPr/>
          <a:lstStyle>
            <a:extLst/>
          </a:lstStyle>
          <a:p>
            <a:r>
              <a:rPr kumimoji="0" lang="fr-FR" smtClean="0"/>
              <a:t>Modifiez le style du titre</a:t>
            </a:r>
            <a:endParaRPr kumimoji="0" lang="en-US"/>
          </a:p>
        </p:txBody>
      </p:sp>
      <p:sp>
        <p:nvSpPr>
          <p:cNvPr id="3" name="Espace réservé du contenu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u contenu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5" name="Espace réservé de la date 4"/>
          <p:cNvSpPr>
            <a:spLocks noGrp="1"/>
          </p:cNvSpPr>
          <p:nvPr>
            <p:ph type="dt" sz="half" idx="10"/>
          </p:nvPr>
        </p:nvSpPr>
        <p:spPr/>
        <p:txBody>
          <a:bodyPr/>
          <a:lstStyle>
            <a:extLst/>
          </a:lstStyle>
          <a:p>
            <a:fld id="{A15448AE-AF2C-48AE-AE3A-3A9841CA7B4A}" type="datetime1">
              <a:rPr lang="fr-FR" smtClean="0"/>
              <a:t>03/10/2021</a:t>
            </a:fld>
            <a:endParaRPr lang="fr-FR"/>
          </a:p>
        </p:txBody>
      </p:sp>
      <p:sp>
        <p:nvSpPr>
          <p:cNvPr id="6" name="Espace réservé du pied de page 5"/>
          <p:cNvSpPr>
            <a:spLocks noGrp="1"/>
          </p:cNvSpPr>
          <p:nvPr>
            <p:ph type="ftr" sz="quarter" idx="11"/>
          </p:nvPr>
        </p:nvSpPr>
        <p:spPr/>
        <p:txBody>
          <a:bodyPr/>
          <a:lstStyle>
            <a:extLst/>
          </a:lstStyle>
          <a:p>
            <a:endParaRPr lang="fr-FR"/>
          </a:p>
        </p:txBody>
      </p:sp>
      <p:sp>
        <p:nvSpPr>
          <p:cNvPr id="7" name="Espace réservé du numéro de diapositive 6"/>
          <p:cNvSpPr>
            <a:spLocks noGrp="1"/>
          </p:cNvSpPr>
          <p:nvPr>
            <p:ph type="sldNum" sz="quarter" idx="12"/>
          </p:nvPr>
        </p:nvSpPr>
        <p:spPr/>
        <p:txBody>
          <a:bodyPr/>
          <a:lstStyle>
            <a:extLst/>
          </a:lstStyle>
          <a:p>
            <a:fld id="{803C7930-3C95-498C-8D8F-90F35104CD5A}" type="slidenum">
              <a:rPr lang="fr-FR" smtClean="0"/>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fr-FR" smtClean="0"/>
              <a:t>Modifiez le style du titre</a:t>
            </a:r>
            <a:endParaRPr kumimoji="0" lang="en-US"/>
          </a:p>
        </p:txBody>
      </p:sp>
      <p:sp>
        <p:nvSpPr>
          <p:cNvPr id="3" name="Espace réservé du texte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fr-FR" smtClean="0"/>
              <a:t>Modifiez les styles du texte du masque</a:t>
            </a:r>
          </a:p>
        </p:txBody>
      </p:sp>
      <p:sp>
        <p:nvSpPr>
          <p:cNvPr id="4" name="Espace réservé du texte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fr-FR" smtClean="0"/>
              <a:t>Modifiez les styles du texte du masque</a:t>
            </a:r>
          </a:p>
        </p:txBody>
      </p:sp>
      <p:sp>
        <p:nvSpPr>
          <p:cNvPr id="5" name="Espace réservé du contenu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6" name="Espace réservé du contenu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7" name="Espace réservé de la date 6"/>
          <p:cNvSpPr>
            <a:spLocks noGrp="1"/>
          </p:cNvSpPr>
          <p:nvPr>
            <p:ph type="dt" sz="half" idx="10"/>
          </p:nvPr>
        </p:nvSpPr>
        <p:spPr/>
        <p:txBody>
          <a:bodyPr/>
          <a:lstStyle>
            <a:extLst/>
          </a:lstStyle>
          <a:p>
            <a:fld id="{325D87C5-1B4A-4C78-9073-434064FB0C4D}" type="datetime1">
              <a:rPr lang="fr-FR" smtClean="0"/>
              <a:t>03/10/2021</a:t>
            </a:fld>
            <a:endParaRPr lang="fr-FR"/>
          </a:p>
        </p:txBody>
      </p:sp>
      <p:sp>
        <p:nvSpPr>
          <p:cNvPr id="8" name="Espace réservé du pied de page 7"/>
          <p:cNvSpPr>
            <a:spLocks noGrp="1"/>
          </p:cNvSpPr>
          <p:nvPr>
            <p:ph type="ftr" sz="quarter" idx="11"/>
          </p:nvPr>
        </p:nvSpPr>
        <p:spPr/>
        <p:txBody>
          <a:bodyPr/>
          <a:lstStyle>
            <a:extLst/>
          </a:lstStyle>
          <a:p>
            <a:endParaRPr lang="fr-FR"/>
          </a:p>
        </p:txBody>
      </p:sp>
      <p:sp>
        <p:nvSpPr>
          <p:cNvPr id="9" name="Espace réservé du numéro de diapositive 8"/>
          <p:cNvSpPr>
            <a:spLocks noGrp="1"/>
          </p:cNvSpPr>
          <p:nvPr>
            <p:ph type="sldNum" sz="quarter" idx="12"/>
          </p:nvPr>
        </p:nvSpPr>
        <p:spPr/>
        <p:txBody>
          <a:bodyPr/>
          <a:lstStyle>
            <a:extLst/>
          </a:lstStyle>
          <a:p>
            <a:fld id="{803C7930-3C95-498C-8D8F-90F35104CD5A}" type="slidenum">
              <a:rPr lang="fr-FR" smtClean="0"/>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1435608" y="274320"/>
            <a:ext cx="7498080" cy="1143000"/>
          </a:xfrm>
        </p:spPr>
        <p:txBody>
          <a:bodyPr anchor="ctr"/>
          <a:lstStyle>
            <a:extLst/>
          </a:lstStyle>
          <a:p>
            <a:r>
              <a:rPr kumimoji="0" lang="fr-FR" smtClean="0"/>
              <a:t>Modifiez le style du titre</a:t>
            </a:r>
            <a:endParaRPr kumimoji="0" lang="en-US"/>
          </a:p>
        </p:txBody>
      </p:sp>
      <p:sp>
        <p:nvSpPr>
          <p:cNvPr id="3" name="Espace réservé de la date 2"/>
          <p:cNvSpPr>
            <a:spLocks noGrp="1"/>
          </p:cNvSpPr>
          <p:nvPr>
            <p:ph type="dt" sz="half" idx="10"/>
          </p:nvPr>
        </p:nvSpPr>
        <p:spPr/>
        <p:txBody>
          <a:bodyPr/>
          <a:lstStyle>
            <a:extLst/>
          </a:lstStyle>
          <a:p>
            <a:fld id="{FCB24337-4DAE-430B-858A-61F6C5BC55E1}" type="datetime1">
              <a:rPr lang="fr-FR" smtClean="0"/>
              <a:t>03/10/2021</a:t>
            </a:fld>
            <a:endParaRPr lang="fr-FR"/>
          </a:p>
        </p:txBody>
      </p:sp>
      <p:sp>
        <p:nvSpPr>
          <p:cNvPr id="4" name="Espace réservé du pied de page 3"/>
          <p:cNvSpPr>
            <a:spLocks noGrp="1"/>
          </p:cNvSpPr>
          <p:nvPr>
            <p:ph type="ftr" sz="quarter" idx="11"/>
          </p:nvPr>
        </p:nvSpPr>
        <p:spPr/>
        <p:txBody>
          <a:bodyPr/>
          <a:lstStyle>
            <a:extLst/>
          </a:lstStyle>
          <a:p>
            <a:endParaRPr lang="fr-FR"/>
          </a:p>
        </p:txBody>
      </p:sp>
      <p:sp>
        <p:nvSpPr>
          <p:cNvPr id="5" name="Espace réservé du numéro de diapositive 4"/>
          <p:cNvSpPr>
            <a:spLocks noGrp="1"/>
          </p:cNvSpPr>
          <p:nvPr>
            <p:ph type="sldNum" sz="quarter" idx="12"/>
          </p:nvPr>
        </p:nvSpPr>
        <p:spPr/>
        <p:txBody>
          <a:bodyPr/>
          <a:lstStyle>
            <a:extLst/>
          </a:lstStyle>
          <a:p>
            <a:fld id="{803C7930-3C95-498C-8D8F-90F35104CD5A}" type="slidenum">
              <a:rPr lang="fr-FR" smtClean="0"/>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Espace réservé de la date 1"/>
          <p:cNvSpPr>
            <a:spLocks noGrp="1"/>
          </p:cNvSpPr>
          <p:nvPr>
            <p:ph type="dt" sz="half" idx="10"/>
          </p:nvPr>
        </p:nvSpPr>
        <p:spPr/>
        <p:txBody>
          <a:bodyPr/>
          <a:lstStyle>
            <a:extLst/>
          </a:lstStyle>
          <a:p>
            <a:fld id="{27D04DCE-92B0-440A-86C6-198DCF4B16ED}" type="datetime1">
              <a:rPr lang="fr-FR" smtClean="0"/>
              <a:t>03/10/2021</a:t>
            </a:fld>
            <a:endParaRPr lang="fr-FR"/>
          </a:p>
        </p:txBody>
      </p:sp>
      <p:sp>
        <p:nvSpPr>
          <p:cNvPr id="3" name="Espace réservé du pied de page 2"/>
          <p:cNvSpPr>
            <a:spLocks noGrp="1"/>
          </p:cNvSpPr>
          <p:nvPr>
            <p:ph type="ftr" sz="quarter" idx="11"/>
          </p:nvPr>
        </p:nvSpPr>
        <p:spPr/>
        <p:txBody>
          <a:bodyPr/>
          <a:lstStyle>
            <a:extLst/>
          </a:lstStyle>
          <a:p>
            <a:endParaRPr lang="fr-FR"/>
          </a:p>
        </p:txBody>
      </p:sp>
      <p:sp>
        <p:nvSpPr>
          <p:cNvPr id="4" name="Espace réservé du numéro de diapositive 3"/>
          <p:cNvSpPr>
            <a:spLocks noGrp="1"/>
          </p:cNvSpPr>
          <p:nvPr>
            <p:ph type="sldNum" sz="quarter" idx="12"/>
          </p:nvPr>
        </p:nvSpPr>
        <p:spPr/>
        <p:txBody>
          <a:bodyPr/>
          <a:lstStyle>
            <a:extLst/>
          </a:lstStyle>
          <a:p>
            <a:fld id="{803C7930-3C95-498C-8D8F-90F35104CD5A}" type="slidenum">
              <a:rPr lang="fr-FR" smtClean="0"/>
              <a:t>‹N°›</a:t>
            </a:fld>
            <a:endParaRPr lang="fr-FR"/>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fr-FR" smtClean="0"/>
              <a:t>Modifiez le style du titre</a:t>
            </a:r>
            <a:endParaRPr kumimoji="0" lang="en-US"/>
          </a:p>
        </p:txBody>
      </p:sp>
      <p:sp>
        <p:nvSpPr>
          <p:cNvPr id="3" name="Espace réservé du texte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fr-FR" smtClean="0"/>
              <a:t>Modifiez les styles du texte du masque</a:t>
            </a:r>
          </a:p>
        </p:txBody>
      </p:sp>
      <p:sp>
        <p:nvSpPr>
          <p:cNvPr id="4" name="Espace réservé du contenu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5" name="Espace réservé de la date 4"/>
          <p:cNvSpPr>
            <a:spLocks noGrp="1"/>
          </p:cNvSpPr>
          <p:nvPr>
            <p:ph type="dt" sz="half" idx="10"/>
          </p:nvPr>
        </p:nvSpPr>
        <p:spPr/>
        <p:txBody>
          <a:bodyPr/>
          <a:lstStyle>
            <a:extLst/>
          </a:lstStyle>
          <a:p>
            <a:fld id="{8A638E9C-252A-4B2F-95D1-5802DDEC8A8D}" type="datetime1">
              <a:rPr lang="fr-FR" smtClean="0"/>
              <a:t>03/10/2021</a:t>
            </a:fld>
            <a:endParaRPr lang="fr-FR"/>
          </a:p>
        </p:txBody>
      </p:sp>
      <p:sp>
        <p:nvSpPr>
          <p:cNvPr id="6" name="Espace réservé du pied de page 5"/>
          <p:cNvSpPr>
            <a:spLocks noGrp="1"/>
          </p:cNvSpPr>
          <p:nvPr>
            <p:ph type="ftr" sz="quarter" idx="11"/>
          </p:nvPr>
        </p:nvSpPr>
        <p:spPr/>
        <p:txBody>
          <a:bodyPr/>
          <a:lstStyle>
            <a:extLst/>
          </a:lstStyle>
          <a:p>
            <a:endParaRPr lang="fr-FR"/>
          </a:p>
        </p:txBody>
      </p:sp>
      <p:sp>
        <p:nvSpPr>
          <p:cNvPr id="7" name="Espace réservé du numéro de diapositive 6"/>
          <p:cNvSpPr>
            <a:spLocks noGrp="1"/>
          </p:cNvSpPr>
          <p:nvPr>
            <p:ph type="sldNum" sz="quarter" idx="12"/>
          </p:nvPr>
        </p:nvSpPr>
        <p:spPr/>
        <p:txBody>
          <a:bodyPr/>
          <a:lstStyle>
            <a:extLst/>
          </a:lstStyle>
          <a:p>
            <a:fld id="{803C7930-3C95-498C-8D8F-90F35104CD5A}" type="slidenum">
              <a:rPr lang="fr-FR" smtClean="0"/>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fr-FR" smtClean="0"/>
              <a:t>Modifiez le style du titre</a:t>
            </a:r>
            <a:endParaRPr kumimoji="0" lang="en-US"/>
          </a:p>
        </p:txBody>
      </p:sp>
      <p:sp>
        <p:nvSpPr>
          <p:cNvPr id="5" name="Espace réservé de la date 4"/>
          <p:cNvSpPr>
            <a:spLocks noGrp="1"/>
          </p:cNvSpPr>
          <p:nvPr>
            <p:ph type="dt" sz="half" idx="10"/>
          </p:nvPr>
        </p:nvSpPr>
        <p:spPr/>
        <p:txBody>
          <a:bodyPr/>
          <a:lstStyle>
            <a:extLst/>
          </a:lstStyle>
          <a:p>
            <a:fld id="{F3E82110-43CA-4919-8E5F-B94085685BBA}" type="datetime1">
              <a:rPr lang="fr-FR" smtClean="0"/>
              <a:t>03/10/2021</a:t>
            </a:fld>
            <a:endParaRPr lang="fr-FR"/>
          </a:p>
        </p:txBody>
      </p:sp>
      <p:sp>
        <p:nvSpPr>
          <p:cNvPr id="6" name="Espace réservé du pied de page 5"/>
          <p:cNvSpPr>
            <a:spLocks noGrp="1"/>
          </p:cNvSpPr>
          <p:nvPr>
            <p:ph type="ftr" sz="quarter" idx="11"/>
          </p:nvPr>
        </p:nvSpPr>
        <p:spPr/>
        <p:txBody>
          <a:bodyPr/>
          <a:lstStyle>
            <a:extLst/>
          </a:lstStyle>
          <a:p>
            <a:endParaRPr lang="fr-FR"/>
          </a:p>
        </p:txBody>
      </p:sp>
      <p:sp>
        <p:nvSpPr>
          <p:cNvPr id="7" name="Espace réservé du numéro de diapositive 6"/>
          <p:cNvSpPr>
            <a:spLocks noGrp="1"/>
          </p:cNvSpPr>
          <p:nvPr>
            <p:ph type="sldNum" sz="quarter" idx="12"/>
          </p:nvPr>
        </p:nvSpPr>
        <p:spPr/>
        <p:txBody>
          <a:bodyPr/>
          <a:lstStyle>
            <a:extLst/>
          </a:lstStyle>
          <a:p>
            <a:fld id="{803C7930-3C95-498C-8D8F-90F35104CD5A}" type="slidenum">
              <a:rPr lang="fr-FR" smtClean="0"/>
              <a:t>‹N°›</a:t>
            </a:fld>
            <a:endParaRPr lang="fr-FR"/>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Espace réservé pour une image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fr-FR" smtClean="0"/>
              <a:t>Cliquez sur l'icône pour ajouter une image</a:t>
            </a:r>
            <a:endParaRPr kumimoji="0" lang="en-US" dirty="0"/>
          </a:p>
        </p:txBody>
      </p:sp>
      <p:sp>
        <p:nvSpPr>
          <p:cNvPr id="9" name="Organigramme : Processu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Organigramme : Processu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Espace réservé du texte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fr-FR" smtClean="0"/>
              <a:t>Modifiez les styles du texte du masque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Secteurs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Ellipse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Bouée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Espace réservé du titre 4"/>
          <p:cNvSpPr>
            <a:spLocks noGrp="1"/>
          </p:cNvSpPr>
          <p:nvPr>
            <p:ph type="title"/>
          </p:nvPr>
        </p:nvSpPr>
        <p:spPr>
          <a:xfrm>
            <a:off x="1435608" y="274638"/>
            <a:ext cx="7498080" cy="1143000"/>
          </a:xfrm>
          <a:prstGeom prst="rect">
            <a:avLst/>
          </a:prstGeom>
        </p:spPr>
        <p:txBody>
          <a:bodyPr anchor="ctr">
            <a:normAutofit/>
          </a:bodyPr>
          <a:lstStyle>
            <a:extLst/>
          </a:lstStyle>
          <a:p>
            <a:r>
              <a:rPr kumimoji="0" lang="fr-FR" smtClean="0"/>
              <a:t>Modifiez le style du titre</a:t>
            </a:r>
            <a:endParaRPr kumimoji="0" lang="en-US"/>
          </a:p>
        </p:txBody>
      </p:sp>
      <p:sp>
        <p:nvSpPr>
          <p:cNvPr id="9" name="Espace réservé du texte 8"/>
          <p:cNvSpPr>
            <a:spLocks noGrp="1"/>
          </p:cNvSpPr>
          <p:nvPr>
            <p:ph type="body" idx="1"/>
          </p:nvPr>
        </p:nvSpPr>
        <p:spPr>
          <a:xfrm>
            <a:off x="1435608" y="1447800"/>
            <a:ext cx="7498080" cy="4800600"/>
          </a:xfrm>
          <a:prstGeom prst="rect">
            <a:avLst/>
          </a:prstGeom>
        </p:spPr>
        <p:txBody>
          <a:bodyPr>
            <a:normAutofit/>
          </a:bodyPr>
          <a:lstStyle>
            <a:extLst/>
          </a:lstStyle>
          <a:p>
            <a:pPr lvl="0" eaLnBrk="1" latinLnBrk="0" hangingPunct="1"/>
            <a:r>
              <a:rPr kumimoji="0" lang="fr-FR" smtClean="0"/>
              <a:t>Modifiez les styles du texte du masque</a:t>
            </a:r>
          </a:p>
          <a:p>
            <a:pPr lvl="1" eaLnBrk="1" latinLnBrk="0" hangingPunct="1"/>
            <a:r>
              <a:rPr kumimoji="0" lang="fr-FR" smtClean="0"/>
              <a:t>Deuxième niveau</a:t>
            </a:r>
          </a:p>
          <a:p>
            <a:pPr lvl="2" eaLnBrk="1" latinLnBrk="0" hangingPunct="1"/>
            <a:r>
              <a:rPr kumimoji="0" lang="fr-FR" smtClean="0"/>
              <a:t>Troisième niveau</a:t>
            </a:r>
          </a:p>
          <a:p>
            <a:pPr lvl="3" eaLnBrk="1" latinLnBrk="0" hangingPunct="1"/>
            <a:r>
              <a:rPr kumimoji="0" lang="fr-FR" smtClean="0"/>
              <a:t>Quatrième niveau</a:t>
            </a:r>
          </a:p>
          <a:p>
            <a:pPr lvl="4" eaLnBrk="1" latinLnBrk="0" hangingPunct="1"/>
            <a:r>
              <a:rPr kumimoji="0" lang="fr-FR" smtClean="0"/>
              <a:t>Cinquième niveau</a:t>
            </a:r>
            <a:endParaRPr kumimoji="0" lang="en-US"/>
          </a:p>
        </p:txBody>
      </p:sp>
      <p:sp>
        <p:nvSpPr>
          <p:cNvPr id="24" name="Espace réservé de la date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6ADDE0F9-DB0A-438B-BE8A-A796B1C53BE2}" type="datetime1">
              <a:rPr lang="fr-FR" smtClean="0"/>
              <a:t>03/10/2021</a:t>
            </a:fld>
            <a:endParaRPr lang="fr-FR"/>
          </a:p>
        </p:txBody>
      </p:sp>
      <p:sp>
        <p:nvSpPr>
          <p:cNvPr id="10" name="Espace réservé du pied de page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fr-FR"/>
          </a:p>
        </p:txBody>
      </p:sp>
      <p:sp>
        <p:nvSpPr>
          <p:cNvPr id="22" name="Espace réservé du numéro de diapositive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803C7930-3C95-498C-8D8F-90F35104CD5A}" type="slidenum">
              <a:rPr lang="fr-FR" smtClean="0"/>
              <a:t>‹N°›</a:t>
            </a:fld>
            <a:endParaRPr lang="fr-FR"/>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developer.mozilla.org/fr/docs/Web/HTML/Element/dd" TargetMode="External"/><Relationship Id="rId2" Type="http://schemas.openxmlformats.org/officeDocument/2006/relationships/hyperlink" Target="https://developer.mozilla.org/fr/docs/Web/HTML/Element/dt" TargetMode="Externa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www.lemonde.fr/"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www.isg.rnu.tn/content/marketing-et-communication" TargetMode="External"/><Relationship Id="rId2" Type="http://schemas.openxmlformats.org/officeDocument/2006/relationships/hyperlink" Target="http://www.isg.rnu.tn/content/informatique-de-gestion"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https://fr.wikipedia.org/wiki/World_Wide_Web_Consortium" TargetMode="External"/><Relationship Id="rId3" Type="http://schemas.openxmlformats.org/officeDocument/2006/relationships/hyperlink" Target="https://fr.wikipedia.org/wiki/13_octobre" TargetMode="External"/><Relationship Id="rId7" Type="http://schemas.openxmlformats.org/officeDocument/2006/relationships/hyperlink" Target="https://fr.wikipedia.org/wiki/1995_en_informatique" TargetMode="External"/><Relationship Id="rId2" Type="http://schemas.openxmlformats.org/officeDocument/2006/relationships/hyperlink" Target="https://fr.wikipedia.org/wiki/Netscape_Navigator" TargetMode="External"/><Relationship Id="rId1" Type="http://schemas.openxmlformats.org/officeDocument/2006/relationships/slideLayout" Target="../slideLayouts/slideLayout2.xml"/><Relationship Id="rId6" Type="http://schemas.openxmlformats.org/officeDocument/2006/relationships/hyperlink" Target="https://fr.wikipedia.org/wiki/Mars_1995" TargetMode="External"/><Relationship Id="rId5" Type="http://schemas.openxmlformats.org/officeDocument/2006/relationships/hyperlink" Target="https://fr.wikipedia.org/wiki/1994_en_informatique" TargetMode="External"/><Relationship Id="rId4" Type="http://schemas.openxmlformats.org/officeDocument/2006/relationships/hyperlink" Target="https://fr.wikipedia.org/wiki/Octobre_1994" TargetMode="External"/></Relationships>
</file>

<file path=ppt/slides/_rels/slide7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a:bodyPr>
          <a:lstStyle/>
          <a:p>
            <a:r>
              <a:rPr lang="en-US" sz="3200" b="1" dirty="0"/>
              <a:t>HTML </a:t>
            </a:r>
            <a:r>
              <a:rPr lang="en-US" sz="3200" dirty="0"/>
              <a:t>: Hyper Text Markup Language</a:t>
            </a:r>
            <a:endParaRPr lang="fr-FR" sz="3200" dirty="0"/>
          </a:p>
        </p:txBody>
      </p:sp>
      <p:sp>
        <p:nvSpPr>
          <p:cNvPr id="3" name="Sous-titre 2"/>
          <p:cNvSpPr>
            <a:spLocks noGrp="1"/>
          </p:cNvSpPr>
          <p:nvPr>
            <p:ph type="subTitle" idx="1"/>
          </p:nvPr>
        </p:nvSpPr>
        <p:spPr/>
        <p:txBody>
          <a:bodyPr/>
          <a:lstStyle/>
          <a:p>
            <a:r>
              <a:rPr lang="fr-FR" dirty="0" smtClean="0"/>
              <a:t>Institut supérieur de gestion 2020-2021</a:t>
            </a:r>
          </a:p>
          <a:p>
            <a:r>
              <a:rPr lang="fr-FR" dirty="0" err="1" smtClean="0"/>
              <a:t>Moez</a:t>
            </a:r>
            <a:r>
              <a:rPr lang="fr-FR" dirty="0" smtClean="0"/>
              <a:t> </a:t>
            </a:r>
            <a:r>
              <a:rPr lang="fr-FR" dirty="0" err="1" smtClean="0"/>
              <a:t>Hammami</a:t>
            </a:r>
            <a:endParaRPr lang="fr-FR" dirty="0"/>
          </a:p>
        </p:txBody>
      </p:sp>
      <p:sp>
        <p:nvSpPr>
          <p:cNvPr id="4" name="AutoShape 2" descr="02- Insertion d'images en HTML | Programmation Web 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 name="AutoShape 4" descr="02- Insertion d'images en HTML | Programmation Web 1"/>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1920" y="2420888"/>
            <a:ext cx="1412776" cy="1412776"/>
          </a:xfrm>
          <a:prstGeom prst="rect">
            <a:avLst/>
          </a:prstGeom>
        </p:spPr>
      </p:pic>
      <p:sp>
        <p:nvSpPr>
          <p:cNvPr id="7" name="Espace réservé du numéro de diapositive 6"/>
          <p:cNvSpPr>
            <a:spLocks noGrp="1"/>
          </p:cNvSpPr>
          <p:nvPr>
            <p:ph type="sldNum" sz="quarter" idx="12"/>
          </p:nvPr>
        </p:nvSpPr>
        <p:spPr/>
        <p:txBody>
          <a:bodyPr/>
          <a:lstStyle/>
          <a:p>
            <a:fld id="{803C7930-3C95-498C-8D8F-90F35104CD5A}" type="slidenum">
              <a:rPr lang="fr-FR" smtClean="0"/>
              <a:t>1</a:t>
            </a:fld>
            <a:endParaRPr lang="fr-FR"/>
          </a:p>
        </p:txBody>
      </p:sp>
    </p:spTree>
    <p:extLst>
      <p:ext uri="{BB962C8B-B14F-4D97-AF65-F5344CB8AC3E}">
        <p14:creationId xmlns:p14="http://schemas.microsoft.com/office/powerpoint/2010/main" val="8555491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b="1" dirty="0">
                <a:effectLst/>
              </a:rPr>
              <a:t>Navigateurs</a:t>
            </a:r>
            <a:endParaRPr lang="fr-FR" sz="2400" dirty="0">
              <a:effectLst/>
            </a:endParaRPr>
          </a:p>
        </p:txBody>
      </p:sp>
      <p:sp>
        <p:nvSpPr>
          <p:cNvPr id="3" name="Espace réservé du contenu 2"/>
          <p:cNvSpPr>
            <a:spLocks noGrp="1"/>
          </p:cNvSpPr>
          <p:nvPr>
            <p:ph idx="1"/>
          </p:nvPr>
        </p:nvSpPr>
        <p:spPr/>
        <p:txBody>
          <a:bodyPr>
            <a:normAutofit/>
          </a:bodyPr>
          <a:lstStyle/>
          <a:p>
            <a:r>
              <a:rPr lang="fr-FR" sz="1600" dirty="0"/>
              <a:t>Le navigateur est le programme qui nous permet de voir les sites web. le travail du navigateur est de lire le code HTML et CSS pour afficher un résultat visuel à l'écran.  Il est conseillé d'installer plusieurs navigateurs sur son ordinateur pour s'assurer que son site fonctionne correctement sur chacun d'eux. De manière générale, il est conseillé de tester son site web régulièrement au moins sur Google Chrome, Mozilla Firefox et Internet Explorer/</a:t>
            </a:r>
            <a:r>
              <a:rPr lang="fr-FR" sz="1600" dirty="0" err="1"/>
              <a:t>Edge</a:t>
            </a:r>
            <a:r>
              <a:rPr lang="fr-FR" sz="1600" dirty="0"/>
              <a:t>.</a:t>
            </a:r>
          </a:p>
          <a:p>
            <a:pPr marL="82296" indent="0">
              <a:buNone/>
            </a:pPr>
            <a:endParaRPr lang="fr-FR" sz="1600" dirty="0"/>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10</a:t>
            </a:fld>
            <a:endParaRPr lang="fr-FR"/>
          </a:p>
        </p:txBody>
      </p:sp>
      <p:pic>
        <p:nvPicPr>
          <p:cNvPr id="6" name="Image 5"/>
          <p:cNvPicPr/>
          <p:nvPr/>
        </p:nvPicPr>
        <p:blipFill>
          <a:blip r:embed="rId2">
            <a:extLst>
              <a:ext uri="{28A0092B-C50C-407E-A947-70E740481C1C}">
                <a14:useLocalDpi xmlns:a14="http://schemas.microsoft.com/office/drawing/2010/main" val="0"/>
              </a:ext>
            </a:extLst>
          </a:blip>
          <a:stretch>
            <a:fillRect/>
          </a:stretch>
        </p:blipFill>
        <p:spPr>
          <a:xfrm>
            <a:off x="2123728" y="3501008"/>
            <a:ext cx="634365" cy="634365"/>
          </a:xfrm>
          <a:prstGeom prst="rect">
            <a:avLst/>
          </a:prstGeom>
        </p:spPr>
      </p:pic>
      <p:pic>
        <p:nvPicPr>
          <p:cNvPr id="7" name="Image 6"/>
          <p:cNvPicPr/>
          <p:nvPr/>
        </p:nvPicPr>
        <p:blipFill>
          <a:blip r:embed="rId3">
            <a:extLst>
              <a:ext uri="{28A0092B-C50C-407E-A947-70E740481C1C}">
                <a14:useLocalDpi xmlns:a14="http://schemas.microsoft.com/office/drawing/2010/main" val="0"/>
              </a:ext>
            </a:extLst>
          </a:blip>
          <a:stretch>
            <a:fillRect/>
          </a:stretch>
        </p:blipFill>
        <p:spPr>
          <a:xfrm>
            <a:off x="3404428" y="3481957"/>
            <a:ext cx="634365" cy="672465"/>
          </a:xfrm>
          <a:prstGeom prst="rect">
            <a:avLst/>
          </a:prstGeom>
        </p:spPr>
      </p:pic>
      <p:pic>
        <p:nvPicPr>
          <p:cNvPr id="8" name="Image 7"/>
          <p:cNvPicPr/>
          <p:nvPr/>
        </p:nvPicPr>
        <p:blipFill>
          <a:blip r:embed="rId4">
            <a:extLst>
              <a:ext uri="{28A0092B-C50C-407E-A947-70E740481C1C}">
                <a14:useLocalDpi xmlns:a14="http://schemas.microsoft.com/office/drawing/2010/main" val="0"/>
              </a:ext>
            </a:extLst>
          </a:blip>
          <a:stretch>
            <a:fillRect/>
          </a:stretch>
        </p:blipFill>
        <p:spPr>
          <a:xfrm>
            <a:off x="4067944" y="3083812"/>
            <a:ext cx="2760345" cy="1468755"/>
          </a:xfrm>
          <a:prstGeom prst="rect">
            <a:avLst/>
          </a:prstGeom>
        </p:spPr>
      </p:pic>
      <p:pic>
        <p:nvPicPr>
          <p:cNvPr id="9" name="Image 8"/>
          <p:cNvPicPr/>
          <p:nvPr/>
        </p:nvPicPr>
        <p:blipFill>
          <a:blip r:embed="rId5">
            <a:extLst>
              <a:ext uri="{28A0092B-C50C-407E-A947-70E740481C1C}">
                <a14:useLocalDpi xmlns:a14="http://schemas.microsoft.com/office/drawing/2010/main" val="0"/>
              </a:ext>
            </a:extLst>
          </a:blip>
          <a:stretch>
            <a:fillRect/>
          </a:stretch>
        </p:blipFill>
        <p:spPr>
          <a:xfrm>
            <a:off x="6653336" y="3284984"/>
            <a:ext cx="634365" cy="634365"/>
          </a:xfrm>
          <a:prstGeom prst="rect">
            <a:avLst/>
          </a:prstGeom>
        </p:spPr>
      </p:pic>
      <p:pic>
        <p:nvPicPr>
          <p:cNvPr id="10" name="Image 9"/>
          <p:cNvPicPr/>
          <p:nvPr/>
        </p:nvPicPr>
        <p:blipFill>
          <a:blip r:embed="rId6">
            <a:extLst>
              <a:ext uri="{28A0092B-C50C-407E-A947-70E740481C1C}">
                <a14:useLocalDpi xmlns:a14="http://schemas.microsoft.com/office/drawing/2010/main" val="0"/>
              </a:ext>
            </a:extLst>
          </a:blip>
          <a:stretch>
            <a:fillRect/>
          </a:stretch>
        </p:blipFill>
        <p:spPr>
          <a:xfrm>
            <a:off x="7596336" y="3278056"/>
            <a:ext cx="634365" cy="634365"/>
          </a:xfrm>
          <a:prstGeom prst="rect">
            <a:avLst/>
          </a:prstGeom>
        </p:spPr>
      </p:pic>
      <p:sp>
        <p:nvSpPr>
          <p:cNvPr id="11" name="ZoneTexte 10"/>
          <p:cNvSpPr txBox="1"/>
          <p:nvPr/>
        </p:nvSpPr>
        <p:spPr>
          <a:xfrm>
            <a:off x="2135474" y="4222349"/>
            <a:ext cx="742832" cy="307777"/>
          </a:xfrm>
          <a:prstGeom prst="rect">
            <a:avLst/>
          </a:prstGeom>
          <a:noFill/>
        </p:spPr>
        <p:txBody>
          <a:bodyPr wrap="none" rtlCol="0">
            <a:spAutoFit/>
          </a:bodyPr>
          <a:lstStyle/>
          <a:p>
            <a:r>
              <a:rPr lang="fr-FR" sz="1400" dirty="0" smtClean="0"/>
              <a:t>chrome</a:t>
            </a:r>
            <a:endParaRPr lang="fr-FR" sz="1400" dirty="0"/>
          </a:p>
        </p:txBody>
      </p:sp>
      <p:sp>
        <p:nvSpPr>
          <p:cNvPr id="12" name="ZoneTexte 11"/>
          <p:cNvSpPr txBox="1"/>
          <p:nvPr/>
        </p:nvSpPr>
        <p:spPr>
          <a:xfrm>
            <a:off x="3404428" y="4248940"/>
            <a:ext cx="692818" cy="307777"/>
          </a:xfrm>
          <a:prstGeom prst="rect">
            <a:avLst/>
          </a:prstGeom>
          <a:noFill/>
        </p:spPr>
        <p:txBody>
          <a:bodyPr wrap="none" rtlCol="0">
            <a:spAutoFit/>
          </a:bodyPr>
          <a:lstStyle/>
          <a:p>
            <a:r>
              <a:rPr lang="fr-FR" sz="1400" dirty="0" smtClean="0"/>
              <a:t>Firefox</a:t>
            </a:r>
            <a:endParaRPr lang="fr-FR" sz="1400" dirty="0"/>
          </a:p>
        </p:txBody>
      </p:sp>
      <p:sp>
        <p:nvSpPr>
          <p:cNvPr id="13" name="ZoneTexte 12"/>
          <p:cNvSpPr txBox="1"/>
          <p:nvPr/>
        </p:nvSpPr>
        <p:spPr>
          <a:xfrm>
            <a:off x="6653335" y="4007119"/>
            <a:ext cx="769763" cy="523220"/>
          </a:xfrm>
          <a:prstGeom prst="rect">
            <a:avLst/>
          </a:prstGeom>
          <a:noFill/>
        </p:spPr>
        <p:txBody>
          <a:bodyPr wrap="none" rtlCol="0">
            <a:spAutoFit/>
          </a:bodyPr>
          <a:lstStyle/>
          <a:p>
            <a:r>
              <a:rPr lang="fr-FR" sz="1400" dirty="0" smtClean="0"/>
              <a:t>Safari</a:t>
            </a:r>
          </a:p>
          <a:p>
            <a:r>
              <a:rPr lang="fr-FR" sz="1400" dirty="0" smtClean="0"/>
              <a:t>sous </a:t>
            </a:r>
            <a:r>
              <a:rPr lang="fr-FR" sz="1400" dirty="0" err="1" smtClean="0"/>
              <a:t>ios</a:t>
            </a:r>
            <a:endParaRPr lang="fr-FR" sz="1400" dirty="0"/>
          </a:p>
        </p:txBody>
      </p:sp>
      <p:sp>
        <p:nvSpPr>
          <p:cNvPr id="14" name="ZoneTexte 13"/>
          <p:cNvSpPr txBox="1"/>
          <p:nvPr/>
        </p:nvSpPr>
        <p:spPr>
          <a:xfrm>
            <a:off x="7668344" y="4000533"/>
            <a:ext cx="607859" cy="307777"/>
          </a:xfrm>
          <a:prstGeom prst="rect">
            <a:avLst/>
          </a:prstGeom>
          <a:noFill/>
        </p:spPr>
        <p:txBody>
          <a:bodyPr wrap="none" rtlCol="0">
            <a:spAutoFit/>
          </a:bodyPr>
          <a:lstStyle/>
          <a:p>
            <a:r>
              <a:rPr lang="fr-FR" sz="1400" dirty="0" err="1" smtClean="0"/>
              <a:t>opera</a:t>
            </a:r>
            <a:endParaRPr lang="fr-FR" sz="1400" dirty="0"/>
          </a:p>
        </p:txBody>
      </p:sp>
    </p:spTree>
    <p:extLst>
      <p:ext uri="{BB962C8B-B14F-4D97-AF65-F5344CB8AC3E}">
        <p14:creationId xmlns:p14="http://schemas.microsoft.com/office/powerpoint/2010/main" val="10413368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dirty="0">
                <a:effectLst/>
              </a:rPr>
              <a:t>Les balises HTML </a:t>
            </a:r>
            <a:endParaRPr lang="fr-FR" sz="2400" dirty="0"/>
          </a:p>
        </p:txBody>
      </p:sp>
      <p:sp>
        <p:nvSpPr>
          <p:cNvPr id="3" name="Espace réservé du contenu 2"/>
          <p:cNvSpPr>
            <a:spLocks noGrp="1"/>
          </p:cNvSpPr>
          <p:nvPr>
            <p:ph idx="1"/>
          </p:nvPr>
        </p:nvSpPr>
        <p:spPr>
          <a:noFill/>
        </p:spPr>
        <p:txBody>
          <a:bodyPr>
            <a:normAutofit/>
          </a:bodyPr>
          <a:lstStyle/>
          <a:p>
            <a:r>
              <a:rPr lang="fr-FR" sz="1600" dirty="0"/>
              <a:t>Les balises HTML structurent le contenu du document, en délimitant des blocs </a:t>
            </a:r>
            <a:r>
              <a:rPr lang="fr-FR" sz="1600" dirty="0" smtClean="0"/>
              <a:t>qui seront </a:t>
            </a:r>
            <a:r>
              <a:rPr lang="fr-FR" sz="1600" dirty="0"/>
              <a:t>amenés à contenir des paragraphes, des titres, différents types de </a:t>
            </a:r>
            <a:r>
              <a:rPr lang="fr-FR" sz="1600" dirty="0" smtClean="0"/>
              <a:t>médias (images</a:t>
            </a:r>
            <a:r>
              <a:rPr lang="fr-FR" sz="1600" dirty="0"/>
              <a:t>, sons, vidéos), des contrôles de formulaires ou encore des liens hypertextes.</a:t>
            </a:r>
          </a:p>
          <a:p>
            <a:r>
              <a:rPr lang="fr-FR" sz="1600" dirty="0"/>
              <a:t>Une balise débute par le signe « inférieur à », et finit par le signe « supérieur à » ; </a:t>
            </a:r>
            <a:r>
              <a:rPr lang="fr-FR" sz="1600" dirty="0" smtClean="0"/>
              <a:t>on parle </a:t>
            </a:r>
            <a:r>
              <a:rPr lang="fr-FR" sz="1600" dirty="0"/>
              <a:t>aussi de chevrons. Il s’agit alors d’une balise ouvrante </a:t>
            </a:r>
            <a:r>
              <a:rPr lang="fr-FR" sz="1600" dirty="0" smtClean="0"/>
              <a:t>:  </a:t>
            </a:r>
            <a:r>
              <a:rPr lang="fr-FR" sz="1600" b="1" dirty="0" smtClean="0">
                <a:solidFill>
                  <a:srgbClr val="FF0000"/>
                </a:solidFill>
              </a:rPr>
              <a:t>&lt;</a:t>
            </a:r>
            <a:r>
              <a:rPr lang="fr-FR" sz="1600" b="1" dirty="0">
                <a:solidFill>
                  <a:srgbClr val="FF0000"/>
                </a:solidFill>
              </a:rPr>
              <a:t>p</a:t>
            </a:r>
            <a:r>
              <a:rPr lang="fr-FR" sz="1600" b="1" dirty="0" smtClean="0">
                <a:solidFill>
                  <a:srgbClr val="FF0000"/>
                </a:solidFill>
              </a:rPr>
              <a:t>&gt;</a:t>
            </a:r>
          </a:p>
          <a:p>
            <a:pPr marL="82296" indent="0">
              <a:buNone/>
            </a:pPr>
            <a:endParaRPr lang="fr-FR" sz="1600" dirty="0"/>
          </a:p>
          <a:p>
            <a:r>
              <a:rPr lang="fr-FR" sz="1600" dirty="0"/>
              <a:t>Son nom, indiqué entre les chevrons, définit son rôle. Ici, </a:t>
            </a:r>
            <a:r>
              <a:rPr lang="fr-FR" sz="1600" b="1" dirty="0">
                <a:solidFill>
                  <a:srgbClr val="FF0000"/>
                </a:solidFill>
              </a:rPr>
              <a:t>&lt;p&gt;</a:t>
            </a:r>
            <a:r>
              <a:rPr lang="fr-FR" sz="1600" dirty="0"/>
              <a:t> marque le début </a:t>
            </a:r>
            <a:r>
              <a:rPr lang="fr-FR" sz="1600" dirty="0" smtClean="0"/>
              <a:t>d’un paragraphe</a:t>
            </a:r>
            <a:r>
              <a:rPr lang="fr-FR" sz="1600" dirty="0"/>
              <a:t>. </a:t>
            </a:r>
            <a:endParaRPr lang="fr-FR" sz="1600" dirty="0" smtClean="0"/>
          </a:p>
          <a:p>
            <a:r>
              <a:rPr lang="fr-FR" sz="1600" dirty="0" smtClean="0"/>
              <a:t>Pour </a:t>
            </a:r>
            <a:r>
              <a:rPr lang="fr-FR" sz="1600" dirty="0"/>
              <a:t>marquer la fin du paragraphe, on fait appel à une balise </a:t>
            </a:r>
            <a:r>
              <a:rPr lang="fr-FR" sz="1600" dirty="0" smtClean="0"/>
              <a:t>fermante</a:t>
            </a:r>
            <a:r>
              <a:rPr lang="fr-FR" sz="1600" dirty="0"/>
              <a:t> </a:t>
            </a:r>
            <a:r>
              <a:rPr lang="fr-FR" sz="1600" b="1" dirty="0" smtClean="0">
                <a:solidFill>
                  <a:srgbClr val="FF0000"/>
                </a:solidFill>
              </a:rPr>
              <a:t>&lt;/</a:t>
            </a:r>
            <a:r>
              <a:rPr lang="fr-FR" sz="1600" b="1" dirty="0">
                <a:solidFill>
                  <a:srgbClr val="FF0000"/>
                </a:solidFill>
              </a:rPr>
              <a:t>p</a:t>
            </a:r>
            <a:r>
              <a:rPr lang="fr-FR" sz="1600" b="1" dirty="0" smtClean="0">
                <a:solidFill>
                  <a:srgbClr val="FF0000"/>
                </a:solidFill>
              </a:rPr>
              <a:t>&gt;  </a:t>
            </a:r>
            <a:r>
              <a:rPr lang="fr-FR" sz="1600" dirty="0" smtClean="0"/>
              <a:t>dont </a:t>
            </a:r>
            <a:r>
              <a:rPr lang="fr-FR" sz="1600" dirty="0"/>
              <a:t>le nom est cette fois-ci précédé du caractère slash :</a:t>
            </a:r>
          </a:p>
          <a:p>
            <a:r>
              <a:rPr lang="fr-FR" sz="1600" dirty="0"/>
              <a:t>Tout ce qui se situe entre les deux, représente le contenu de l’élément HTML</a:t>
            </a:r>
            <a:r>
              <a:rPr lang="fr-FR" sz="1600" dirty="0" smtClean="0"/>
              <a:t>.</a:t>
            </a:r>
            <a:endParaRPr lang="fr-FR" sz="1600" dirty="0"/>
          </a:p>
          <a:p>
            <a:pPr marL="82296" indent="0">
              <a:buNone/>
            </a:pPr>
            <a:r>
              <a:rPr lang="fr-FR" sz="1600" dirty="0" smtClean="0">
                <a:solidFill>
                  <a:srgbClr val="FF0000"/>
                </a:solidFill>
              </a:rPr>
              <a:t>      &lt;</a:t>
            </a:r>
            <a:r>
              <a:rPr lang="fr-FR" sz="1600" dirty="0">
                <a:solidFill>
                  <a:srgbClr val="FF0000"/>
                </a:solidFill>
              </a:rPr>
              <a:t>p&gt;</a:t>
            </a:r>
            <a:r>
              <a:rPr lang="fr-FR" sz="1600" b="1" dirty="0">
                <a:solidFill>
                  <a:srgbClr val="FF0000"/>
                </a:solidFill>
              </a:rPr>
              <a:t>Ceci est un paragraphe.</a:t>
            </a:r>
            <a:r>
              <a:rPr lang="fr-FR" sz="1600" dirty="0">
                <a:solidFill>
                  <a:srgbClr val="FF0000"/>
                </a:solidFill>
              </a:rPr>
              <a:t>&lt;/p&gt;</a:t>
            </a:r>
          </a:p>
          <a:p>
            <a:endParaRPr lang="fr-FR" sz="1600" dirty="0"/>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11</a:t>
            </a:fld>
            <a:endParaRPr lang="fr-FR"/>
          </a:p>
        </p:txBody>
      </p:sp>
    </p:spTree>
    <p:extLst>
      <p:ext uri="{BB962C8B-B14F-4D97-AF65-F5344CB8AC3E}">
        <p14:creationId xmlns:p14="http://schemas.microsoft.com/office/powerpoint/2010/main" val="6215345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dirty="0">
                <a:effectLst/>
              </a:rPr>
              <a:t>Les balises HTML </a:t>
            </a:r>
            <a:endParaRPr lang="fr-FR" sz="2400" dirty="0"/>
          </a:p>
        </p:txBody>
      </p:sp>
      <p:sp>
        <p:nvSpPr>
          <p:cNvPr id="3" name="Espace réservé du contenu 2"/>
          <p:cNvSpPr>
            <a:spLocks noGrp="1"/>
          </p:cNvSpPr>
          <p:nvPr>
            <p:ph idx="1"/>
          </p:nvPr>
        </p:nvSpPr>
        <p:spPr>
          <a:noFill/>
        </p:spPr>
        <p:txBody>
          <a:bodyPr>
            <a:normAutofit/>
          </a:bodyPr>
          <a:lstStyle/>
          <a:p>
            <a:r>
              <a:rPr lang="fr-FR" sz="1600" b="1" dirty="0"/>
              <a:t>Il existe des balises </a:t>
            </a:r>
            <a:r>
              <a:rPr lang="fr-FR" sz="1600" b="1" dirty="0" err="1"/>
              <a:t>autofermantes</a:t>
            </a:r>
            <a:r>
              <a:rPr lang="fr-FR" sz="1600" b="1" dirty="0"/>
              <a:t> ou </a:t>
            </a:r>
            <a:r>
              <a:rPr lang="fr-FR" sz="1600" b="1" dirty="0" smtClean="0"/>
              <a:t>orphelines </a:t>
            </a:r>
            <a:r>
              <a:rPr lang="fr-FR" sz="1600" dirty="0"/>
              <a:t>définies en tant que telles pour ne posséder </a:t>
            </a:r>
            <a:r>
              <a:rPr lang="fr-FR" sz="1600" dirty="0" smtClean="0"/>
              <a:t>aucun contenu </a:t>
            </a:r>
            <a:r>
              <a:rPr lang="fr-FR" sz="1600" dirty="0"/>
              <a:t>particulier. C’est le cas </a:t>
            </a:r>
            <a:r>
              <a:rPr lang="fr-FR" sz="1600" dirty="0" smtClean="0"/>
              <a:t>de</a:t>
            </a:r>
          </a:p>
          <a:p>
            <a:r>
              <a:rPr lang="fr-FR" sz="1600" dirty="0" smtClean="0"/>
              <a:t> </a:t>
            </a:r>
            <a:r>
              <a:rPr lang="fr-FR" sz="1600" b="1" dirty="0">
                <a:solidFill>
                  <a:srgbClr val="FF0000"/>
                </a:solidFill>
              </a:rPr>
              <a:t>&lt;</a:t>
            </a:r>
            <a:r>
              <a:rPr lang="fr-FR" sz="1600" b="1" dirty="0" err="1">
                <a:solidFill>
                  <a:srgbClr val="FF0000"/>
                </a:solidFill>
              </a:rPr>
              <a:t>hr</a:t>
            </a:r>
            <a:r>
              <a:rPr lang="fr-FR" sz="1600" b="1" dirty="0">
                <a:solidFill>
                  <a:srgbClr val="FF0000"/>
                </a:solidFill>
              </a:rPr>
              <a:t>&gt; </a:t>
            </a:r>
            <a:r>
              <a:rPr lang="fr-FR" sz="1600" dirty="0"/>
              <a:t>qui correspond à une séparation horizontale</a:t>
            </a:r>
            <a:r>
              <a:rPr lang="fr-FR" sz="1600" dirty="0" smtClean="0"/>
              <a:t>, mais </a:t>
            </a:r>
            <a:r>
              <a:rPr lang="fr-FR" sz="1600" dirty="0"/>
              <a:t>qui ne peut contenir aucun texte ou aucun autre </a:t>
            </a:r>
            <a:r>
              <a:rPr lang="fr-FR" sz="1600" dirty="0" smtClean="0"/>
              <a:t>élément,</a:t>
            </a:r>
          </a:p>
          <a:p>
            <a:r>
              <a:rPr lang="fr-FR" sz="1600" b="1" dirty="0" smtClean="0">
                <a:solidFill>
                  <a:srgbClr val="FF0000"/>
                </a:solidFill>
              </a:rPr>
              <a:t>&lt;</a:t>
            </a:r>
            <a:r>
              <a:rPr lang="fr-FR" sz="1600" b="1" dirty="0" err="1">
                <a:solidFill>
                  <a:srgbClr val="FF0000"/>
                </a:solidFill>
              </a:rPr>
              <a:t>br</a:t>
            </a:r>
            <a:r>
              <a:rPr lang="fr-FR" sz="1600" b="1" dirty="0">
                <a:solidFill>
                  <a:srgbClr val="FF0000"/>
                </a:solidFill>
              </a:rPr>
              <a:t>&gt; </a:t>
            </a:r>
            <a:r>
              <a:rPr lang="fr-FR" sz="1600" dirty="0"/>
              <a:t>qui </a:t>
            </a:r>
            <a:r>
              <a:rPr lang="fr-FR" sz="1600" dirty="0" smtClean="0"/>
              <a:t>correspond à </a:t>
            </a:r>
            <a:r>
              <a:rPr lang="fr-FR" sz="1600" dirty="0"/>
              <a:t>un saut de ligne</a:t>
            </a:r>
            <a:r>
              <a:rPr lang="fr-FR" sz="1600" dirty="0" smtClean="0"/>
              <a:t>.</a:t>
            </a:r>
          </a:p>
          <a:p>
            <a:r>
              <a:rPr lang="fr-FR" sz="1600" dirty="0" smtClean="0"/>
              <a:t> </a:t>
            </a:r>
            <a:r>
              <a:rPr lang="fr-FR" sz="1600" dirty="0"/>
              <a:t>Elles peuvent servir aussi à insérer un élément à un endroit précis (par exemple une image). Il n'est pas nécessaire de délimiter le début et la fin de l'image, on veut juste dire à l'ordinateur « Insère une image ici </a:t>
            </a:r>
            <a:r>
              <a:rPr lang="fr-FR" sz="1600" dirty="0" smtClean="0"/>
              <a:t>».  </a:t>
            </a:r>
          </a:p>
          <a:p>
            <a:pPr marL="82296" indent="0">
              <a:buNone/>
            </a:pPr>
            <a:r>
              <a:rPr lang="fr-FR" sz="1600" b="1" dirty="0"/>
              <a:t>	</a:t>
            </a:r>
            <a:r>
              <a:rPr lang="en-US" sz="1600" b="1" dirty="0" smtClean="0">
                <a:solidFill>
                  <a:srgbClr val="FF0000"/>
                </a:solidFill>
              </a:rPr>
              <a:t>&lt;</a:t>
            </a:r>
            <a:r>
              <a:rPr lang="en-US" sz="1600" b="1" dirty="0" err="1">
                <a:solidFill>
                  <a:srgbClr val="FF0000"/>
                </a:solidFill>
              </a:rPr>
              <a:t>img</a:t>
            </a:r>
            <a:r>
              <a:rPr lang="en-US" sz="1600" b="1" dirty="0">
                <a:solidFill>
                  <a:srgbClr val="FF0000"/>
                </a:solidFill>
              </a:rPr>
              <a:t> </a:t>
            </a:r>
            <a:r>
              <a:rPr lang="en-US" sz="1600" b="1" dirty="0" err="1">
                <a:solidFill>
                  <a:srgbClr val="FF0000"/>
                </a:solidFill>
              </a:rPr>
              <a:t>src</a:t>
            </a:r>
            <a:r>
              <a:rPr lang="en-US" sz="1600" b="1" dirty="0">
                <a:solidFill>
                  <a:srgbClr val="FF0000"/>
                </a:solidFill>
              </a:rPr>
              <a:t>="logo.png" alt="logo" /&gt;</a:t>
            </a:r>
            <a:endParaRPr lang="fr-FR" sz="1600" b="1" dirty="0">
              <a:solidFill>
                <a:srgbClr val="FF0000"/>
              </a:solidFill>
            </a:endParaRPr>
          </a:p>
          <a:p>
            <a:endParaRPr lang="fr-FR" sz="1600" dirty="0"/>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12</a:t>
            </a:fld>
            <a:endParaRPr lang="fr-FR"/>
          </a:p>
        </p:txBody>
      </p:sp>
    </p:spTree>
    <p:extLst>
      <p:ext uri="{BB962C8B-B14F-4D97-AF65-F5344CB8AC3E}">
        <p14:creationId xmlns:p14="http://schemas.microsoft.com/office/powerpoint/2010/main" val="16941047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dirty="0">
                <a:effectLst/>
              </a:rPr>
              <a:t>Les balises HTML </a:t>
            </a:r>
            <a:endParaRPr lang="fr-FR" sz="2400" dirty="0"/>
          </a:p>
        </p:txBody>
      </p:sp>
      <p:sp>
        <p:nvSpPr>
          <p:cNvPr id="3" name="Espace réservé du contenu 2"/>
          <p:cNvSpPr>
            <a:spLocks noGrp="1"/>
          </p:cNvSpPr>
          <p:nvPr>
            <p:ph idx="1"/>
          </p:nvPr>
        </p:nvSpPr>
        <p:spPr>
          <a:noFill/>
        </p:spPr>
        <p:txBody>
          <a:bodyPr>
            <a:normAutofit/>
          </a:bodyPr>
          <a:lstStyle/>
          <a:p>
            <a:r>
              <a:rPr lang="fr-FR" sz="1600" b="1" dirty="0" smtClean="0"/>
              <a:t>Les commentaires :</a:t>
            </a:r>
            <a:r>
              <a:rPr lang="fr-FR" sz="1600" dirty="0" smtClean="0"/>
              <a:t>À l’instar des autres langages, HTML comprend la possibilité d’annoter le document par des commentaires. Ceux-ci ne seront pas affichés par le navigateur. Ils pourront vous servir d’aide-mémoire, ou d’indications pour suivre l’imbrication de balises  lorsque le document devient plus conséquent. Un commentaire débute par </a:t>
            </a:r>
            <a:r>
              <a:rPr lang="fr-FR" sz="1600" b="1" dirty="0" smtClean="0">
                <a:solidFill>
                  <a:srgbClr val="FF0000"/>
                </a:solidFill>
              </a:rPr>
              <a:t>&lt;!--</a:t>
            </a:r>
            <a:r>
              <a:rPr lang="fr-FR" sz="1600" dirty="0" smtClean="0"/>
              <a:t> et finit par </a:t>
            </a:r>
            <a:r>
              <a:rPr lang="fr-FR" sz="1600" b="1" dirty="0" smtClean="0">
                <a:solidFill>
                  <a:srgbClr val="FF0000"/>
                </a:solidFill>
              </a:rPr>
              <a:t>--&gt;</a:t>
            </a:r>
            <a:endParaRPr lang="fr-FR" sz="1600" dirty="0" smtClean="0"/>
          </a:p>
          <a:p>
            <a:endParaRPr lang="fr-FR" sz="1600" dirty="0"/>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13</a:t>
            </a:fld>
            <a:endParaRPr lang="fr-FR"/>
          </a:p>
        </p:txBody>
      </p:sp>
    </p:spTree>
    <p:extLst>
      <p:ext uri="{BB962C8B-B14F-4D97-AF65-F5344CB8AC3E}">
        <p14:creationId xmlns:p14="http://schemas.microsoft.com/office/powerpoint/2010/main" val="4472754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dirty="0">
                <a:effectLst/>
              </a:rPr>
              <a:t>Les balises HTML </a:t>
            </a:r>
            <a:endParaRPr lang="fr-FR" sz="2400" dirty="0"/>
          </a:p>
        </p:txBody>
      </p:sp>
      <p:sp>
        <p:nvSpPr>
          <p:cNvPr id="3" name="Espace réservé du contenu 2"/>
          <p:cNvSpPr>
            <a:spLocks noGrp="1"/>
          </p:cNvSpPr>
          <p:nvPr>
            <p:ph idx="1"/>
          </p:nvPr>
        </p:nvSpPr>
        <p:spPr>
          <a:noFill/>
        </p:spPr>
        <p:txBody>
          <a:bodyPr>
            <a:normAutofit/>
          </a:bodyPr>
          <a:lstStyle/>
          <a:p>
            <a:pPr marL="82296" indent="0">
              <a:buNone/>
            </a:pPr>
            <a:r>
              <a:rPr lang="fr-FR" sz="2000" b="1" dirty="0" smtClean="0">
                <a:solidFill>
                  <a:srgbClr val="FF0000"/>
                </a:solidFill>
              </a:rPr>
              <a:t>Propriétés</a:t>
            </a:r>
          </a:p>
          <a:p>
            <a:pPr lvl="0"/>
            <a:r>
              <a:rPr lang="fr-FR" sz="1600" dirty="0"/>
              <a:t>Les balises doivent être ouvertes puis fermées récursivement, comme des </a:t>
            </a:r>
            <a:r>
              <a:rPr lang="fr-FR" sz="1600" dirty="0" err="1"/>
              <a:t>parentheses</a:t>
            </a:r>
            <a:r>
              <a:rPr lang="fr-FR" sz="1600" dirty="0"/>
              <a:t> ([...]{(...)})</a:t>
            </a:r>
            <a:r>
              <a:rPr lang="fr-FR" sz="1600" i="1" dirty="0"/>
              <a:t>elles  doivent être fermées dans le sens inverse de leur ouverture.</a:t>
            </a:r>
            <a:r>
              <a:rPr lang="fr-FR" sz="1600" dirty="0"/>
              <a:t> Un exemple :</a:t>
            </a:r>
            <a:r>
              <a:rPr lang="en-US" sz="1600" b="1" dirty="0">
                <a:solidFill>
                  <a:srgbClr val="FF0000"/>
                </a:solidFill>
              </a:rPr>
              <a:t>&lt;html&gt;&lt;body&gt;&lt;/body&gt;&lt;/html&gt;</a:t>
            </a:r>
            <a:r>
              <a:rPr lang="en-US" sz="1600" dirty="0"/>
              <a:t>  : </a:t>
            </a:r>
            <a:r>
              <a:rPr lang="en-US" sz="1600" b="1" dirty="0"/>
              <a:t>correct</a:t>
            </a:r>
            <a:r>
              <a:rPr lang="en-US" sz="1600" dirty="0"/>
              <a:t>. </a:t>
            </a:r>
            <a:endParaRPr lang="fr-FR" sz="1600" dirty="0"/>
          </a:p>
          <a:p>
            <a:pPr lvl="0"/>
            <a:r>
              <a:rPr lang="fr-FR" sz="1600" dirty="0"/>
              <a:t>Une balise qui est ouverte à l'intérieur d'une autre doit aussi être fermée à l'intérieur. </a:t>
            </a:r>
            <a:r>
              <a:rPr lang="fr-FR" sz="1600" strike="sngStrike" dirty="0">
                <a:solidFill>
                  <a:srgbClr val="FF0000"/>
                </a:solidFill>
              </a:rPr>
              <a:t>&lt;html&gt;&lt;body&gt;&lt;/html&gt;&lt;/body&gt;</a:t>
            </a:r>
            <a:r>
              <a:rPr lang="fr-FR" sz="1600" dirty="0"/>
              <a:t>  : </a:t>
            </a:r>
            <a:r>
              <a:rPr lang="fr-FR" sz="1600" b="1" dirty="0"/>
              <a:t>incorrect</a:t>
            </a:r>
            <a:r>
              <a:rPr lang="fr-FR" sz="1600" dirty="0"/>
              <a:t>, les balises s'entremêlent.</a:t>
            </a:r>
          </a:p>
          <a:p>
            <a:pPr lvl="0"/>
            <a:r>
              <a:rPr lang="fr-FR" sz="1600" dirty="0"/>
              <a:t>Tout ce qui est entouré par deux balises s’appelle élément</a:t>
            </a:r>
          </a:p>
          <a:p>
            <a:pPr lvl="0"/>
            <a:r>
              <a:rPr lang="fr-FR" sz="1600" dirty="0"/>
              <a:t>Un élément peut éventuellement contenir du texte, liens, balises...</a:t>
            </a:r>
          </a:p>
          <a:p>
            <a:pPr lvl="0"/>
            <a:r>
              <a:rPr lang="fr-FR" sz="1600" dirty="0"/>
              <a:t>Un texte en clair (non-entouré par une balise) est affiché</a:t>
            </a:r>
          </a:p>
          <a:p>
            <a:pPr lvl="0"/>
            <a:r>
              <a:rPr lang="fr-FR" sz="1600" dirty="0"/>
              <a:t>Les balises non reconnues seront ignorées</a:t>
            </a:r>
          </a:p>
          <a:p>
            <a:pPr lvl="0"/>
            <a:r>
              <a:rPr lang="fr-FR" sz="1600" dirty="0"/>
              <a:t>Les commentaires en HTML sont ignorés par le navigateur</a:t>
            </a:r>
          </a:p>
          <a:p>
            <a:r>
              <a:rPr lang="fr-FR" sz="1600" dirty="0"/>
              <a:t>Les commentaires ne sont pas affichés mais restent visibles dans le code source de la page et ne </a:t>
            </a:r>
            <a:r>
              <a:rPr lang="fr-FR" sz="1600" dirty="0" smtClean="0"/>
              <a:t>doivent </a:t>
            </a:r>
            <a:r>
              <a:rPr lang="fr-FR" sz="1600" dirty="0"/>
              <a:t>donc jamais contenir une information confidentielle</a:t>
            </a:r>
            <a:r>
              <a:rPr lang="fr-FR" sz="1600" dirty="0" smtClean="0"/>
              <a:t>.</a:t>
            </a:r>
            <a:endParaRPr lang="fr-FR" sz="1600" dirty="0"/>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14</a:t>
            </a:fld>
            <a:endParaRPr lang="fr-FR"/>
          </a:p>
        </p:txBody>
      </p:sp>
    </p:spTree>
    <p:extLst>
      <p:ext uri="{BB962C8B-B14F-4D97-AF65-F5344CB8AC3E}">
        <p14:creationId xmlns:p14="http://schemas.microsoft.com/office/powerpoint/2010/main" val="35689998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b="1" dirty="0">
                <a:effectLst/>
              </a:rPr>
              <a:t>Structure générale d’un document HTML</a:t>
            </a:r>
            <a:endParaRPr lang="fr-FR" sz="2400" dirty="0">
              <a:effectLst/>
            </a:endParaRPr>
          </a:p>
        </p:txBody>
      </p:sp>
      <p:sp>
        <p:nvSpPr>
          <p:cNvPr id="3" name="Espace réservé du contenu 2"/>
          <p:cNvSpPr>
            <a:spLocks noGrp="1"/>
          </p:cNvSpPr>
          <p:nvPr>
            <p:ph idx="1"/>
          </p:nvPr>
        </p:nvSpPr>
        <p:spPr>
          <a:noFill/>
        </p:spPr>
        <p:txBody>
          <a:bodyPr>
            <a:normAutofit fontScale="92500" lnSpcReduction="10000"/>
          </a:bodyPr>
          <a:lstStyle/>
          <a:p>
            <a:r>
              <a:rPr lang="fr-FR" sz="1600" dirty="0"/>
              <a:t>Le document HTML possède par défaut une tête et un corps. </a:t>
            </a:r>
          </a:p>
          <a:p>
            <a:pPr lvl="0"/>
            <a:r>
              <a:rPr lang="fr-FR" sz="1600" dirty="0"/>
              <a:t>La tête (élément </a:t>
            </a:r>
            <a:r>
              <a:rPr lang="fr-FR" sz="1600" dirty="0" err="1"/>
              <a:t>head</a:t>
            </a:r>
            <a:r>
              <a:rPr lang="fr-FR" sz="1600" dirty="0"/>
              <a:t>) définit les propriétés globales du document (titre, apparence, méta-informations)</a:t>
            </a:r>
          </a:p>
          <a:p>
            <a:pPr lvl="0"/>
            <a:r>
              <a:rPr lang="fr-FR" sz="1600" dirty="0"/>
              <a:t>le corps (élément body) renferme des balises de contenu. </a:t>
            </a:r>
          </a:p>
          <a:p>
            <a:r>
              <a:rPr lang="fr-FR" sz="1600" dirty="0"/>
              <a:t>Voici la structure minimale d’un document HTML </a:t>
            </a:r>
            <a:r>
              <a:rPr lang="fr-FR" sz="1600" dirty="0" smtClean="0"/>
              <a:t>:</a:t>
            </a:r>
          </a:p>
          <a:p>
            <a:endParaRPr lang="fr-FR" sz="1600" dirty="0"/>
          </a:p>
          <a:p>
            <a:endParaRPr lang="fr-FR" sz="1600" dirty="0" smtClean="0"/>
          </a:p>
          <a:p>
            <a:endParaRPr lang="fr-FR" sz="1600" dirty="0"/>
          </a:p>
          <a:p>
            <a:endParaRPr lang="fr-FR" sz="1600" dirty="0" smtClean="0"/>
          </a:p>
          <a:p>
            <a:endParaRPr lang="fr-FR" sz="1600" dirty="0"/>
          </a:p>
          <a:p>
            <a:endParaRPr lang="fr-FR" sz="1600" dirty="0" smtClean="0"/>
          </a:p>
          <a:p>
            <a:endParaRPr lang="fr-FR" sz="1600" dirty="0" smtClean="0"/>
          </a:p>
          <a:p>
            <a:endParaRPr lang="fr-FR" sz="1600" dirty="0"/>
          </a:p>
          <a:p>
            <a:endParaRPr lang="fr-FR" sz="1600" dirty="0" smtClean="0"/>
          </a:p>
          <a:p>
            <a:endParaRPr lang="fr-FR" sz="1600" dirty="0"/>
          </a:p>
          <a:p>
            <a:r>
              <a:rPr lang="fr-FR" sz="1600" dirty="0"/>
              <a:t>DOCTYPE : C’est une directive permettant de préciser qu’il s’agit </a:t>
            </a:r>
            <a:r>
              <a:rPr lang="fr-FR" sz="1600" dirty="0" smtClean="0"/>
              <a:t>d’un document </a:t>
            </a:r>
            <a:r>
              <a:rPr lang="fr-FR" sz="1600" dirty="0"/>
              <a:t>HTML</a:t>
            </a:r>
          </a:p>
          <a:p>
            <a:pPr marL="82296" indent="0">
              <a:buNone/>
            </a:pPr>
            <a:endParaRPr lang="fr-FR" sz="1600" dirty="0"/>
          </a:p>
          <a:p>
            <a:endParaRPr lang="fr-FR" sz="1600" dirty="0"/>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15</a:t>
            </a:fld>
            <a:endParaRPr lang="fr-FR"/>
          </a:p>
        </p:txBody>
      </p:sp>
      <p:sp>
        <p:nvSpPr>
          <p:cNvPr id="6" name="ZoneTexte 5"/>
          <p:cNvSpPr txBox="1"/>
          <p:nvPr/>
        </p:nvSpPr>
        <p:spPr>
          <a:xfrm>
            <a:off x="2051720" y="2924943"/>
            <a:ext cx="2736647" cy="2308324"/>
          </a:xfrm>
          <a:prstGeom prst="rect">
            <a:avLst/>
          </a:prstGeom>
          <a:noFill/>
          <a:ln>
            <a:solidFill>
              <a:schemeClr val="tx1"/>
            </a:solidFill>
          </a:ln>
        </p:spPr>
        <p:txBody>
          <a:bodyPr wrap="none" rtlCol="0">
            <a:spAutoFit/>
          </a:bodyPr>
          <a:lstStyle/>
          <a:p>
            <a:r>
              <a:rPr lang="en-US" sz="1600" dirty="0"/>
              <a:t>&lt;!</a:t>
            </a:r>
            <a:r>
              <a:rPr lang="en-US" sz="1600" dirty="0">
                <a:solidFill>
                  <a:schemeClr val="accent3"/>
                </a:solidFill>
              </a:rPr>
              <a:t>DOCTYPE</a:t>
            </a:r>
            <a:r>
              <a:rPr lang="en-US" sz="1600" dirty="0"/>
              <a:t> html&gt;</a:t>
            </a:r>
          </a:p>
          <a:p>
            <a:r>
              <a:rPr lang="en-US" sz="1600" dirty="0"/>
              <a:t>&lt;</a:t>
            </a:r>
            <a:r>
              <a:rPr lang="en-US" sz="1600" dirty="0">
                <a:solidFill>
                  <a:schemeClr val="accent3"/>
                </a:solidFill>
              </a:rPr>
              <a:t>html</a:t>
            </a:r>
            <a:r>
              <a:rPr lang="en-US" sz="1600" dirty="0"/>
              <a:t>&gt;</a:t>
            </a:r>
          </a:p>
          <a:p>
            <a:r>
              <a:rPr lang="en-US" sz="1600" dirty="0"/>
              <a:t>    </a:t>
            </a:r>
            <a:r>
              <a:rPr lang="en-US" sz="1600" b="1" dirty="0"/>
              <a:t>&lt;</a:t>
            </a:r>
            <a:r>
              <a:rPr lang="en-US" sz="1600" b="1" dirty="0">
                <a:solidFill>
                  <a:schemeClr val="accent3"/>
                </a:solidFill>
              </a:rPr>
              <a:t>head</a:t>
            </a:r>
            <a:r>
              <a:rPr lang="en-US" sz="1600" b="1" dirty="0"/>
              <a:t>&gt;</a:t>
            </a:r>
          </a:p>
          <a:p>
            <a:r>
              <a:rPr lang="en-US" sz="1600" dirty="0"/>
              <a:t>        &lt;</a:t>
            </a:r>
            <a:r>
              <a:rPr lang="en-US" sz="1600" dirty="0">
                <a:solidFill>
                  <a:schemeClr val="accent3"/>
                </a:solidFill>
              </a:rPr>
              <a:t>meta</a:t>
            </a:r>
            <a:r>
              <a:rPr lang="en-US" sz="1600" dirty="0"/>
              <a:t> charset="utf-8" /&gt;</a:t>
            </a:r>
          </a:p>
          <a:p>
            <a:r>
              <a:rPr lang="en-US" sz="1600" dirty="0"/>
              <a:t>        &lt;</a:t>
            </a:r>
            <a:r>
              <a:rPr lang="en-US" sz="1600" dirty="0">
                <a:solidFill>
                  <a:schemeClr val="accent3"/>
                </a:solidFill>
              </a:rPr>
              <a:t>title</a:t>
            </a:r>
            <a:r>
              <a:rPr lang="en-US" sz="1600" dirty="0"/>
              <a:t>&gt;&lt;/</a:t>
            </a:r>
            <a:r>
              <a:rPr lang="en-US" sz="1600" dirty="0">
                <a:solidFill>
                  <a:schemeClr val="accent3"/>
                </a:solidFill>
              </a:rPr>
              <a:t>title</a:t>
            </a:r>
            <a:r>
              <a:rPr lang="en-US" sz="1600" dirty="0"/>
              <a:t>&gt;</a:t>
            </a:r>
          </a:p>
          <a:p>
            <a:r>
              <a:rPr lang="en-US" sz="1600" dirty="0"/>
              <a:t>    </a:t>
            </a:r>
            <a:r>
              <a:rPr lang="en-US" sz="1600" b="1" dirty="0"/>
              <a:t>&lt;/</a:t>
            </a:r>
            <a:r>
              <a:rPr lang="en-US" sz="1600" b="1" dirty="0">
                <a:solidFill>
                  <a:schemeClr val="accent3"/>
                </a:solidFill>
              </a:rPr>
              <a:t>head</a:t>
            </a:r>
            <a:r>
              <a:rPr lang="en-US" sz="1600" b="1" dirty="0" smtClean="0"/>
              <a:t>&gt;</a:t>
            </a:r>
            <a:endParaRPr lang="en-US" sz="1600" b="1" dirty="0"/>
          </a:p>
          <a:p>
            <a:r>
              <a:rPr lang="en-US" sz="1600" dirty="0"/>
              <a:t>    </a:t>
            </a:r>
            <a:r>
              <a:rPr lang="en-US" sz="1600" b="1" dirty="0"/>
              <a:t>&lt;</a:t>
            </a:r>
            <a:r>
              <a:rPr lang="en-US" sz="1600" b="1" dirty="0">
                <a:solidFill>
                  <a:schemeClr val="accent3"/>
                </a:solidFill>
              </a:rPr>
              <a:t>body</a:t>
            </a:r>
            <a:r>
              <a:rPr lang="en-US" sz="1600" b="1" dirty="0"/>
              <a:t>&gt;</a:t>
            </a:r>
          </a:p>
          <a:p>
            <a:r>
              <a:rPr lang="en-US" sz="1600" dirty="0"/>
              <a:t>    </a:t>
            </a:r>
            <a:r>
              <a:rPr lang="en-US" sz="1600" b="1" dirty="0"/>
              <a:t>&lt;/</a:t>
            </a:r>
            <a:r>
              <a:rPr lang="en-US" sz="1600" b="1" dirty="0">
                <a:solidFill>
                  <a:schemeClr val="accent3"/>
                </a:solidFill>
              </a:rPr>
              <a:t>body</a:t>
            </a:r>
            <a:r>
              <a:rPr lang="en-US" sz="1600" b="1" dirty="0" smtClean="0"/>
              <a:t>&gt;</a:t>
            </a:r>
            <a:endParaRPr lang="en-US" sz="1600" b="1" dirty="0"/>
          </a:p>
          <a:p>
            <a:r>
              <a:rPr lang="en-US" sz="1600" dirty="0"/>
              <a:t>&lt;/</a:t>
            </a:r>
            <a:r>
              <a:rPr lang="en-US" sz="1600" dirty="0">
                <a:solidFill>
                  <a:schemeClr val="accent3"/>
                </a:solidFill>
              </a:rPr>
              <a:t>html</a:t>
            </a:r>
            <a:r>
              <a:rPr lang="en-US" sz="1600" dirty="0"/>
              <a:t>&gt;</a:t>
            </a:r>
            <a:endParaRPr lang="fr-FR" sz="1600" dirty="0"/>
          </a:p>
        </p:txBody>
      </p:sp>
    </p:spTree>
    <p:extLst>
      <p:ext uri="{BB962C8B-B14F-4D97-AF65-F5344CB8AC3E}">
        <p14:creationId xmlns:p14="http://schemas.microsoft.com/office/powerpoint/2010/main" val="23095895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b="1" dirty="0">
                <a:effectLst/>
              </a:rPr>
              <a:t>Structure générale d’un document </a:t>
            </a:r>
            <a:r>
              <a:rPr lang="fr-FR" sz="2400" b="1" dirty="0" smtClean="0">
                <a:effectLst/>
              </a:rPr>
              <a:t>HTML</a:t>
            </a:r>
            <a:br>
              <a:rPr lang="fr-FR" sz="2400" b="1" dirty="0" smtClean="0">
                <a:effectLst/>
              </a:rPr>
            </a:br>
            <a:r>
              <a:rPr lang="fr-FR" sz="1800" b="1" dirty="0">
                <a:effectLst/>
              </a:rPr>
              <a:t>Que peut contenir </a:t>
            </a:r>
            <a:r>
              <a:rPr lang="fr-FR" sz="1800" b="1" i="1" dirty="0">
                <a:effectLst/>
              </a:rPr>
              <a:t>&lt;</a:t>
            </a:r>
            <a:r>
              <a:rPr lang="fr-FR" sz="1800" b="1" dirty="0">
                <a:effectLst/>
              </a:rPr>
              <a:t>HEAD</a:t>
            </a:r>
            <a:r>
              <a:rPr lang="fr-FR" sz="1800" b="1" i="1" dirty="0">
                <a:effectLst/>
              </a:rPr>
              <a:t>&gt;</a:t>
            </a:r>
            <a:r>
              <a:rPr lang="fr-FR" sz="1800" b="1" dirty="0">
                <a:effectLst/>
              </a:rPr>
              <a:t>? </a:t>
            </a:r>
            <a:r>
              <a:rPr lang="fr-FR" sz="1800" b="1" dirty="0" smtClean="0">
                <a:effectLst/>
              </a:rPr>
              <a:t>!</a:t>
            </a:r>
            <a:endParaRPr lang="fr-FR" sz="1800" dirty="0">
              <a:effectLst/>
            </a:endParaRPr>
          </a:p>
        </p:txBody>
      </p:sp>
      <p:sp>
        <p:nvSpPr>
          <p:cNvPr id="3" name="Espace réservé du contenu 2"/>
          <p:cNvSpPr>
            <a:spLocks noGrp="1"/>
          </p:cNvSpPr>
          <p:nvPr>
            <p:ph idx="1"/>
          </p:nvPr>
        </p:nvSpPr>
        <p:spPr>
          <a:noFill/>
        </p:spPr>
        <p:txBody>
          <a:bodyPr>
            <a:normAutofit fontScale="85000" lnSpcReduction="20000"/>
          </a:bodyPr>
          <a:lstStyle/>
          <a:p>
            <a:endParaRPr lang="fr-FR" sz="1600" dirty="0" smtClean="0"/>
          </a:p>
          <a:p>
            <a:endParaRPr lang="fr-FR" sz="1600" dirty="0"/>
          </a:p>
          <a:p>
            <a:endParaRPr lang="fr-FR" sz="1600" dirty="0" smtClean="0"/>
          </a:p>
          <a:p>
            <a:endParaRPr lang="fr-FR" sz="1600" dirty="0"/>
          </a:p>
          <a:p>
            <a:pPr lvl="0"/>
            <a:endParaRPr lang="fr-FR" sz="1600" b="1" i="1" dirty="0" smtClean="0">
              <a:solidFill>
                <a:srgbClr val="FF0000"/>
              </a:solidFill>
            </a:endParaRPr>
          </a:p>
          <a:p>
            <a:pPr lvl="0"/>
            <a:endParaRPr lang="fr-FR" sz="1600" b="1" i="1" dirty="0">
              <a:solidFill>
                <a:srgbClr val="FF0000"/>
              </a:solidFill>
            </a:endParaRPr>
          </a:p>
          <a:p>
            <a:pPr lvl="0"/>
            <a:r>
              <a:rPr lang="fr-FR" sz="1600" b="1" i="1" dirty="0" smtClean="0">
                <a:solidFill>
                  <a:srgbClr val="FF0000"/>
                </a:solidFill>
              </a:rPr>
              <a:t>&lt;</a:t>
            </a:r>
            <a:r>
              <a:rPr lang="fr-FR" sz="1600" b="1" dirty="0" err="1">
                <a:solidFill>
                  <a:srgbClr val="FF0000"/>
                </a:solidFill>
              </a:rPr>
              <a:t>title</a:t>
            </a:r>
            <a:r>
              <a:rPr lang="fr-FR" sz="1600" b="1" i="1" dirty="0">
                <a:solidFill>
                  <a:srgbClr val="FF0000"/>
                </a:solidFill>
              </a:rPr>
              <a:t>&gt; </a:t>
            </a:r>
            <a:r>
              <a:rPr lang="fr-FR" sz="1600" dirty="0"/>
              <a:t>titre du document (affiché par le navigateur en haut de la page souvent dans l’onglet de la page</a:t>
            </a:r>
            <a:r>
              <a:rPr lang="fr-FR" sz="1600" dirty="0" smtClean="0"/>
              <a:t>)</a:t>
            </a:r>
          </a:p>
          <a:p>
            <a:pPr lvl="0"/>
            <a:endParaRPr lang="fr-FR" sz="1600" dirty="0"/>
          </a:p>
          <a:p>
            <a:pPr lvl="0"/>
            <a:endParaRPr lang="fr-FR" sz="1600" dirty="0" smtClean="0"/>
          </a:p>
          <a:p>
            <a:pPr lvl="0"/>
            <a:endParaRPr lang="fr-FR" sz="1600" dirty="0"/>
          </a:p>
          <a:p>
            <a:pPr lvl="0"/>
            <a:endParaRPr lang="fr-FR" sz="1600" dirty="0" smtClean="0"/>
          </a:p>
          <a:p>
            <a:pPr lvl="0"/>
            <a:r>
              <a:rPr lang="fr-FR" sz="2000" i="1" dirty="0">
                <a:solidFill>
                  <a:srgbClr val="FF0000"/>
                </a:solidFill>
              </a:rPr>
              <a:t>&lt;</a:t>
            </a:r>
            <a:r>
              <a:rPr lang="fr-FR" sz="2000" dirty="0" err="1">
                <a:solidFill>
                  <a:srgbClr val="FF0000"/>
                </a:solidFill>
              </a:rPr>
              <a:t>link</a:t>
            </a:r>
            <a:r>
              <a:rPr lang="fr-FR" sz="2000" i="1" dirty="0">
                <a:solidFill>
                  <a:srgbClr val="FF0000"/>
                </a:solidFill>
              </a:rPr>
              <a:t>&gt; </a:t>
            </a:r>
            <a:r>
              <a:rPr lang="fr-FR" sz="2000" dirty="0"/>
              <a:t>pour </a:t>
            </a:r>
            <a:r>
              <a:rPr lang="fr-FR" sz="2000" dirty="0" err="1"/>
              <a:t>réferencer</a:t>
            </a:r>
            <a:r>
              <a:rPr lang="fr-FR" sz="2000" dirty="0"/>
              <a:t> un fichier (CSS par exemple)</a:t>
            </a:r>
          </a:p>
          <a:p>
            <a:pPr lvl="0"/>
            <a:r>
              <a:rPr lang="fr-FR" sz="2000" b="1" i="1" dirty="0">
                <a:solidFill>
                  <a:srgbClr val="FF0000"/>
                </a:solidFill>
              </a:rPr>
              <a:t>&lt;</a:t>
            </a:r>
            <a:r>
              <a:rPr lang="fr-FR" sz="2000" b="1" dirty="0">
                <a:solidFill>
                  <a:srgbClr val="FF0000"/>
                </a:solidFill>
              </a:rPr>
              <a:t>style</a:t>
            </a:r>
            <a:r>
              <a:rPr lang="fr-FR" sz="2000" b="1" i="1" dirty="0">
                <a:solidFill>
                  <a:srgbClr val="FF0000"/>
                </a:solidFill>
              </a:rPr>
              <a:t>&gt; </a:t>
            </a:r>
            <a:r>
              <a:rPr lang="fr-FR" sz="2000" dirty="0"/>
              <a:t>pour inclure du code CSS</a:t>
            </a:r>
          </a:p>
          <a:p>
            <a:pPr lvl="0"/>
            <a:r>
              <a:rPr lang="fr-FR" sz="2000" b="1" i="1" dirty="0">
                <a:solidFill>
                  <a:srgbClr val="FF0000"/>
                </a:solidFill>
              </a:rPr>
              <a:t>&lt;</a:t>
            </a:r>
            <a:r>
              <a:rPr lang="fr-FR" sz="2000" b="1" dirty="0" err="1">
                <a:solidFill>
                  <a:srgbClr val="FF0000"/>
                </a:solidFill>
              </a:rPr>
              <a:t>meta</a:t>
            </a:r>
            <a:r>
              <a:rPr lang="fr-FR" sz="2000" b="1" i="1" dirty="0">
                <a:solidFill>
                  <a:srgbClr val="FF0000"/>
                </a:solidFill>
              </a:rPr>
              <a:t>&gt; </a:t>
            </a:r>
            <a:r>
              <a:rPr lang="fr-FR" sz="2000" dirty="0"/>
              <a:t>peut contenir :</a:t>
            </a:r>
          </a:p>
          <a:p>
            <a:pPr lvl="1"/>
            <a:r>
              <a:rPr lang="fr-FR" sz="2000" dirty="0"/>
              <a:t>des informations sur  l'encodage (pour la gestion des caractères spéciaux, UTF-8. Cette méthode d'encodage permet d'afficher sans aucun problème pratiquement tous les symboles de toutes les langues)</a:t>
            </a:r>
          </a:p>
          <a:p>
            <a:pPr lvl="1"/>
            <a:r>
              <a:rPr lang="fr-FR" sz="2000" dirty="0"/>
              <a:t>des informations pour les moteurs de recherche pour référencer le site</a:t>
            </a:r>
          </a:p>
          <a:p>
            <a:pPr lvl="0"/>
            <a:endParaRPr lang="fr-FR" sz="1600" dirty="0"/>
          </a:p>
          <a:p>
            <a:pPr lvl="0"/>
            <a:endParaRPr lang="fr-FR" sz="1600" dirty="0" smtClean="0"/>
          </a:p>
          <a:p>
            <a:pPr lvl="0"/>
            <a:endParaRPr lang="fr-FR" sz="1600" dirty="0"/>
          </a:p>
          <a:p>
            <a:pPr lvl="0"/>
            <a:endParaRPr lang="fr-FR" sz="1600" dirty="0"/>
          </a:p>
          <a:p>
            <a:endParaRPr lang="fr-FR" sz="1600" dirty="0" smtClean="0"/>
          </a:p>
          <a:p>
            <a:endParaRPr lang="fr-FR" sz="1600" dirty="0"/>
          </a:p>
          <a:p>
            <a:endParaRPr lang="fr-FR" sz="1600" dirty="0"/>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16</a:t>
            </a:fld>
            <a:endParaRPr lang="fr-FR"/>
          </a:p>
        </p:txBody>
      </p:sp>
      <p:sp>
        <p:nvSpPr>
          <p:cNvPr id="5" name="ZoneTexte 4"/>
          <p:cNvSpPr txBox="1"/>
          <p:nvPr/>
        </p:nvSpPr>
        <p:spPr>
          <a:xfrm>
            <a:off x="1403648" y="1268760"/>
            <a:ext cx="5538824" cy="1354217"/>
          </a:xfrm>
          <a:prstGeom prst="rect">
            <a:avLst/>
          </a:prstGeom>
          <a:noFill/>
          <a:ln>
            <a:solidFill>
              <a:schemeClr val="tx1"/>
            </a:solidFill>
          </a:ln>
        </p:spPr>
        <p:txBody>
          <a:bodyPr wrap="none" rtlCol="0">
            <a:spAutoFit/>
          </a:bodyPr>
          <a:lstStyle/>
          <a:p>
            <a:r>
              <a:rPr lang="en-US" sz="1600" dirty="0"/>
              <a:t> &lt;</a:t>
            </a:r>
            <a:r>
              <a:rPr lang="en-US" sz="1600" dirty="0">
                <a:solidFill>
                  <a:schemeClr val="accent3"/>
                </a:solidFill>
              </a:rPr>
              <a:t>head</a:t>
            </a:r>
            <a:r>
              <a:rPr lang="en-US" sz="1600" dirty="0"/>
              <a:t>&gt;</a:t>
            </a:r>
          </a:p>
          <a:p>
            <a:r>
              <a:rPr lang="en-US" sz="1600" dirty="0"/>
              <a:t>        &lt;</a:t>
            </a:r>
            <a:r>
              <a:rPr lang="en-US" sz="1600" dirty="0">
                <a:solidFill>
                  <a:schemeClr val="accent3"/>
                </a:solidFill>
              </a:rPr>
              <a:t>meta</a:t>
            </a:r>
            <a:r>
              <a:rPr lang="en-US" sz="1600" dirty="0"/>
              <a:t> charset="utf-8" /&gt;</a:t>
            </a:r>
          </a:p>
          <a:p>
            <a:r>
              <a:rPr lang="en-US" sz="1600" dirty="0"/>
              <a:t>        &lt;</a:t>
            </a:r>
            <a:r>
              <a:rPr lang="en-US" sz="1600" dirty="0">
                <a:solidFill>
                  <a:schemeClr val="accent3"/>
                </a:solidFill>
              </a:rPr>
              <a:t>meta</a:t>
            </a:r>
            <a:r>
              <a:rPr lang="en-US" sz="1600" dirty="0"/>
              <a:t> name="description" content="Formation HTML" /&gt;</a:t>
            </a:r>
          </a:p>
          <a:p>
            <a:r>
              <a:rPr lang="en-US" sz="1600" dirty="0"/>
              <a:t>        &lt;</a:t>
            </a:r>
            <a:r>
              <a:rPr lang="en-US" sz="1600" dirty="0">
                <a:solidFill>
                  <a:schemeClr val="accent3"/>
                </a:solidFill>
              </a:rPr>
              <a:t>title</a:t>
            </a:r>
            <a:r>
              <a:rPr lang="en-US" sz="1600" dirty="0"/>
              <a:t>&gt;Formation WEB ISG 2021&lt;/title&gt;</a:t>
            </a:r>
          </a:p>
          <a:p>
            <a:r>
              <a:rPr lang="en-US" sz="1600" dirty="0"/>
              <a:t> </a:t>
            </a:r>
            <a:r>
              <a:rPr lang="en-US" sz="1600" dirty="0" smtClean="0"/>
              <a:t>&lt;/</a:t>
            </a:r>
            <a:r>
              <a:rPr lang="en-US" sz="1600" dirty="0">
                <a:solidFill>
                  <a:schemeClr val="accent3"/>
                </a:solidFill>
              </a:rPr>
              <a:t>head</a:t>
            </a:r>
            <a:r>
              <a:rPr lang="en-US" sz="1600" dirty="0" smtClean="0"/>
              <a:t>&gt;</a:t>
            </a:r>
            <a:endParaRPr lang="fr-FR" sz="16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3256016"/>
            <a:ext cx="6199956" cy="10097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40217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b="1" dirty="0">
                <a:effectLst/>
              </a:rPr>
              <a:t>Structure générale d’un document </a:t>
            </a:r>
            <a:r>
              <a:rPr lang="fr-FR" sz="2400" b="1" dirty="0" smtClean="0">
                <a:effectLst/>
              </a:rPr>
              <a:t>HTML</a:t>
            </a:r>
            <a:br>
              <a:rPr lang="fr-FR" sz="2400" b="1" dirty="0" smtClean="0">
                <a:effectLst/>
              </a:rPr>
            </a:br>
            <a:r>
              <a:rPr lang="fr-FR" sz="1800" b="1" i="1" dirty="0">
                <a:effectLst/>
              </a:rPr>
              <a:t>Que peut contenir </a:t>
            </a:r>
            <a:r>
              <a:rPr lang="fr-FR" sz="1800" b="1" dirty="0">
                <a:effectLst/>
              </a:rPr>
              <a:t>&lt;</a:t>
            </a:r>
            <a:r>
              <a:rPr lang="fr-FR" sz="1800" b="1" i="1" dirty="0">
                <a:effectLst/>
              </a:rPr>
              <a:t>body</a:t>
            </a:r>
            <a:r>
              <a:rPr lang="fr-FR" sz="1800" b="1" dirty="0">
                <a:effectLst/>
              </a:rPr>
              <a:t>&gt;</a:t>
            </a:r>
            <a:r>
              <a:rPr lang="fr-FR" sz="1800" b="1" i="1" dirty="0">
                <a:effectLst/>
              </a:rPr>
              <a:t>? !</a:t>
            </a:r>
          </a:p>
        </p:txBody>
      </p:sp>
      <p:sp>
        <p:nvSpPr>
          <p:cNvPr id="3" name="Espace réservé du contenu 2"/>
          <p:cNvSpPr>
            <a:spLocks noGrp="1"/>
          </p:cNvSpPr>
          <p:nvPr>
            <p:ph idx="1"/>
          </p:nvPr>
        </p:nvSpPr>
        <p:spPr>
          <a:noFill/>
        </p:spPr>
        <p:txBody>
          <a:bodyPr>
            <a:normAutofit/>
          </a:bodyPr>
          <a:lstStyle/>
          <a:p>
            <a:endParaRPr lang="fr-FR" sz="1600" dirty="0" smtClean="0"/>
          </a:p>
          <a:p>
            <a:endParaRPr lang="fr-FR" sz="1600" dirty="0" smtClean="0"/>
          </a:p>
          <a:p>
            <a:endParaRPr lang="fr-FR" sz="1600" dirty="0"/>
          </a:p>
          <a:p>
            <a:pPr lvl="0"/>
            <a:r>
              <a:rPr lang="fr-FR" sz="1600" dirty="0"/>
              <a:t>texte</a:t>
            </a:r>
          </a:p>
          <a:p>
            <a:pPr lvl="0"/>
            <a:r>
              <a:rPr lang="fr-FR" sz="1600" dirty="0"/>
              <a:t>tableau</a:t>
            </a:r>
          </a:p>
          <a:p>
            <a:pPr lvl="0"/>
            <a:r>
              <a:rPr lang="fr-FR" sz="1600" dirty="0"/>
              <a:t>image/vidéo/document</a:t>
            </a:r>
          </a:p>
          <a:p>
            <a:pPr lvl="0"/>
            <a:r>
              <a:rPr lang="fr-FR" sz="1600" dirty="0"/>
              <a:t>menu</a:t>
            </a:r>
          </a:p>
          <a:p>
            <a:pPr lvl="0"/>
            <a:r>
              <a:rPr lang="fr-FR" sz="1600" dirty="0"/>
              <a:t>lien</a:t>
            </a:r>
          </a:p>
          <a:p>
            <a:pPr lvl="0"/>
            <a:r>
              <a:rPr lang="fr-FR" sz="1600" dirty="0"/>
              <a:t>formulaire</a:t>
            </a:r>
          </a:p>
          <a:p>
            <a:pPr lvl="0"/>
            <a:r>
              <a:rPr lang="fr-FR" sz="1600" dirty="0"/>
              <a:t>liste</a:t>
            </a:r>
          </a:p>
          <a:p>
            <a:pPr lvl="0"/>
            <a:r>
              <a:rPr lang="fr-FR" sz="1600" dirty="0" smtClean="0"/>
              <a:t>...</a:t>
            </a:r>
          </a:p>
          <a:p>
            <a:endParaRPr lang="fr-FR" sz="1600" dirty="0"/>
          </a:p>
          <a:p>
            <a:endParaRPr lang="fr-FR" sz="1600" dirty="0" smtClean="0"/>
          </a:p>
          <a:p>
            <a:endParaRPr lang="fr-FR" sz="1600" dirty="0"/>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17</a:t>
            </a:fld>
            <a:endParaRPr lang="fr-FR"/>
          </a:p>
        </p:txBody>
      </p:sp>
      <p:sp>
        <p:nvSpPr>
          <p:cNvPr id="5" name="ZoneTexte 4"/>
          <p:cNvSpPr txBox="1"/>
          <p:nvPr/>
        </p:nvSpPr>
        <p:spPr>
          <a:xfrm>
            <a:off x="1691680" y="1522868"/>
            <a:ext cx="5013295" cy="738664"/>
          </a:xfrm>
          <a:prstGeom prst="rect">
            <a:avLst/>
          </a:prstGeom>
          <a:noFill/>
          <a:ln>
            <a:solidFill>
              <a:schemeClr val="tx1"/>
            </a:solidFill>
          </a:ln>
        </p:spPr>
        <p:txBody>
          <a:bodyPr wrap="none" rtlCol="0">
            <a:spAutoFit/>
          </a:bodyPr>
          <a:lstStyle/>
          <a:p>
            <a:r>
              <a:rPr lang="fr-FR" sz="1400" dirty="0"/>
              <a:t>&lt;</a:t>
            </a:r>
            <a:r>
              <a:rPr lang="fr-FR" sz="1400" dirty="0">
                <a:solidFill>
                  <a:schemeClr val="accent3"/>
                </a:solidFill>
              </a:rPr>
              <a:t>body</a:t>
            </a:r>
            <a:r>
              <a:rPr lang="fr-FR" sz="1400" dirty="0"/>
              <a:t>&gt;</a:t>
            </a:r>
          </a:p>
          <a:p>
            <a:r>
              <a:rPr lang="fr-FR" sz="1400" dirty="0"/>
              <a:t>        &lt;!--les informations qui seront affichées dans le navigateur--&gt;</a:t>
            </a:r>
          </a:p>
          <a:p>
            <a:r>
              <a:rPr lang="fr-FR" sz="1400" dirty="0" smtClean="0"/>
              <a:t>&lt;</a:t>
            </a:r>
            <a:r>
              <a:rPr lang="fr-FR" sz="1400" dirty="0" smtClean="0">
                <a:solidFill>
                  <a:schemeClr val="accent3"/>
                </a:solidFill>
              </a:rPr>
              <a:t>/</a:t>
            </a:r>
            <a:r>
              <a:rPr lang="fr-FR" sz="1400" dirty="0">
                <a:solidFill>
                  <a:schemeClr val="accent3"/>
                </a:solidFill>
              </a:rPr>
              <a:t>body</a:t>
            </a:r>
            <a:r>
              <a:rPr lang="fr-FR" sz="1400" dirty="0"/>
              <a:t>&gt;</a:t>
            </a:r>
          </a:p>
        </p:txBody>
      </p:sp>
    </p:spTree>
    <p:extLst>
      <p:ext uri="{BB962C8B-B14F-4D97-AF65-F5344CB8AC3E}">
        <p14:creationId xmlns:p14="http://schemas.microsoft.com/office/powerpoint/2010/main" val="14232972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b="1" dirty="0">
                <a:effectLst/>
              </a:rPr>
              <a:t>Structure générale d’un document </a:t>
            </a:r>
            <a:r>
              <a:rPr lang="fr-FR" sz="2400" b="1" dirty="0" smtClean="0">
                <a:effectLst/>
              </a:rPr>
              <a:t>HTML</a:t>
            </a:r>
            <a:br>
              <a:rPr lang="fr-FR" sz="2400" b="1" dirty="0" smtClean="0">
                <a:effectLst/>
              </a:rPr>
            </a:br>
            <a:r>
              <a:rPr lang="fr-FR" sz="1800" b="1" i="1" dirty="0">
                <a:effectLst/>
              </a:rPr>
              <a:t>Les attributs</a:t>
            </a:r>
          </a:p>
        </p:txBody>
      </p:sp>
      <p:sp>
        <p:nvSpPr>
          <p:cNvPr id="3" name="Espace réservé du contenu 2"/>
          <p:cNvSpPr>
            <a:spLocks noGrp="1"/>
          </p:cNvSpPr>
          <p:nvPr>
            <p:ph idx="1"/>
          </p:nvPr>
        </p:nvSpPr>
        <p:spPr>
          <a:noFill/>
        </p:spPr>
        <p:txBody>
          <a:bodyPr>
            <a:normAutofit/>
          </a:bodyPr>
          <a:lstStyle/>
          <a:p>
            <a:endParaRPr lang="fr-FR" sz="1600" dirty="0" smtClean="0"/>
          </a:p>
          <a:p>
            <a:r>
              <a:rPr lang="fr-FR" sz="1600" dirty="0"/>
              <a:t>Les attributs sont les options des balises. Ils leur donnent des informations supplémentaires. L'attribut se place après le nom de la balise ouvrante et a le plus souvent une valeur, comme ceci :</a:t>
            </a:r>
          </a:p>
          <a:p>
            <a:r>
              <a:rPr lang="fr-FR" sz="1600" b="1" dirty="0">
                <a:solidFill>
                  <a:srgbClr val="FF0000"/>
                </a:solidFill>
              </a:rPr>
              <a:t>&lt;balise </a:t>
            </a:r>
            <a:r>
              <a:rPr lang="fr-FR" sz="1600" b="1" dirty="0">
                <a:solidFill>
                  <a:srgbClr val="00B050"/>
                </a:solidFill>
              </a:rPr>
              <a:t>attribut</a:t>
            </a:r>
            <a:r>
              <a:rPr lang="fr-FR" sz="1600" b="1" dirty="0">
                <a:solidFill>
                  <a:srgbClr val="FF0000"/>
                </a:solidFill>
              </a:rPr>
              <a:t>="valeur</a:t>
            </a:r>
            <a:r>
              <a:rPr lang="fr-FR" sz="1600" b="1" dirty="0" smtClean="0">
                <a:solidFill>
                  <a:srgbClr val="FF0000"/>
                </a:solidFill>
              </a:rPr>
              <a:t>"&gt;</a:t>
            </a:r>
          </a:p>
          <a:p>
            <a:r>
              <a:rPr lang="fr-FR" sz="1600" dirty="0"/>
              <a:t>Par </a:t>
            </a:r>
            <a:r>
              <a:rPr lang="fr-FR" sz="1600" dirty="0" err="1"/>
              <a:t>exmple</a:t>
            </a:r>
            <a:r>
              <a:rPr lang="fr-FR" sz="1600" dirty="0"/>
              <a:t> la balise  &lt;</a:t>
            </a:r>
            <a:r>
              <a:rPr lang="fr-FR" sz="1600" dirty="0" err="1"/>
              <a:t>img</a:t>
            </a:r>
            <a:r>
              <a:rPr lang="fr-FR" sz="1600" dirty="0"/>
              <a:t> /&gt;  Seule, elle ne sert pas à grand-chose. On pourrait rajouter un attribut qui indique le nom de l'image à afficher :</a:t>
            </a:r>
          </a:p>
          <a:p>
            <a:endParaRPr lang="fr-FR" sz="1600" b="1" dirty="0" smtClean="0">
              <a:solidFill>
                <a:srgbClr val="FF0000"/>
              </a:solidFill>
            </a:endParaRPr>
          </a:p>
          <a:p>
            <a:endParaRPr lang="fr-FR" sz="1600" b="1" dirty="0" smtClean="0">
              <a:solidFill>
                <a:srgbClr val="FF0000"/>
              </a:solidFill>
            </a:endParaRPr>
          </a:p>
          <a:p>
            <a:r>
              <a:rPr lang="fr-FR" sz="1600" dirty="0"/>
              <a:t>L'ordinateur comprend alors qu'il doit afficher l'image contenue dans le fichier photo.jpg  .</a:t>
            </a:r>
          </a:p>
          <a:p>
            <a:r>
              <a:rPr lang="fr-FR" sz="1600" dirty="0"/>
              <a:t>Dans le cas d'une balise fonctionnant « par paire », on ne met les attributs que dans la balise ouvrante et pas dans la balise fermante. Par exemple, </a:t>
            </a:r>
            <a:endParaRPr lang="fr-FR" sz="1600" dirty="0" smtClean="0"/>
          </a:p>
          <a:p>
            <a:endParaRPr lang="fr-FR" sz="1600" dirty="0"/>
          </a:p>
          <a:p>
            <a:endParaRPr lang="fr-FR" sz="1600" dirty="0"/>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18</a:t>
            </a:fld>
            <a:endParaRPr lang="fr-FR"/>
          </a:p>
        </p:txBody>
      </p:sp>
      <p:sp>
        <p:nvSpPr>
          <p:cNvPr id="5" name="ZoneTexte 4"/>
          <p:cNvSpPr txBox="1"/>
          <p:nvPr/>
        </p:nvSpPr>
        <p:spPr>
          <a:xfrm>
            <a:off x="2339752" y="3544575"/>
            <a:ext cx="2416239" cy="369332"/>
          </a:xfrm>
          <a:prstGeom prst="rect">
            <a:avLst/>
          </a:prstGeom>
          <a:noFill/>
          <a:ln>
            <a:solidFill>
              <a:schemeClr val="tx1"/>
            </a:solidFill>
          </a:ln>
        </p:spPr>
        <p:txBody>
          <a:bodyPr wrap="none" rtlCol="0">
            <a:spAutoFit/>
          </a:bodyPr>
          <a:lstStyle/>
          <a:p>
            <a:r>
              <a:rPr lang="fr-FR" dirty="0"/>
              <a:t>&lt;</a:t>
            </a:r>
            <a:r>
              <a:rPr lang="fr-FR" dirty="0" err="1">
                <a:solidFill>
                  <a:schemeClr val="accent3"/>
                </a:solidFill>
              </a:rPr>
              <a:t>img</a:t>
            </a:r>
            <a:r>
              <a:rPr lang="fr-FR" dirty="0"/>
              <a:t> </a:t>
            </a:r>
            <a:r>
              <a:rPr lang="fr-FR" dirty="0" err="1">
                <a:solidFill>
                  <a:srgbClr val="00B050"/>
                </a:solidFill>
              </a:rPr>
              <a:t>src</a:t>
            </a:r>
            <a:r>
              <a:rPr lang="fr-FR" dirty="0"/>
              <a:t>="photo.jpg" /&gt;</a:t>
            </a:r>
          </a:p>
        </p:txBody>
      </p:sp>
      <p:sp>
        <p:nvSpPr>
          <p:cNvPr id="6" name="ZoneTexte 5"/>
          <p:cNvSpPr txBox="1"/>
          <p:nvPr/>
        </p:nvSpPr>
        <p:spPr>
          <a:xfrm>
            <a:off x="2195736" y="5373216"/>
            <a:ext cx="4401846" cy="369332"/>
          </a:xfrm>
          <a:prstGeom prst="rect">
            <a:avLst/>
          </a:prstGeom>
          <a:noFill/>
          <a:ln>
            <a:solidFill>
              <a:schemeClr val="tx1"/>
            </a:solidFill>
          </a:ln>
        </p:spPr>
        <p:txBody>
          <a:bodyPr wrap="none" rtlCol="0">
            <a:spAutoFit/>
          </a:bodyPr>
          <a:lstStyle/>
          <a:p>
            <a:r>
              <a:rPr lang="fr-FR" dirty="0"/>
              <a:t>&lt;</a:t>
            </a:r>
            <a:r>
              <a:rPr lang="fr-FR" dirty="0">
                <a:solidFill>
                  <a:schemeClr val="accent3"/>
                </a:solidFill>
              </a:rPr>
              <a:t>p</a:t>
            </a:r>
            <a:r>
              <a:rPr lang="fr-FR" dirty="0"/>
              <a:t> </a:t>
            </a:r>
            <a:r>
              <a:rPr lang="fr-FR" dirty="0">
                <a:solidFill>
                  <a:srgbClr val="00B050"/>
                </a:solidFill>
              </a:rPr>
              <a:t>id</a:t>
            </a:r>
            <a:r>
              <a:rPr lang="fr-FR" dirty="0"/>
              <a:t>="intro"&gt;ceci est une introduction &lt;/</a:t>
            </a:r>
            <a:r>
              <a:rPr lang="fr-FR" dirty="0">
                <a:solidFill>
                  <a:schemeClr val="accent3"/>
                </a:solidFill>
              </a:rPr>
              <a:t>p</a:t>
            </a:r>
            <a:r>
              <a:rPr lang="fr-FR" dirty="0"/>
              <a:t>&gt;</a:t>
            </a:r>
          </a:p>
        </p:txBody>
      </p:sp>
    </p:spTree>
    <p:extLst>
      <p:ext uri="{BB962C8B-B14F-4D97-AF65-F5344CB8AC3E}">
        <p14:creationId xmlns:p14="http://schemas.microsoft.com/office/powerpoint/2010/main" val="40335243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b="1" dirty="0">
                <a:effectLst/>
              </a:rPr>
              <a:t>Structure générale d’un document </a:t>
            </a:r>
            <a:r>
              <a:rPr lang="fr-FR" sz="2400" b="1" dirty="0" smtClean="0">
                <a:effectLst/>
              </a:rPr>
              <a:t>HTML</a:t>
            </a:r>
            <a:br>
              <a:rPr lang="fr-FR" sz="2400" b="1" dirty="0" smtClean="0">
                <a:effectLst/>
              </a:rPr>
            </a:br>
            <a:r>
              <a:rPr lang="fr-FR" sz="1800" b="1" i="1" dirty="0">
                <a:effectLst/>
              </a:rPr>
              <a:t>Les attributs</a:t>
            </a:r>
          </a:p>
        </p:txBody>
      </p:sp>
      <p:sp>
        <p:nvSpPr>
          <p:cNvPr id="3" name="Espace réservé du contenu 2"/>
          <p:cNvSpPr>
            <a:spLocks noGrp="1"/>
          </p:cNvSpPr>
          <p:nvPr>
            <p:ph idx="1"/>
          </p:nvPr>
        </p:nvSpPr>
        <p:spPr>
          <a:noFill/>
        </p:spPr>
        <p:txBody>
          <a:bodyPr>
            <a:noAutofit/>
          </a:bodyPr>
          <a:lstStyle/>
          <a:p>
            <a:endParaRPr lang="fr-FR" sz="1600" dirty="0" smtClean="0"/>
          </a:p>
          <a:p>
            <a:r>
              <a:rPr lang="fr-FR" sz="1600" b="1" dirty="0"/>
              <a:t>On peut avoir plusieurs formes d’attributs</a:t>
            </a:r>
            <a:endParaRPr lang="fr-FR" sz="1600" dirty="0"/>
          </a:p>
          <a:p>
            <a:r>
              <a:rPr lang="en-US" sz="1600" dirty="0">
                <a:solidFill>
                  <a:srgbClr val="FF0000"/>
                </a:solidFill>
              </a:rPr>
              <a:t>&lt;</a:t>
            </a:r>
            <a:r>
              <a:rPr lang="en-US" sz="1600" dirty="0" err="1">
                <a:solidFill>
                  <a:srgbClr val="FF0000"/>
                </a:solidFill>
              </a:rPr>
              <a:t>balise</a:t>
            </a:r>
            <a:r>
              <a:rPr lang="en-US" sz="1600" dirty="0">
                <a:solidFill>
                  <a:srgbClr val="FF0000"/>
                </a:solidFill>
              </a:rPr>
              <a:t> attribute="value"&gt;...&lt;/</a:t>
            </a:r>
            <a:r>
              <a:rPr lang="en-US" sz="1600" dirty="0" err="1">
                <a:solidFill>
                  <a:srgbClr val="FF0000"/>
                </a:solidFill>
              </a:rPr>
              <a:t>balise</a:t>
            </a:r>
            <a:r>
              <a:rPr lang="en-US" sz="1600" dirty="0">
                <a:solidFill>
                  <a:srgbClr val="FF0000"/>
                </a:solidFill>
              </a:rPr>
              <a:t>&gt;</a:t>
            </a:r>
            <a:endParaRPr lang="fr-FR" sz="1600" dirty="0">
              <a:solidFill>
                <a:srgbClr val="FF0000"/>
              </a:solidFill>
            </a:endParaRPr>
          </a:p>
          <a:p>
            <a:r>
              <a:rPr lang="en-US" sz="1600" dirty="0">
                <a:solidFill>
                  <a:srgbClr val="FF0000"/>
                </a:solidFill>
              </a:rPr>
              <a:t>&lt;</a:t>
            </a:r>
            <a:r>
              <a:rPr lang="en-US" sz="1600" dirty="0" err="1">
                <a:solidFill>
                  <a:srgbClr val="FF0000"/>
                </a:solidFill>
              </a:rPr>
              <a:t>balise</a:t>
            </a:r>
            <a:r>
              <a:rPr lang="en-US" sz="1600" dirty="0">
                <a:solidFill>
                  <a:srgbClr val="FF0000"/>
                </a:solidFill>
              </a:rPr>
              <a:t> attribute="</a:t>
            </a:r>
            <a:r>
              <a:rPr lang="en-US" sz="1600" dirty="0" err="1">
                <a:solidFill>
                  <a:srgbClr val="FF0000"/>
                </a:solidFill>
              </a:rPr>
              <a:t>property:value</a:t>
            </a:r>
            <a:r>
              <a:rPr lang="en-US" sz="1600" dirty="0">
                <a:solidFill>
                  <a:srgbClr val="FF0000"/>
                </a:solidFill>
              </a:rPr>
              <a:t>;"&gt;...&lt;/</a:t>
            </a:r>
            <a:r>
              <a:rPr lang="en-US" sz="1600" dirty="0" err="1">
                <a:solidFill>
                  <a:srgbClr val="FF0000"/>
                </a:solidFill>
              </a:rPr>
              <a:t>balise</a:t>
            </a:r>
            <a:r>
              <a:rPr lang="en-US" sz="1600" dirty="0">
                <a:solidFill>
                  <a:srgbClr val="FF0000"/>
                </a:solidFill>
              </a:rPr>
              <a:t>&gt;</a:t>
            </a:r>
            <a:endParaRPr lang="fr-FR" sz="1600" dirty="0">
              <a:solidFill>
                <a:srgbClr val="FF0000"/>
              </a:solidFill>
            </a:endParaRPr>
          </a:p>
          <a:p>
            <a:r>
              <a:rPr lang="en-US" sz="1600" dirty="0">
                <a:solidFill>
                  <a:srgbClr val="FF0000"/>
                </a:solidFill>
              </a:rPr>
              <a:t>&lt;</a:t>
            </a:r>
            <a:r>
              <a:rPr lang="en-US" sz="1600" dirty="0" err="1">
                <a:solidFill>
                  <a:srgbClr val="FF0000"/>
                </a:solidFill>
              </a:rPr>
              <a:t>balise</a:t>
            </a:r>
            <a:r>
              <a:rPr lang="en-US" sz="1600" dirty="0">
                <a:solidFill>
                  <a:srgbClr val="FF0000"/>
                </a:solidFill>
              </a:rPr>
              <a:t> att1="v1" att2="v2" &gt;...&lt;/</a:t>
            </a:r>
            <a:r>
              <a:rPr lang="en-US" sz="1600" dirty="0" err="1">
                <a:solidFill>
                  <a:srgbClr val="FF0000"/>
                </a:solidFill>
              </a:rPr>
              <a:t>balise</a:t>
            </a:r>
            <a:r>
              <a:rPr lang="en-US" sz="1600" dirty="0" smtClean="0">
                <a:solidFill>
                  <a:srgbClr val="FF0000"/>
                </a:solidFill>
              </a:rPr>
              <a:t>&gt;</a:t>
            </a:r>
            <a:endParaRPr lang="fr-FR" sz="1600" dirty="0"/>
          </a:p>
          <a:p>
            <a:r>
              <a:rPr lang="fr-FR" sz="1600" b="1" dirty="0"/>
              <a:t>Quelques attributs standards</a:t>
            </a:r>
          </a:p>
          <a:p>
            <a:pPr lvl="1"/>
            <a:r>
              <a:rPr lang="fr-FR" sz="1400" dirty="0"/>
              <a:t>class : nom de classe ( à voir dans la partie CSS)</a:t>
            </a:r>
          </a:p>
          <a:p>
            <a:pPr lvl="1"/>
            <a:r>
              <a:rPr lang="fr-FR" sz="1400" dirty="0"/>
              <a:t>id : identifiant unique dans la page ( à voir dans la partie CSS)</a:t>
            </a:r>
          </a:p>
          <a:p>
            <a:pPr lvl="1"/>
            <a:r>
              <a:rPr lang="fr-FR" sz="1400" dirty="0"/>
              <a:t>style : style CSS de l’</a:t>
            </a:r>
            <a:r>
              <a:rPr lang="fr-FR" sz="1400" dirty="0" err="1"/>
              <a:t>élement</a:t>
            </a:r>
            <a:endParaRPr lang="fr-FR" sz="1400" dirty="0"/>
          </a:p>
          <a:p>
            <a:pPr lvl="1"/>
            <a:r>
              <a:rPr lang="fr-FR" sz="1400" dirty="0"/>
              <a:t>value : pour la valeur à  afficher ( </a:t>
            </a:r>
            <a:r>
              <a:rPr lang="fr-FR" sz="1400" dirty="0" smtClean="0"/>
              <a:t>à voir </a:t>
            </a:r>
            <a:r>
              <a:rPr lang="fr-FR" sz="1400" dirty="0"/>
              <a:t>dans les formulaires</a:t>
            </a:r>
            <a:r>
              <a:rPr lang="fr-FR" sz="1400" dirty="0" smtClean="0"/>
              <a:t>)</a:t>
            </a:r>
          </a:p>
          <a:p>
            <a:r>
              <a:rPr lang="fr-FR" sz="1600" dirty="0" smtClean="0"/>
              <a:t>Exemple:</a:t>
            </a:r>
          </a:p>
          <a:p>
            <a:endParaRPr lang="fr-FR" sz="1600" dirty="0"/>
          </a:p>
          <a:p>
            <a:pPr lvl="1"/>
            <a:r>
              <a:rPr lang="fr-FR" sz="1400" dirty="0"/>
              <a:t>style="font-size:60%;" : pour la taille du texte</a:t>
            </a:r>
          </a:p>
          <a:p>
            <a:pPr lvl="1"/>
            <a:r>
              <a:rPr lang="fr-FR" sz="1400" dirty="0"/>
              <a:t>style="</a:t>
            </a:r>
            <a:r>
              <a:rPr lang="fr-FR" sz="1400" dirty="0" err="1"/>
              <a:t>text-align:center</a:t>
            </a:r>
            <a:r>
              <a:rPr lang="fr-FR" sz="1400" dirty="0"/>
              <a:t>;" : pour l’alignement du texte</a:t>
            </a:r>
          </a:p>
          <a:p>
            <a:r>
              <a:rPr lang="fr-FR" sz="1600" b="1" dirty="0" smtClean="0"/>
              <a:t>Remarque </a:t>
            </a:r>
            <a:r>
              <a:rPr lang="fr-FR" sz="1400" dirty="0" smtClean="0"/>
              <a:t>il </a:t>
            </a:r>
            <a:r>
              <a:rPr lang="fr-FR" sz="1400" dirty="0"/>
              <a:t>est déconseillé d’utiliser cette propriété dans HTML, pour des raisons de clarté du </a:t>
            </a:r>
            <a:r>
              <a:rPr lang="fr-FR" sz="1400" dirty="0" smtClean="0"/>
              <a:t>code, le </a:t>
            </a:r>
            <a:r>
              <a:rPr lang="fr-FR" sz="1400" dirty="0"/>
              <a:t>formatage du texte sera géré dans CSS. Il ne faut jamais oublier qu’on utilise HTML pour la structure et CSS pour le style</a:t>
            </a:r>
          </a:p>
          <a:p>
            <a:endParaRPr lang="fr-FR" sz="1600" dirty="0"/>
          </a:p>
          <a:p>
            <a:endParaRPr lang="fr-FR" sz="1600" dirty="0"/>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19</a:t>
            </a:fld>
            <a:endParaRPr lang="fr-FR"/>
          </a:p>
        </p:txBody>
      </p:sp>
      <p:sp>
        <p:nvSpPr>
          <p:cNvPr id="5" name="ZoneTexte 4"/>
          <p:cNvSpPr txBox="1"/>
          <p:nvPr/>
        </p:nvSpPr>
        <p:spPr>
          <a:xfrm>
            <a:off x="1835696" y="4804184"/>
            <a:ext cx="6225359" cy="369332"/>
          </a:xfrm>
          <a:prstGeom prst="rect">
            <a:avLst/>
          </a:prstGeom>
          <a:noFill/>
          <a:ln>
            <a:solidFill>
              <a:schemeClr val="tx1"/>
            </a:solidFill>
          </a:ln>
        </p:spPr>
        <p:txBody>
          <a:bodyPr wrap="none" rtlCol="0">
            <a:spAutoFit/>
          </a:bodyPr>
          <a:lstStyle/>
          <a:p>
            <a:r>
              <a:rPr lang="fr-FR" dirty="0"/>
              <a:t> &lt;</a:t>
            </a:r>
            <a:r>
              <a:rPr lang="fr-FR" dirty="0">
                <a:solidFill>
                  <a:schemeClr val="accent3"/>
                </a:solidFill>
              </a:rPr>
              <a:t>p</a:t>
            </a:r>
            <a:r>
              <a:rPr lang="fr-FR" dirty="0"/>
              <a:t> </a:t>
            </a:r>
            <a:r>
              <a:rPr lang="fr-FR" dirty="0">
                <a:solidFill>
                  <a:schemeClr val="accent1">
                    <a:lumMod val="75000"/>
                  </a:schemeClr>
                </a:solidFill>
              </a:rPr>
              <a:t>style="</a:t>
            </a:r>
            <a:r>
              <a:rPr lang="fr-FR" dirty="0" err="1">
                <a:solidFill>
                  <a:schemeClr val="accent1">
                    <a:lumMod val="75000"/>
                  </a:schemeClr>
                </a:solidFill>
              </a:rPr>
              <a:t>color:blue</a:t>
            </a:r>
            <a:r>
              <a:rPr lang="fr-FR" dirty="0">
                <a:solidFill>
                  <a:schemeClr val="accent1">
                    <a:lumMod val="75000"/>
                  </a:schemeClr>
                </a:solidFill>
              </a:rPr>
              <a:t>;"</a:t>
            </a:r>
            <a:r>
              <a:rPr lang="fr-FR" dirty="0"/>
              <a:t>&gt; Ce paragraphe sera affiché en bleu &lt;/</a:t>
            </a:r>
            <a:r>
              <a:rPr lang="fr-FR" dirty="0">
                <a:solidFill>
                  <a:schemeClr val="accent3"/>
                </a:solidFill>
              </a:rPr>
              <a:t>p</a:t>
            </a:r>
            <a:r>
              <a:rPr lang="fr-FR" dirty="0"/>
              <a:t>&gt;</a:t>
            </a:r>
          </a:p>
        </p:txBody>
      </p:sp>
    </p:spTree>
    <p:extLst>
      <p:ext uri="{BB962C8B-B14F-4D97-AF65-F5344CB8AC3E}">
        <p14:creationId xmlns:p14="http://schemas.microsoft.com/office/powerpoint/2010/main" val="15966923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35608" y="274638"/>
            <a:ext cx="7498080" cy="850106"/>
          </a:xfrm>
        </p:spPr>
        <p:txBody>
          <a:bodyPr>
            <a:normAutofit/>
          </a:bodyPr>
          <a:lstStyle/>
          <a:p>
            <a:r>
              <a:rPr lang="fr-FR" sz="2400" dirty="0" smtClean="0"/>
              <a:t>Plan</a:t>
            </a:r>
            <a:endParaRPr lang="fr-FR" sz="2400" dirty="0"/>
          </a:p>
        </p:txBody>
      </p:sp>
      <p:sp>
        <p:nvSpPr>
          <p:cNvPr id="3" name="Espace réservé du contenu 2"/>
          <p:cNvSpPr>
            <a:spLocks noGrp="1"/>
          </p:cNvSpPr>
          <p:nvPr>
            <p:ph idx="1"/>
          </p:nvPr>
        </p:nvSpPr>
        <p:spPr>
          <a:xfrm>
            <a:off x="1331640" y="1124744"/>
            <a:ext cx="7498080" cy="5123656"/>
          </a:xfrm>
        </p:spPr>
        <p:txBody>
          <a:bodyPr>
            <a:normAutofit/>
          </a:bodyPr>
          <a:lstStyle/>
          <a:p>
            <a:pPr lvl="0"/>
            <a:r>
              <a:rPr lang="fr-FR" sz="2100" dirty="0"/>
              <a:t>Le fonctionnement des sites web</a:t>
            </a:r>
          </a:p>
          <a:p>
            <a:pPr lvl="0"/>
            <a:r>
              <a:rPr lang="fr-FR" sz="2100" dirty="0"/>
              <a:t>Versions et historique de HTML  </a:t>
            </a:r>
          </a:p>
          <a:p>
            <a:pPr lvl="0"/>
            <a:r>
              <a:rPr lang="fr-FR" sz="2100" dirty="0"/>
              <a:t>Editeurs de texte</a:t>
            </a:r>
          </a:p>
          <a:p>
            <a:pPr lvl="0"/>
            <a:r>
              <a:rPr lang="fr-FR" sz="2100" dirty="0"/>
              <a:t>Navigateurs</a:t>
            </a:r>
          </a:p>
          <a:p>
            <a:pPr lvl="0"/>
            <a:r>
              <a:rPr lang="fr-FR" sz="2100" dirty="0"/>
              <a:t>Les balises HTML</a:t>
            </a:r>
          </a:p>
          <a:p>
            <a:pPr lvl="0"/>
            <a:r>
              <a:rPr lang="fr-FR" sz="2100" dirty="0"/>
              <a:t>Structure générale d’un document HTML</a:t>
            </a:r>
          </a:p>
          <a:p>
            <a:pPr lvl="0"/>
            <a:r>
              <a:rPr lang="fr-FR" sz="2100" dirty="0"/>
              <a:t>Organisation du texte</a:t>
            </a:r>
          </a:p>
          <a:p>
            <a:pPr lvl="1"/>
            <a:r>
              <a:rPr lang="fr-FR" sz="2100" dirty="0"/>
              <a:t>Les paragraphes</a:t>
            </a:r>
          </a:p>
          <a:p>
            <a:pPr lvl="1"/>
            <a:r>
              <a:rPr lang="fr-FR" sz="2100" dirty="0"/>
              <a:t>Les titres</a:t>
            </a:r>
          </a:p>
          <a:p>
            <a:pPr lvl="0"/>
            <a:r>
              <a:rPr lang="fr-FR" sz="2100" dirty="0"/>
              <a:t>Listes non ordonnées</a:t>
            </a:r>
          </a:p>
          <a:p>
            <a:pPr lvl="0"/>
            <a:r>
              <a:rPr lang="fr-FR" sz="2100" dirty="0"/>
              <a:t>Listes ordonnées</a:t>
            </a:r>
          </a:p>
          <a:p>
            <a:pPr lvl="0"/>
            <a:r>
              <a:rPr lang="fr-FR" sz="2100" dirty="0"/>
              <a:t>Liste de description</a:t>
            </a:r>
          </a:p>
          <a:p>
            <a:endParaRPr lang="fr-FR" sz="1400" dirty="0"/>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2</a:t>
            </a:fld>
            <a:endParaRPr lang="fr-FR"/>
          </a:p>
        </p:txBody>
      </p:sp>
    </p:spTree>
    <p:extLst>
      <p:ext uri="{BB962C8B-B14F-4D97-AF65-F5344CB8AC3E}">
        <p14:creationId xmlns:p14="http://schemas.microsoft.com/office/powerpoint/2010/main" val="42078307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b="1" dirty="0">
                <a:effectLst/>
              </a:rPr>
              <a:t>Organisation du texte</a:t>
            </a:r>
            <a:br>
              <a:rPr lang="fr-FR" sz="2400" b="1" dirty="0">
                <a:effectLst/>
              </a:rPr>
            </a:br>
            <a:r>
              <a:rPr lang="fr-FR" sz="2400" b="1" dirty="0">
                <a:effectLst/>
              </a:rPr>
              <a:t>Les paragraphes</a:t>
            </a:r>
          </a:p>
        </p:txBody>
      </p:sp>
      <p:sp>
        <p:nvSpPr>
          <p:cNvPr id="3" name="Espace réservé du contenu 2"/>
          <p:cNvSpPr>
            <a:spLocks noGrp="1"/>
          </p:cNvSpPr>
          <p:nvPr>
            <p:ph idx="1"/>
          </p:nvPr>
        </p:nvSpPr>
        <p:spPr>
          <a:noFill/>
        </p:spPr>
        <p:txBody>
          <a:bodyPr>
            <a:noAutofit/>
          </a:bodyPr>
          <a:lstStyle/>
          <a:p>
            <a:r>
              <a:rPr lang="fr-FR" sz="1600" dirty="0"/>
              <a:t>Le langage HTML propose la balise </a:t>
            </a:r>
            <a:r>
              <a:rPr lang="fr-FR" sz="1600" b="1" dirty="0">
                <a:solidFill>
                  <a:srgbClr val="FF0000"/>
                </a:solidFill>
              </a:rPr>
              <a:t>&lt;p&gt;</a:t>
            </a:r>
            <a:r>
              <a:rPr lang="fr-FR" sz="1600" dirty="0"/>
              <a:t>  pour délimiter les paragraphes.</a:t>
            </a:r>
          </a:p>
          <a:p>
            <a:pPr lvl="1"/>
            <a:r>
              <a:rPr lang="fr-FR" sz="1200" b="1" dirty="0">
                <a:solidFill>
                  <a:srgbClr val="FF0000"/>
                </a:solidFill>
              </a:rPr>
              <a:t>&lt;p&gt; </a:t>
            </a:r>
            <a:r>
              <a:rPr lang="fr-FR" sz="1200" dirty="0"/>
              <a:t> signifie « Début du paragraphe » ;</a:t>
            </a:r>
          </a:p>
          <a:p>
            <a:pPr lvl="1"/>
            <a:r>
              <a:rPr lang="fr-FR" sz="1200" b="1" dirty="0">
                <a:solidFill>
                  <a:srgbClr val="FF0000"/>
                </a:solidFill>
              </a:rPr>
              <a:t>&lt;/p&gt;</a:t>
            </a:r>
            <a:r>
              <a:rPr lang="fr-FR" sz="1200" dirty="0"/>
              <a:t>  signifie « Fin du paragraphe </a:t>
            </a:r>
            <a:r>
              <a:rPr lang="fr-FR" sz="1200" dirty="0" smtClean="0"/>
              <a:t>».</a:t>
            </a:r>
          </a:p>
          <a:p>
            <a:pPr lvl="1"/>
            <a:endParaRPr lang="fr-FR" sz="1200" dirty="0"/>
          </a:p>
          <a:p>
            <a:pPr lvl="1"/>
            <a:endParaRPr lang="fr-FR" sz="1200" dirty="0" smtClean="0"/>
          </a:p>
          <a:p>
            <a:pPr lvl="1"/>
            <a:endParaRPr lang="fr-FR" sz="1200" dirty="0"/>
          </a:p>
          <a:p>
            <a:pPr lvl="1"/>
            <a:endParaRPr lang="fr-FR" sz="1200" dirty="0" smtClean="0"/>
          </a:p>
          <a:p>
            <a:pPr lvl="1"/>
            <a:endParaRPr lang="fr-FR" sz="1200" dirty="0"/>
          </a:p>
          <a:p>
            <a:pPr lvl="1"/>
            <a:endParaRPr lang="fr-FR" sz="1200" dirty="0" smtClean="0"/>
          </a:p>
          <a:p>
            <a:pPr lvl="1"/>
            <a:endParaRPr lang="fr-FR" sz="1200" dirty="0"/>
          </a:p>
          <a:p>
            <a:pPr lvl="1"/>
            <a:endParaRPr lang="fr-FR" sz="1200" dirty="0" smtClean="0"/>
          </a:p>
          <a:p>
            <a:pPr lvl="1"/>
            <a:endParaRPr lang="fr-FR" sz="1200" dirty="0" smtClean="0"/>
          </a:p>
          <a:p>
            <a:r>
              <a:rPr lang="fr-FR" sz="1600" dirty="0"/>
              <a:t>Le navigateur effectue automatiquement un saut de ligne  et un espacement </a:t>
            </a:r>
            <a:r>
              <a:rPr lang="fr-FR" sz="1600" dirty="0" smtClean="0"/>
              <a:t>vertical </a:t>
            </a:r>
            <a:r>
              <a:rPr lang="fr-FR" sz="1600" dirty="0"/>
              <a:t>à chaque nouveau paragraphe</a:t>
            </a:r>
          </a:p>
          <a:p>
            <a:pPr marL="82296" indent="0">
              <a:buNone/>
            </a:pPr>
            <a:r>
              <a:rPr lang="fr-FR" sz="1600" b="1" dirty="0"/>
              <a:t>Remarque</a:t>
            </a:r>
            <a:endParaRPr lang="fr-FR" sz="1600" dirty="0"/>
          </a:p>
          <a:p>
            <a:r>
              <a:rPr lang="fr-FR" sz="1600" dirty="0"/>
              <a:t>Bien que le texte ’flottant’ (non inclus dans un élément de la page) soit affiché par les navigateurs, il vaut mieux pour des raisons de ’style’ inclure la totalité du texte utile de la page dans des balises,</a:t>
            </a:r>
            <a:r>
              <a:rPr lang="fr-FR" sz="1600" i="1" dirty="0"/>
              <a:t>&lt;</a:t>
            </a:r>
            <a:r>
              <a:rPr lang="fr-FR" sz="1600" dirty="0"/>
              <a:t>p</a:t>
            </a:r>
            <a:r>
              <a:rPr lang="fr-FR" sz="1600" i="1" dirty="0"/>
              <a:t>&gt; </a:t>
            </a:r>
            <a:r>
              <a:rPr lang="fr-FR" sz="1600" dirty="0"/>
              <a:t>notamment</a:t>
            </a:r>
            <a:r>
              <a:rPr lang="fr-FR" sz="1600" dirty="0" smtClean="0"/>
              <a:t>.</a:t>
            </a:r>
            <a:endParaRPr lang="fr-FR" sz="1600" dirty="0"/>
          </a:p>
          <a:p>
            <a:endParaRPr lang="fr-FR" sz="1600" dirty="0" smtClean="0"/>
          </a:p>
          <a:p>
            <a:endParaRPr lang="fr-FR" sz="1600" dirty="0"/>
          </a:p>
          <a:p>
            <a:endParaRPr lang="fr-FR" sz="1600" dirty="0"/>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20</a:t>
            </a:fld>
            <a:endParaRPr lang="fr-FR"/>
          </a:p>
        </p:txBody>
      </p:sp>
      <p:sp>
        <p:nvSpPr>
          <p:cNvPr id="5" name="ZoneTexte 4"/>
          <p:cNvSpPr txBox="1"/>
          <p:nvPr/>
        </p:nvSpPr>
        <p:spPr>
          <a:xfrm>
            <a:off x="3347864" y="2348880"/>
            <a:ext cx="3005823" cy="2246769"/>
          </a:xfrm>
          <a:prstGeom prst="rect">
            <a:avLst/>
          </a:prstGeom>
          <a:noFill/>
          <a:ln>
            <a:solidFill>
              <a:schemeClr val="tx1"/>
            </a:solidFill>
          </a:ln>
        </p:spPr>
        <p:txBody>
          <a:bodyPr wrap="none" rtlCol="0">
            <a:spAutoFit/>
          </a:bodyPr>
          <a:lstStyle/>
          <a:p>
            <a:r>
              <a:rPr lang="fr-FR" sz="1400" dirty="0"/>
              <a:t>&lt;!DOCTYPE </a:t>
            </a:r>
            <a:r>
              <a:rPr lang="fr-FR" sz="1400" dirty="0">
                <a:solidFill>
                  <a:schemeClr val="accent3"/>
                </a:solidFill>
              </a:rPr>
              <a:t>html</a:t>
            </a:r>
            <a:r>
              <a:rPr lang="fr-FR" sz="1400" dirty="0"/>
              <a:t>&gt;</a:t>
            </a:r>
          </a:p>
          <a:p>
            <a:r>
              <a:rPr lang="fr-FR" sz="1400" dirty="0"/>
              <a:t>&lt;</a:t>
            </a:r>
            <a:r>
              <a:rPr lang="fr-FR" sz="1400" dirty="0">
                <a:solidFill>
                  <a:schemeClr val="accent3"/>
                </a:solidFill>
              </a:rPr>
              <a:t>html</a:t>
            </a:r>
            <a:r>
              <a:rPr lang="fr-FR" sz="1400" dirty="0"/>
              <a:t>&gt;</a:t>
            </a:r>
          </a:p>
          <a:p>
            <a:r>
              <a:rPr lang="fr-FR" sz="1400" dirty="0"/>
              <a:t>    &lt;</a:t>
            </a:r>
            <a:r>
              <a:rPr lang="fr-FR" sz="1400" dirty="0" err="1">
                <a:solidFill>
                  <a:schemeClr val="accent3"/>
                </a:solidFill>
              </a:rPr>
              <a:t>head</a:t>
            </a:r>
            <a:r>
              <a:rPr lang="fr-FR" sz="1400" dirty="0"/>
              <a:t>&gt;</a:t>
            </a:r>
          </a:p>
          <a:p>
            <a:r>
              <a:rPr lang="fr-FR" sz="1400" dirty="0"/>
              <a:t>        &lt;</a:t>
            </a:r>
            <a:r>
              <a:rPr lang="fr-FR" sz="1400" dirty="0" err="1"/>
              <a:t>meta</a:t>
            </a:r>
            <a:r>
              <a:rPr lang="fr-FR" sz="1400" dirty="0"/>
              <a:t> </a:t>
            </a:r>
            <a:r>
              <a:rPr lang="fr-FR" sz="1400" dirty="0" err="1"/>
              <a:t>charset</a:t>
            </a:r>
            <a:r>
              <a:rPr lang="fr-FR" sz="1400" dirty="0"/>
              <a:t>="utf-8" /&gt;</a:t>
            </a:r>
          </a:p>
          <a:p>
            <a:r>
              <a:rPr lang="fr-FR" sz="1400" dirty="0"/>
              <a:t>        &lt;</a:t>
            </a:r>
            <a:r>
              <a:rPr lang="fr-FR" sz="1400" dirty="0" err="1">
                <a:solidFill>
                  <a:schemeClr val="accent3"/>
                </a:solidFill>
              </a:rPr>
              <a:t>title</a:t>
            </a:r>
            <a:r>
              <a:rPr lang="fr-FR" sz="1400" dirty="0"/>
              <a:t>&gt;Paragraphes&lt;/</a:t>
            </a:r>
            <a:r>
              <a:rPr lang="fr-FR" sz="1400" dirty="0" err="1">
                <a:solidFill>
                  <a:schemeClr val="accent3"/>
                </a:solidFill>
              </a:rPr>
              <a:t>title</a:t>
            </a:r>
            <a:r>
              <a:rPr lang="fr-FR" sz="1400" dirty="0"/>
              <a:t>&gt;</a:t>
            </a:r>
          </a:p>
          <a:p>
            <a:r>
              <a:rPr lang="fr-FR" sz="1400" dirty="0"/>
              <a:t>    &lt;/</a:t>
            </a:r>
            <a:r>
              <a:rPr lang="fr-FR" sz="1400" dirty="0" err="1">
                <a:solidFill>
                  <a:schemeClr val="accent3"/>
                </a:solidFill>
              </a:rPr>
              <a:t>head</a:t>
            </a:r>
            <a:r>
              <a:rPr lang="fr-FR" sz="1400" dirty="0"/>
              <a:t>&gt;</a:t>
            </a:r>
          </a:p>
          <a:p>
            <a:r>
              <a:rPr lang="fr-FR" sz="1400" dirty="0"/>
              <a:t>    &lt;</a:t>
            </a:r>
            <a:r>
              <a:rPr lang="fr-FR" sz="1400" dirty="0">
                <a:solidFill>
                  <a:schemeClr val="accent3"/>
                </a:solidFill>
              </a:rPr>
              <a:t>body</a:t>
            </a:r>
            <a:r>
              <a:rPr lang="fr-FR" sz="1400" dirty="0"/>
              <a:t>&gt;</a:t>
            </a:r>
          </a:p>
          <a:p>
            <a:r>
              <a:rPr lang="fr-FR" sz="1400" dirty="0"/>
              <a:t>        &lt;</a:t>
            </a:r>
            <a:r>
              <a:rPr lang="fr-FR" sz="1400" dirty="0">
                <a:solidFill>
                  <a:schemeClr val="accent3"/>
                </a:solidFill>
              </a:rPr>
              <a:t>p</a:t>
            </a:r>
            <a:r>
              <a:rPr lang="fr-FR" sz="1400" dirty="0"/>
              <a:t>&gt; Ceci est un paragraphe &lt;/</a:t>
            </a:r>
            <a:r>
              <a:rPr lang="fr-FR" sz="1400" dirty="0">
                <a:solidFill>
                  <a:schemeClr val="accent3"/>
                </a:solidFill>
              </a:rPr>
              <a:t>p</a:t>
            </a:r>
            <a:r>
              <a:rPr lang="fr-FR" sz="1400" dirty="0"/>
              <a:t>&gt;</a:t>
            </a:r>
          </a:p>
          <a:p>
            <a:r>
              <a:rPr lang="fr-FR" sz="1400" dirty="0"/>
              <a:t>    &lt;/</a:t>
            </a:r>
            <a:r>
              <a:rPr lang="fr-FR" sz="1400" dirty="0">
                <a:solidFill>
                  <a:schemeClr val="accent3"/>
                </a:solidFill>
              </a:rPr>
              <a:t>body</a:t>
            </a:r>
            <a:r>
              <a:rPr lang="fr-FR" sz="1400" dirty="0"/>
              <a:t>&gt;</a:t>
            </a:r>
          </a:p>
          <a:p>
            <a:r>
              <a:rPr lang="fr-FR" sz="1400" dirty="0"/>
              <a:t>&lt;/</a:t>
            </a:r>
            <a:r>
              <a:rPr lang="fr-FR" sz="1400" dirty="0">
                <a:solidFill>
                  <a:schemeClr val="accent3"/>
                </a:solidFill>
              </a:rPr>
              <a:t>html</a:t>
            </a:r>
            <a:r>
              <a:rPr lang="fr-FR" sz="1400" dirty="0"/>
              <a:t>&gt;</a:t>
            </a:r>
          </a:p>
        </p:txBody>
      </p:sp>
    </p:spTree>
    <p:extLst>
      <p:ext uri="{BB962C8B-B14F-4D97-AF65-F5344CB8AC3E}">
        <p14:creationId xmlns:p14="http://schemas.microsoft.com/office/powerpoint/2010/main" val="7291912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b="1" dirty="0">
                <a:effectLst/>
              </a:rPr>
              <a:t>Organisation du texte</a:t>
            </a:r>
            <a:br>
              <a:rPr lang="fr-FR" sz="2400" b="1" dirty="0">
                <a:effectLst/>
              </a:rPr>
            </a:br>
            <a:r>
              <a:rPr lang="fr-FR" sz="2400" b="1" dirty="0">
                <a:effectLst/>
              </a:rPr>
              <a:t>Les paragraphes</a:t>
            </a:r>
          </a:p>
        </p:txBody>
      </p:sp>
      <p:sp>
        <p:nvSpPr>
          <p:cNvPr id="3" name="Espace réservé du contenu 2"/>
          <p:cNvSpPr>
            <a:spLocks noGrp="1"/>
          </p:cNvSpPr>
          <p:nvPr>
            <p:ph idx="1"/>
          </p:nvPr>
        </p:nvSpPr>
        <p:spPr>
          <a:xfrm>
            <a:off x="1434665" y="1268760"/>
            <a:ext cx="7498080" cy="4800600"/>
          </a:xfrm>
          <a:noFill/>
        </p:spPr>
        <p:txBody>
          <a:bodyPr>
            <a:noAutofit/>
          </a:bodyPr>
          <a:lstStyle/>
          <a:p>
            <a:r>
              <a:rPr lang="fr-FR" sz="1600" b="1" dirty="0" smtClean="0"/>
              <a:t>Exemple avec deux paragraphes</a:t>
            </a:r>
            <a:endParaRPr lang="fr-FR" sz="1600" dirty="0"/>
          </a:p>
          <a:p>
            <a:endParaRPr lang="fr-FR" sz="1600" dirty="0"/>
          </a:p>
          <a:p>
            <a:endParaRPr lang="fr-FR" sz="1600" dirty="0"/>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21</a:t>
            </a:fld>
            <a:endParaRPr lang="fr-FR"/>
          </a:p>
        </p:txBody>
      </p:sp>
      <p:pic>
        <p:nvPicPr>
          <p:cNvPr id="8" name="Image 7"/>
          <p:cNvPicPr/>
          <p:nvPr/>
        </p:nvPicPr>
        <p:blipFill>
          <a:blip r:embed="rId2">
            <a:extLst>
              <a:ext uri="{28A0092B-C50C-407E-A947-70E740481C1C}">
                <a14:useLocalDpi xmlns:a14="http://schemas.microsoft.com/office/drawing/2010/main" val="0"/>
              </a:ext>
            </a:extLst>
          </a:blip>
          <a:srcRect/>
          <a:stretch>
            <a:fillRect/>
          </a:stretch>
        </p:blipFill>
        <p:spPr bwMode="auto">
          <a:xfrm>
            <a:off x="1389654" y="4905463"/>
            <a:ext cx="6696744" cy="1584176"/>
          </a:xfrm>
          <a:prstGeom prst="rect">
            <a:avLst/>
          </a:prstGeom>
          <a:noFill/>
          <a:ln>
            <a:noFill/>
          </a:ln>
          <a:effectLst>
            <a:glow rad="228600">
              <a:schemeClr val="accent6">
                <a:satMod val="175000"/>
                <a:alpha val="40000"/>
              </a:schemeClr>
            </a:glow>
          </a:effectLst>
        </p:spPr>
      </p:pic>
      <p:sp>
        <p:nvSpPr>
          <p:cNvPr id="5" name="ZoneTexte 4"/>
          <p:cNvSpPr txBox="1"/>
          <p:nvPr/>
        </p:nvSpPr>
        <p:spPr>
          <a:xfrm>
            <a:off x="1135692" y="1628800"/>
            <a:ext cx="7776864" cy="3046988"/>
          </a:xfrm>
          <a:prstGeom prst="rect">
            <a:avLst/>
          </a:prstGeom>
          <a:noFill/>
          <a:ln>
            <a:solidFill>
              <a:schemeClr val="tx1"/>
            </a:solidFill>
          </a:ln>
        </p:spPr>
        <p:txBody>
          <a:bodyPr wrap="square" rtlCol="0">
            <a:spAutoFit/>
          </a:bodyPr>
          <a:lstStyle/>
          <a:p>
            <a:r>
              <a:rPr lang="fr-FR" sz="1200" b="1" dirty="0">
                <a:solidFill>
                  <a:schemeClr val="accent3"/>
                </a:solidFill>
              </a:rPr>
              <a:t>&lt;!DOCTYPE html&gt;</a:t>
            </a:r>
          </a:p>
          <a:p>
            <a:r>
              <a:rPr lang="fr-FR" sz="1200" b="1" dirty="0">
                <a:solidFill>
                  <a:schemeClr val="accent3"/>
                </a:solidFill>
              </a:rPr>
              <a:t>&lt;html&gt;</a:t>
            </a:r>
          </a:p>
          <a:p>
            <a:r>
              <a:rPr lang="fr-FR" sz="1200" b="1" dirty="0">
                <a:solidFill>
                  <a:schemeClr val="accent3"/>
                </a:solidFill>
              </a:rPr>
              <a:t>    &lt;</a:t>
            </a:r>
            <a:r>
              <a:rPr lang="fr-FR" sz="1200" b="1" dirty="0" err="1">
                <a:solidFill>
                  <a:schemeClr val="accent3"/>
                </a:solidFill>
              </a:rPr>
              <a:t>head</a:t>
            </a:r>
            <a:r>
              <a:rPr lang="fr-FR" sz="1200" b="1" dirty="0">
                <a:solidFill>
                  <a:schemeClr val="accent3"/>
                </a:solidFill>
              </a:rPr>
              <a:t>&gt;</a:t>
            </a:r>
          </a:p>
          <a:p>
            <a:r>
              <a:rPr lang="fr-FR" sz="1200" dirty="0"/>
              <a:t>        &lt;</a:t>
            </a:r>
            <a:r>
              <a:rPr lang="fr-FR" sz="1200" dirty="0" err="1">
                <a:solidFill>
                  <a:schemeClr val="accent3"/>
                </a:solidFill>
              </a:rPr>
              <a:t>meta</a:t>
            </a:r>
            <a:r>
              <a:rPr lang="fr-FR" sz="1200" dirty="0">
                <a:solidFill>
                  <a:schemeClr val="accent3"/>
                </a:solidFill>
              </a:rPr>
              <a:t> </a:t>
            </a:r>
            <a:r>
              <a:rPr lang="fr-FR" sz="1200" dirty="0" err="1"/>
              <a:t>charset</a:t>
            </a:r>
            <a:r>
              <a:rPr lang="fr-FR" sz="1200" dirty="0"/>
              <a:t>="utf-8" /&gt;</a:t>
            </a:r>
          </a:p>
          <a:p>
            <a:r>
              <a:rPr lang="fr-FR" sz="1200" dirty="0"/>
              <a:t>        &lt;</a:t>
            </a:r>
            <a:r>
              <a:rPr lang="fr-FR" sz="1200" dirty="0" err="1">
                <a:solidFill>
                  <a:schemeClr val="accent3"/>
                </a:solidFill>
              </a:rPr>
              <a:t>title</a:t>
            </a:r>
            <a:r>
              <a:rPr lang="fr-FR" sz="1200" dirty="0"/>
              <a:t>&gt;Paragraphes&lt;/</a:t>
            </a:r>
            <a:r>
              <a:rPr lang="fr-FR" sz="1200" dirty="0" err="1"/>
              <a:t>title</a:t>
            </a:r>
            <a:r>
              <a:rPr lang="fr-FR" sz="1200" dirty="0"/>
              <a:t>&gt;</a:t>
            </a:r>
          </a:p>
          <a:p>
            <a:r>
              <a:rPr lang="fr-FR" sz="1200" b="1" dirty="0">
                <a:solidFill>
                  <a:schemeClr val="accent3"/>
                </a:solidFill>
              </a:rPr>
              <a:t>    &lt;/</a:t>
            </a:r>
            <a:r>
              <a:rPr lang="fr-FR" sz="1200" b="1" dirty="0" err="1">
                <a:solidFill>
                  <a:schemeClr val="accent3"/>
                </a:solidFill>
              </a:rPr>
              <a:t>head</a:t>
            </a:r>
            <a:r>
              <a:rPr lang="fr-FR" sz="1200" b="1" dirty="0">
                <a:solidFill>
                  <a:schemeClr val="accent3"/>
                </a:solidFill>
              </a:rPr>
              <a:t>&gt;</a:t>
            </a:r>
          </a:p>
          <a:p>
            <a:endParaRPr lang="fr-FR" sz="1200" dirty="0"/>
          </a:p>
          <a:p>
            <a:r>
              <a:rPr lang="fr-FR" sz="1200" dirty="0"/>
              <a:t>  </a:t>
            </a:r>
            <a:r>
              <a:rPr lang="fr-FR" sz="1200" b="1" dirty="0" smtClean="0">
                <a:solidFill>
                  <a:schemeClr val="accent3"/>
                </a:solidFill>
              </a:rPr>
              <a:t>&lt;</a:t>
            </a:r>
            <a:r>
              <a:rPr lang="fr-FR" sz="1200" b="1" dirty="0">
                <a:solidFill>
                  <a:schemeClr val="accent3"/>
                </a:solidFill>
              </a:rPr>
              <a:t>body&gt;</a:t>
            </a:r>
          </a:p>
          <a:p>
            <a:r>
              <a:rPr lang="fr-FR" sz="1200" dirty="0"/>
              <a:t>        </a:t>
            </a:r>
            <a:r>
              <a:rPr lang="fr-FR" sz="1200" b="1" dirty="0">
                <a:solidFill>
                  <a:schemeClr val="accent3"/>
                </a:solidFill>
              </a:rPr>
              <a:t>&lt;p&gt;</a:t>
            </a:r>
            <a:r>
              <a:rPr lang="fr-FR" sz="1200" dirty="0"/>
              <a:t>Quatre experts internationaux vont évaluer le préjudice subi par la République démocratique du Congo(RDC) lors de l’occupation de la province de l’</a:t>
            </a:r>
            <a:r>
              <a:rPr lang="fr-FR" sz="1200" dirty="0" err="1"/>
              <a:t>Ituri</a:t>
            </a:r>
            <a:r>
              <a:rPr lang="fr-FR" sz="1200" dirty="0"/>
              <a:t> par l’armée ougandaise entre 1998 et 2003. !</a:t>
            </a:r>
            <a:r>
              <a:rPr lang="fr-FR" sz="1200" b="1" dirty="0">
                <a:solidFill>
                  <a:schemeClr val="accent3"/>
                </a:solidFill>
              </a:rPr>
              <a:t>&lt;/p&gt; </a:t>
            </a:r>
          </a:p>
          <a:p>
            <a:endParaRPr lang="fr-FR" sz="1200" dirty="0"/>
          </a:p>
          <a:p>
            <a:r>
              <a:rPr lang="fr-FR" sz="1200" dirty="0"/>
              <a:t>         </a:t>
            </a:r>
            <a:r>
              <a:rPr lang="fr-FR" sz="1200" b="1" dirty="0">
                <a:solidFill>
                  <a:schemeClr val="accent3"/>
                </a:solidFill>
              </a:rPr>
              <a:t>&lt;p&gt;</a:t>
            </a:r>
            <a:r>
              <a:rPr lang="fr-FR" sz="1200" dirty="0"/>
              <a:t>Dans une ordonnance rendue publique  mercredi 23 septembre , les juges de la Cour internationale de justice (CIJ) ont mis fin aux tergiversations entre Kampala et Kinshasa pour tenter de faire avancer un dossier les opposant depuis quinze ans.</a:t>
            </a:r>
            <a:r>
              <a:rPr lang="fr-FR" sz="1200" b="1" dirty="0">
                <a:solidFill>
                  <a:schemeClr val="accent3"/>
                </a:solidFill>
              </a:rPr>
              <a:t>&lt;/p&gt;</a:t>
            </a:r>
          </a:p>
          <a:p>
            <a:r>
              <a:rPr lang="fr-FR" sz="1200" dirty="0"/>
              <a:t>    </a:t>
            </a:r>
            <a:r>
              <a:rPr lang="fr-FR" sz="1200" b="1" dirty="0">
                <a:solidFill>
                  <a:schemeClr val="accent3"/>
                </a:solidFill>
              </a:rPr>
              <a:t>&lt;/body&gt;</a:t>
            </a:r>
          </a:p>
          <a:p>
            <a:r>
              <a:rPr lang="fr-FR" sz="1200" b="1" dirty="0">
                <a:solidFill>
                  <a:schemeClr val="accent3"/>
                </a:solidFill>
              </a:rPr>
              <a:t>&lt;/html&gt;</a:t>
            </a:r>
          </a:p>
        </p:txBody>
      </p:sp>
    </p:spTree>
    <p:extLst>
      <p:ext uri="{BB962C8B-B14F-4D97-AF65-F5344CB8AC3E}">
        <p14:creationId xmlns:p14="http://schemas.microsoft.com/office/powerpoint/2010/main" val="33114052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b="1" dirty="0">
                <a:effectLst/>
              </a:rPr>
              <a:t>Organisation du texte</a:t>
            </a:r>
            <a:br>
              <a:rPr lang="fr-FR" sz="2400" b="1" dirty="0">
                <a:effectLst/>
              </a:rPr>
            </a:br>
            <a:r>
              <a:rPr lang="fr-FR" sz="2400" b="1" dirty="0">
                <a:effectLst/>
              </a:rPr>
              <a:t>Les paragraphes</a:t>
            </a:r>
          </a:p>
        </p:txBody>
      </p:sp>
      <p:sp>
        <p:nvSpPr>
          <p:cNvPr id="3" name="Espace réservé du contenu 2"/>
          <p:cNvSpPr>
            <a:spLocks noGrp="1"/>
          </p:cNvSpPr>
          <p:nvPr>
            <p:ph idx="1"/>
          </p:nvPr>
        </p:nvSpPr>
        <p:spPr>
          <a:noFill/>
        </p:spPr>
        <p:txBody>
          <a:bodyPr>
            <a:noAutofit/>
          </a:bodyPr>
          <a:lstStyle/>
          <a:p>
            <a:r>
              <a:rPr lang="fr-FR" sz="1600" b="1" dirty="0" smtClean="0"/>
              <a:t>Aller </a:t>
            </a:r>
            <a:r>
              <a:rPr lang="fr-FR" sz="1600" b="1" dirty="0"/>
              <a:t>à la ligne dans un </a:t>
            </a:r>
            <a:r>
              <a:rPr lang="fr-FR" sz="1600" b="1" dirty="0" smtClean="0"/>
              <a:t>paragraphe</a:t>
            </a:r>
          </a:p>
          <a:p>
            <a:pPr lvl="1"/>
            <a:r>
              <a:rPr lang="fr-FR" sz="1200" dirty="0"/>
              <a:t>C'est une balise </a:t>
            </a:r>
            <a:r>
              <a:rPr lang="fr-FR" sz="1200" b="1" dirty="0"/>
              <a:t>orpheline</a:t>
            </a:r>
            <a:r>
              <a:rPr lang="fr-FR" sz="1200" dirty="0"/>
              <a:t> qui sert juste à indiquer qu'on doit aller à la ligne : </a:t>
            </a:r>
            <a:r>
              <a:rPr lang="fr-FR" sz="1200" b="1" dirty="0"/>
              <a:t>&lt;</a:t>
            </a:r>
            <a:r>
              <a:rPr lang="fr-FR" sz="1200" b="1" dirty="0" err="1"/>
              <a:t>br</a:t>
            </a:r>
            <a:r>
              <a:rPr lang="fr-FR" sz="1200" b="1" dirty="0"/>
              <a:t> /&gt;</a:t>
            </a:r>
            <a:r>
              <a:rPr lang="fr-FR" sz="1200" dirty="0"/>
              <a:t>  . </a:t>
            </a:r>
            <a:r>
              <a:rPr lang="fr-FR" sz="1200" b="1" dirty="0"/>
              <a:t>Elle doit  obligatoirement être mise </a:t>
            </a:r>
            <a:r>
              <a:rPr lang="fr-FR" sz="1200" b="1" i="1" dirty="0"/>
              <a:t>à l'intérieur d'un paragraphe</a:t>
            </a:r>
            <a:r>
              <a:rPr lang="fr-FR" sz="1200" b="1" dirty="0" smtClean="0"/>
              <a:t>.</a:t>
            </a:r>
          </a:p>
          <a:p>
            <a:pPr lvl="1"/>
            <a:endParaRPr lang="fr-FR" sz="1200" dirty="0"/>
          </a:p>
          <a:p>
            <a:endParaRPr lang="fr-FR" sz="1600" dirty="0"/>
          </a:p>
          <a:p>
            <a:endParaRPr lang="fr-FR" sz="1600" dirty="0"/>
          </a:p>
          <a:p>
            <a:endParaRPr lang="fr-FR" sz="1600" dirty="0"/>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22</a:t>
            </a:fld>
            <a:endParaRPr lang="fr-FR"/>
          </a:p>
        </p:txBody>
      </p:sp>
      <p:sp>
        <p:nvSpPr>
          <p:cNvPr id="5" name="ZoneTexte 4"/>
          <p:cNvSpPr txBox="1"/>
          <p:nvPr/>
        </p:nvSpPr>
        <p:spPr>
          <a:xfrm>
            <a:off x="1547664" y="2221680"/>
            <a:ext cx="7168766" cy="3231654"/>
          </a:xfrm>
          <a:prstGeom prst="rect">
            <a:avLst/>
          </a:prstGeom>
          <a:noFill/>
          <a:ln>
            <a:solidFill>
              <a:schemeClr val="tx1"/>
            </a:solidFill>
          </a:ln>
        </p:spPr>
        <p:txBody>
          <a:bodyPr wrap="square" rtlCol="0">
            <a:spAutoFit/>
          </a:bodyPr>
          <a:lstStyle/>
          <a:p>
            <a:r>
              <a:rPr lang="fr-FR" sz="1200" b="1" dirty="0">
                <a:solidFill>
                  <a:schemeClr val="accent3"/>
                </a:solidFill>
              </a:rPr>
              <a:t>&lt;!DOCTYPE html&gt;</a:t>
            </a:r>
          </a:p>
          <a:p>
            <a:r>
              <a:rPr lang="fr-FR" sz="1200" b="1" dirty="0">
                <a:solidFill>
                  <a:schemeClr val="accent3"/>
                </a:solidFill>
              </a:rPr>
              <a:t>&lt;html&gt;</a:t>
            </a:r>
          </a:p>
          <a:p>
            <a:r>
              <a:rPr lang="fr-FR" sz="1200" b="1" dirty="0">
                <a:solidFill>
                  <a:schemeClr val="accent3"/>
                </a:solidFill>
              </a:rPr>
              <a:t>    &lt;</a:t>
            </a:r>
            <a:r>
              <a:rPr lang="fr-FR" sz="1200" b="1" dirty="0" err="1">
                <a:solidFill>
                  <a:schemeClr val="accent3"/>
                </a:solidFill>
              </a:rPr>
              <a:t>head</a:t>
            </a:r>
            <a:r>
              <a:rPr lang="fr-FR" sz="1200" b="1" dirty="0">
                <a:solidFill>
                  <a:schemeClr val="accent3"/>
                </a:solidFill>
              </a:rPr>
              <a:t>&gt;</a:t>
            </a:r>
          </a:p>
          <a:p>
            <a:r>
              <a:rPr lang="fr-FR" sz="1200" dirty="0"/>
              <a:t>        &lt;</a:t>
            </a:r>
            <a:r>
              <a:rPr lang="fr-FR" sz="1200" dirty="0" err="1">
                <a:solidFill>
                  <a:schemeClr val="accent3"/>
                </a:solidFill>
              </a:rPr>
              <a:t>meta</a:t>
            </a:r>
            <a:r>
              <a:rPr lang="fr-FR" sz="1200" dirty="0"/>
              <a:t> </a:t>
            </a:r>
            <a:r>
              <a:rPr lang="fr-FR" sz="1200" dirty="0" err="1"/>
              <a:t>charset</a:t>
            </a:r>
            <a:r>
              <a:rPr lang="fr-FR" sz="1200" dirty="0"/>
              <a:t>="utf-8" /&gt;</a:t>
            </a:r>
          </a:p>
          <a:p>
            <a:r>
              <a:rPr lang="fr-FR" sz="1200" dirty="0"/>
              <a:t>        &lt;</a:t>
            </a:r>
            <a:r>
              <a:rPr lang="fr-FR" sz="1200" b="1" dirty="0" err="1">
                <a:solidFill>
                  <a:schemeClr val="accent3"/>
                </a:solidFill>
              </a:rPr>
              <a:t>title</a:t>
            </a:r>
            <a:r>
              <a:rPr lang="fr-FR" sz="1200" b="1" dirty="0">
                <a:solidFill>
                  <a:schemeClr val="accent3"/>
                </a:solidFill>
              </a:rPr>
              <a:t>&gt;</a:t>
            </a:r>
            <a:r>
              <a:rPr lang="fr-FR" sz="1200" dirty="0"/>
              <a:t>Paragraphes</a:t>
            </a:r>
            <a:r>
              <a:rPr lang="fr-FR" sz="1200" b="1" dirty="0">
                <a:solidFill>
                  <a:schemeClr val="accent3"/>
                </a:solidFill>
              </a:rPr>
              <a:t>&lt;/</a:t>
            </a:r>
            <a:r>
              <a:rPr lang="fr-FR" sz="1200" b="1" dirty="0" err="1">
                <a:solidFill>
                  <a:schemeClr val="accent3"/>
                </a:solidFill>
              </a:rPr>
              <a:t>title</a:t>
            </a:r>
            <a:r>
              <a:rPr lang="fr-FR" sz="1200" b="1" dirty="0">
                <a:solidFill>
                  <a:schemeClr val="accent3"/>
                </a:solidFill>
              </a:rPr>
              <a:t>&gt;</a:t>
            </a:r>
          </a:p>
          <a:p>
            <a:r>
              <a:rPr lang="fr-FR" sz="1200" dirty="0"/>
              <a:t>   </a:t>
            </a:r>
            <a:r>
              <a:rPr lang="fr-FR" sz="1200" b="1" dirty="0">
                <a:solidFill>
                  <a:schemeClr val="accent3"/>
                </a:solidFill>
              </a:rPr>
              <a:t> &lt;/</a:t>
            </a:r>
            <a:r>
              <a:rPr lang="fr-FR" sz="1200" b="1" dirty="0" err="1">
                <a:solidFill>
                  <a:schemeClr val="accent3"/>
                </a:solidFill>
              </a:rPr>
              <a:t>head</a:t>
            </a:r>
            <a:r>
              <a:rPr lang="fr-FR" sz="1200" b="1" dirty="0">
                <a:solidFill>
                  <a:schemeClr val="accent3"/>
                </a:solidFill>
              </a:rPr>
              <a:t>&gt;</a:t>
            </a:r>
          </a:p>
          <a:p>
            <a:endParaRPr lang="fr-FR" sz="1200" dirty="0"/>
          </a:p>
          <a:p>
            <a:r>
              <a:rPr lang="fr-FR" sz="1200" dirty="0"/>
              <a:t>    </a:t>
            </a:r>
            <a:r>
              <a:rPr lang="fr-FR" sz="1200" b="1" dirty="0">
                <a:solidFill>
                  <a:schemeClr val="accent3"/>
                </a:solidFill>
              </a:rPr>
              <a:t>&lt;body&gt;</a:t>
            </a:r>
          </a:p>
          <a:p>
            <a:r>
              <a:rPr lang="fr-FR" sz="1200" dirty="0"/>
              <a:t>        </a:t>
            </a:r>
            <a:r>
              <a:rPr lang="fr-FR" sz="1200" b="1" dirty="0">
                <a:solidFill>
                  <a:schemeClr val="accent3"/>
                </a:solidFill>
              </a:rPr>
              <a:t>&lt;p&gt;</a:t>
            </a:r>
            <a:r>
              <a:rPr lang="fr-FR" sz="1200" dirty="0"/>
              <a:t>Quatre experts internationaux vont évaluer le préjudice subi par la République démocratique du Congo(RDC)</a:t>
            </a:r>
            <a:r>
              <a:rPr lang="fr-FR" sz="1200" b="1" dirty="0">
                <a:solidFill>
                  <a:schemeClr val="accent3"/>
                </a:solidFill>
              </a:rPr>
              <a:t>&lt;</a:t>
            </a:r>
            <a:r>
              <a:rPr lang="fr-FR" sz="1200" b="1" dirty="0" err="1">
                <a:solidFill>
                  <a:schemeClr val="accent3"/>
                </a:solidFill>
              </a:rPr>
              <a:t>br</a:t>
            </a:r>
            <a:r>
              <a:rPr lang="fr-FR" sz="1200" b="1" dirty="0">
                <a:solidFill>
                  <a:schemeClr val="accent3"/>
                </a:solidFill>
              </a:rPr>
              <a:t>&gt;</a:t>
            </a:r>
            <a:r>
              <a:rPr lang="fr-FR" sz="1200" dirty="0"/>
              <a:t> lors de l’occupation de la province de l’</a:t>
            </a:r>
            <a:r>
              <a:rPr lang="fr-FR" sz="1200" dirty="0" err="1"/>
              <a:t>Ituri</a:t>
            </a:r>
            <a:r>
              <a:rPr lang="fr-FR" sz="1200" dirty="0"/>
              <a:t> par l’armée ougandaise entre 1998 et 2003. !</a:t>
            </a:r>
            <a:r>
              <a:rPr lang="fr-FR" sz="1200" b="1" dirty="0">
                <a:solidFill>
                  <a:schemeClr val="accent3"/>
                </a:solidFill>
              </a:rPr>
              <a:t>&lt;/p&gt; </a:t>
            </a:r>
          </a:p>
          <a:p>
            <a:endParaRPr lang="fr-FR" sz="1200" dirty="0"/>
          </a:p>
          <a:p>
            <a:r>
              <a:rPr lang="fr-FR" sz="1200" dirty="0"/>
              <a:t>         </a:t>
            </a:r>
            <a:r>
              <a:rPr lang="fr-FR" sz="1200" b="1" dirty="0">
                <a:solidFill>
                  <a:schemeClr val="accent3"/>
                </a:solidFill>
              </a:rPr>
              <a:t>&lt;p&gt;</a:t>
            </a:r>
            <a:r>
              <a:rPr lang="fr-FR" sz="1200" dirty="0"/>
              <a:t>Dans une ordonnance rendue publique  mercredi 23 septembre, </a:t>
            </a:r>
            <a:r>
              <a:rPr lang="fr-FR" sz="1200" b="1" dirty="0">
                <a:solidFill>
                  <a:schemeClr val="accent3"/>
                </a:solidFill>
              </a:rPr>
              <a:t>&lt;</a:t>
            </a:r>
            <a:r>
              <a:rPr lang="fr-FR" sz="1200" b="1" dirty="0" err="1">
                <a:solidFill>
                  <a:schemeClr val="accent3"/>
                </a:solidFill>
              </a:rPr>
              <a:t>br</a:t>
            </a:r>
            <a:r>
              <a:rPr lang="fr-FR" sz="1200" b="1" dirty="0">
                <a:solidFill>
                  <a:schemeClr val="accent3"/>
                </a:solidFill>
              </a:rPr>
              <a:t>&gt;</a:t>
            </a:r>
            <a:r>
              <a:rPr lang="fr-FR" sz="1200" dirty="0"/>
              <a:t> les juges de la Cour internationale de justice (CIJ) ont mis fin aux tergiversations entre Kampala et Kinshasa pour tenter de faire avancer un dossier les opposant depuis quinze ans.</a:t>
            </a:r>
            <a:r>
              <a:rPr lang="fr-FR" sz="1200" b="1" dirty="0">
                <a:solidFill>
                  <a:schemeClr val="accent3"/>
                </a:solidFill>
              </a:rPr>
              <a:t>&lt;/p&gt;</a:t>
            </a:r>
          </a:p>
          <a:p>
            <a:r>
              <a:rPr lang="fr-FR" sz="1200" dirty="0"/>
              <a:t>    </a:t>
            </a:r>
            <a:r>
              <a:rPr lang="fr-FR" sz="1200" b="1" dirty="0">
                <a:solidFill>
                  <a:schemeClr val="accent3"/>
                </a:solidFill>
              </a:rPr>
              <a:t>&lt;/body&gt;</a:t>
            </a:r>
          </a:p>
          <a:p>
            <a:r>
              <a:rPr lang="fr-FR" sz="1200" b="1" dirty="0">
                <a:solidFill>
                  <a:schemeClr val="accent3"/>
                </a:solidFill>
              </a:rPr>
              <a:t>&lt;/html&gt;</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5268668"/>
            <a:ext cx="5152542" cy="1516960"/>
          </a:xfrm>
          <a:prstGeom prst="rect">
            <a:avLst/>
          </a:prstGeom>
          <a:noFill/>
          <a:ln>
            <a:noFill/>
          </a:ln>
          <a:effectLst>
            <a:outerShdw blurRad="50800" dist="38100" dir="10800000" sx="101000" sy="101000" algn="r" rotWithShape="0">
              <a:prstClr val="black">
                <a:alpha val="39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758126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b="1" dirty="0">
                <a:effectLst/>
              </a:rPr>
              <a:t>Organisation du texte</a:t>
            </a:r>
            <a:br>
              <a:rPr lang="fr-FR" sz="2400" b="1" dirty="0">
                <a:effectLst/>
              </a:rPr>
            </a:br>
            <a:r>
              <a:rPr lang="fr-FR" sz="2400" b="1" dirty="0">
                <a:effectLst/>
              </a:rPr>
              <a:t>Les paragraphes</a:t>
            </a:r>
          </a:p>
        </p:txBody>
      </p:sp>
      <p:sp>
        <p:nvSpPr>
          <p:cNvPr id="3" name="Espace réservé du contenu 2"/>
          <p:cNvSpPr>
            <a:spLocks noGrp="1"/>
          </p:cNvSpPr>
          <p:nvPr>
            <p:ph idx="1"/>
          </p:nvPr>
        </p:nvSpPr>
        <p:spPr>
          <a:xfrm>
            <a:off x="1413942" y="1268760"/>
            <a:ext cx="7498080" cy="4800600"/>
          </a:xfrm>
          <a:noFill/>
        </p:spPr>
        <p:txBody>
          <a:bodyPr>
            <a:noAutofit/>
          </a:bodyPr>
          <a:lstStyle/>
          <a:p>
            <a:r>
              <a:rPr lang="fr-FR" sz="1600" i="1" dirty="0" smtClean="0"/>
              <a:t>D’autres </a:t>
            </a:r>
            <a:r>
              <a:rPr lang="fr-FR" sz="1600" i="1" dirty="0"/>
              <a:t>balises de format du texte</a:t>
            </a:r>
            <a:endParaRPr lang="fr-FR" sz="1600" dirty="0"/>
          </a:p>
          <a:p>
            <a:pPr lvl="1"/>
            <a:r>
              <a:rPr lang="fr-FR" sz="1200" b="1" i="1" dirty="0">
                <a:solidFill>
                  <a:srgbClr val="FF0000"/>
                </a:solidFill>
              </a:rPr>
              <a:t>&lt;</a:t>
            </a:r>
            <a:r>
              <a:rPr lang="fr-FR" sz="1200" b="1" dirty="0">
                <a:solidFill>
                  <a:srgbClr val="FF0000"/>
                </a:solidFill>
              </a:rPr>
              <a:t>b</a:t>
            </a:r>
            <a:r>
              <a:rPr lang="fr-FR" sz="1200" b="1" i="1" dirty="0">
                <a:solidFill>
                  <a:srgbClr val="FF0000"/>
                </a:solidFill>
              </a:rPr>
              <a:t>&gt;</a:t>
            </a:r>
            <a:r>
              <a:rPr lang="fr-FR" sz="1200" b="1" dirty="0">
                <a:solidFill>
                  <a:srgbClr val="FF0000"/>
                </a:solidFill>
              </a:rPr>
              <a:t>...</a:t>
            </a:r>
            <a:r>
              <a:rPr lang="fr-FR" sz="1200" b="1" i="1" dirty="0">
                <a:solidFill>
                  <a:srgbClr val="FF0000"/>
                </a:solidFill>
              </a:rPr>
              <a:t>&lt;</a:t>
            </a:r>
            <a:r>
              <a:rPr lang="fr-FR" sz="1200" b="1" dirty="0">
                <a:solidFill>
                  <a:srgbClr val="FF0000"/>
                </a:solidFill>
              </a:rPr>
              <a:t>/b</a:t>
            </a:r>
            <a:r>
              <a:rPr lang="fr-FR" sz="1200" b="1" i="1" dirty="0">
                <a:solidFill>
                  <a:srgbClr val="FF0000"/>
                </a:solidFill>
              </a:rPr>
              <a:t>&gt; </a:t>
            </a:r>
            <a:r>
              <a:rPr lang="fr-FR" sz="1200" dirty="0"/>
              <a:t>: pour mettre un texte en gras</a:t>
            </a:r>
          </a:p>
          <a:p>
            <a:pPr lvl="1"/>
            <a:r>
              <a:rPr lang="fr-FR" sz="1200" i="1" dirty="0">
                <a:solidFill>
                  <a:srgbClr val="FF0000"/>
                </a:solidFill>
              </a:rPr>
              <a:t>&lt;</a:t>
            </a:r>
            <a:r>
              <a:rPr lang="fr-FR" sz="1200" b="1" dirty="0">
                <a:solidFill>
                  <a:srgbClr val="FF0000"/>
                </a:solidFill>
              </a:rPr>
              <a:t>u</a:t>
            </a:r>
            <a:r>
              <a:rPr lang="fr-FR" sz="1200" b="1" i="1" dirty="0">
                <a:solidFill>
                  <a:srgbClr val="FF0000"/>
                </a:solidFill>
              </a:rPr>
              <a:t>&gt;</a:t>
            </a:r>
            <a:r>
              <a:rPr lang="fr-FR" sz="1200" b="1" dirty="0">
                <a:solidFill>
                  <a:srgbClr val="FF0000"/>
                </a:solidFill>
              </a:rPr>
              <a:t>...</a:t>
            </a:r>
            <a:r>
              <a:rPr lang="fr-FR" sz="1200" b="1" i="1" dirty="0">
                <a:solidFill>
                  <a:srgbClr val="FF0000"/>
                </a:solidFill>
              </a:rPr>
              <a:t>&lt;</a:t>
            </a:r>
            <a:r>
              <a:rPr lang="fr-FR" sz="1200" b="1" dirty="0">
                <a:solidFill>
                  <a:srgbClr val="FF0000"/>
                </a:solidFill>
              </a:rPr>
              <a:t>/u</a:t>
            </a:r>
            <a:r>
              <a:rPr lang="fr-FR" sz="1200" b="1" i="1" dirty="0">
                <a:solidFill>
                  <a:srgbClr val="FF0000"/>
                </a:solidFill>
              </a:rPr>
              <a:t>&gt; </a:t>
            </a:r>
            <a:r>
              <a:rPr lang="fr-FR" sz="1200" dirty="0"/>
              <a:t>: pour souligner un texte</a:t>
            </a:r>
          </a:p>
          <a:p>
            <a:pPr lvl="1"/>
            <a:r>
              <a:rPr lang="fr-FR" sz="1200" b="1" i="1" dirty="0">
                <a:solidFill>
                  <a:srgbClr val="FF0000"/>
                </a:solidFill>
              </a:rPr>
              <a:t>&lt;</a:t>
            </a:r>
            <a:r>
              <a:rPr lang="fr-FR" sz="1200" b="1" dirty="0">
                <a:solidFill>
                  <a:srgbClr val="FF0000"/>
                </a:solidFill>
              </a:rPr>
              <a:t>i</a:t>
            </a:r>
            <a:r>
              <a:rPr lang="fr-FR" sz="1200" b="1" i="1" dirty="0">
                <a:solidFill>
                  <a:srgbClr val="FF0000"/>
                </a:solidFill>
              </a:rPr>
              <a:t>&gt;</a:t>
            </a:r>
            <a:r>
              <a:rPr lang="fr-FR" sz="1200" b="1" dirty="0">
                <a:solidFill>
                  <a:srgbClr val="FF0000"/>
                </a:solidFill>
              </a:rPr>
              <a:t>...</a:t>
            </a:r>
            <a:r>
              <a:rPr lang="fr-FR" sz="1200" b="1" i="1" dirty="0">
                <a:solidFill>
                  <a:srgbClr val="FF0000"/>
                </a:solidFill>
              </a:rPr>
              <a:t>&lt;</a:t>
            </a:r>
            <a:r>
              <a:rPr lang="fr-FR" sz="1200" b="1" dirty="0">
                <a:solidFill>
                  <a:srgbClr val="FF0000"/>
                </a:solidFill>
              </a:rPr>
              <a:t>/i</a:t>
            </a:r>
            <a:r>
              <a:rPr lang="fr-FR" sz="1200" b="1" i="1" dirty="0">
                <a:solidFill>
                  <a:srgbClr val="FF0000"/>
                </a:solidFill>
              </a:rPr>
              <a:t>&gt; </a:t>
            </a:r>
            <a:r>
              <a:rPr lang="fr-FR" sz="1200" dirty="0"/>
              <a:t>: pour mettre un texte en </a:t>
            </a:r>
            <a:r>
              <a:rPr lang="fr-FR" sz="1200" dirty="0" err="1"/>
              <a:t>italic</a:t>
            </a:r>
            <a:endParaRPr lang="fr-FR" sz="1200" dirty="0"/>
          </a:p>
          <a:p>
            <a:pPr lvl="1"/>
            <a:r>
              <a:rPr lang="fr-FR" sz="1200" b="1" i="1" dirty="0">
                <a:solidFill>
                  <a:srgbClr val="FF0000"/>
                </a:solidFill>
              </a:rPr>
              <a:t>&lt;</a:t>
            </a:r>
            <a:r>
              <a:rPr lang="fr-FR" sz="1200" b="1" dirty="0" err="1">
                <a:solidFill>
                  <a:srgbClr val="FF0000"/>
                </a:solidFill>
              </a:rPr>
              <a:t>hr</a:t>
            </a:r>
            <a:r>
              <a:rPr lang="fr-FR" sz="1200" b="1" i="1" dirty="0">
                <a:solidFill>
                  <a:srgbClr val="FF0000"/>
                </a:solidFill>
              </a:rPr>
              <a:t>&gt; </a:t>
            </a:r>
            <a:r>
              <a:rPr lang="fr-FR" sz="1200" dirty="0"/>
              <a:t>: pour afficher une ligne horizontale</a:t>
            </a:r>
          </a:p>
          <a:p>
            <a:endParaRPr lang="fr-FR" sz="1600" dirty="0"/>
          </a:p>
          <a:p>
            <a:endParaRPr lang="fr-FR" sz="1600" dirty="0"/>
          </a:p>
          <a:p>
            <a:endParaRPr lang="fr-FR" sz="1600" dirty="0"/>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23</a:t>
            </a:fld>
            <a:endParaRPr lang="fr-FR"/>
          </a:p>
        </p:txBody>
      </p:sp>
      <p:sp>
        <p:nvSpPr>
          <p:cNvPr id="5" name="ZoneTexte 4"/>
          <p:cNvSpPr txBox="1"/>
          <p:nvPr/>
        </p:nvSpPr>
        <p:spPr>
          <a:xfrm>
            <a:off x="1000605" y="2636912"/>
            <a:ext cx="7883173" cy="2862322"/>
          </a:xfrm>
          <a:prstGeom prst="rect">
            <a:avLst/>
          </a:prstGeom>
          <a:noFill/>
          <a:ln>
            <a:solidFill>
              <a:schemeClr val="tx1"/>
            </a:solidFill>
          </a:ln>
        </p:spPr>
        <p:txBody>
          <a:bodyPr wrap="square" rtlCol="0">
            <a:spAutoFit/>
          </a:bodyPr>
          <a:lstStyle/>
          <a:p>
            <a:r>
              <a:rPr lang="fr-FR" sz="1200" b="1" dirty="0">
                <a:solidFill>
                  <a:schemeClr val="accent3"/>
                </a:solidFill>
              </a:rPr>
              <a:t>&lt;!DOCTYPE html&gt;</a:t>
            </a:r>
          </a:p>
          <a:p>
            <a:r>
              <a:rPr lang="fr-FR" sz="1200" b="1" dirty="0">
                <a:solidFill>
                  <a:schemeClr val="accent3"/>
                </a:solidFill>
              </a:rPr>
              <a:t>&lt;html&gt;</a:t>
            </a:r>
          </a:p>
          <a:p>
            <a:r>
              <a:rPr lang="fr-FR" sz="1200" dirty="0"/>
              <a:t>    </a:t>
            </a:r>
            <a:r>
              <a:rPr lang="fr-FR" sz="1200" b="1" dirty="0">
                <a:solidFill>
                  <a:schemeClr val="accent3"/>
                </a:solidFill>
              </a:rPr>
              <a:t>&lt;</a:t>
            </a:r>
            <a:r>
              <a:rPr lang="fr-FR" sz="1200" b="1" dirty="0" err="1">
                <a:solidFill>
                  <a:schemeClr val="accent3"/>
                </a:solidFill>
              </a:rPr>
              <a:t>head</a:t>
            </a:r>
            <a:r>
              <a:rPr lang="fr-FR" sz="1200" b="1" dirty="0">
                <a:solidFill>
                  <a:schemeClr val="accent3"/>
                </a:solidFill>
              </a:rPr>
              <a:t>&gt;</a:t>
            </a:r>
          </a:p>
          <a:p>
            <a:r>
              <a:rPr lang="fr-FR" sz="1200" dirty="0"/>
              <a:t>        &lt;</a:t>
            </a:r>
            <a:r>
              <a:rPr lang="fr-FR" sz="1200" dirty="0" err="1"/>
              <a:t>meta</a:t>
            </a:r>
            <a:r>
              <a:rPr lang="fr-FR" sz="1200" dirty="0"/>
              <a:t> </a:t>
            </a:r>
            <a:r>
              <a:rPr lang="fr-FR" sz="1200" dirty="0" err="1"/>
              <a:t>charset</a:t>
            </a:r>
            <a:r>
              <a:rPr lang="fr-FR" sz="1200" dirty="0"/>
              <a:t>="utf-8" /&gt;</a:t>
            </a:r>
          </a:p>
          <a:p>
            <a:r>
              <a:rPr lang="fr-FR" sz="1200" dirty="0"/>
              <a:t>        &lt;</a:t>
            </a:r>
            <a:r>
              <a:rPr lang="fr-FR" sz="1200" dirty="0" err="1"/>
              <a:t>title</a:t>
            </a:r>
            <a:r>
              <a:rPr lang="fr-FR" sz="1200" dirty="0"/>
              <a:t>&gt;Paragraphes&lt;/</a:t>
            </a:r>
            <a:r>
              <a:rPr lang="fr-FR" sz="1200" dirty="0" err="1"/>
              <a:t>title</a:t>
            </a:r>
            <a:r>
              <a:rPr lang="fr-FR" sz="1200" dirty="0"/>
              <a:t>&gt;</a:t>
            </a:r>
          </a:p>
          <a:p>
            <a:r>
              <a:rPr lang="fr-FR" sz="1200" dirty="0"/>
              <a:t>    </a:t>
            </a:r>
            <a:r>
              <a:rPr lang="fr-FR" sz="1200" b="1" dirty="0">
                <a:solidFill>
                  <a:schemeClr val="accent3"/>
                </a:solidFill>
              </a:rPr>
              <a:t>&lt;/</a:t>
            </a:r>
            <a:r>
              <a:rPr lang="fr-FR" sz="1200" b="1" dirty="0" err="1">
                <a:solidFill>
                  <a:schemeClr val="accent3"/>
                </a:solidFill>
              </a:rPr>
              <a:t>head</a:t>
            </a:r>
            <a:r>
              <a:rPr lang="fr-FR" sz="1200" b="1" dirty="0">
                <a:solidFill>
                  <a:schemeClr val="accent3"/>
                </a:solidFill>
              </a:rPr>
              <a:t>&gt;</a:t>
            </a:r>
          </a:p>
          <a:p>
            <a:r>
              <a:rPr lang="fr-FR" sz="1200" dirty="0" smtClean="0"/>
              <a:t>    </a:t>
            </a:r>
            <a:r>
              <a:rPr lang="fr-FR" sz="1200" b="1" dirty="0">
                <a:solidFill>
                  <a:schemeClr val="accent3"/>
                </a:solidFill>
              </a:rPr>
              <a:t>&lt;body&gt;</a:t>
            </a:r>
          </a:p>
          <a:p>
            <a:r>
              <a:rPr lang="fr-FR" sz="1200" dirty="0"/>
              <a:t>        </a:t>
            </a:r>
            <a:r>
              <a:rPr lang="fr-FR" sz="1200" b="1" dirty="0">
                <a:solidFill>
                  <a:schemeClr val="accent3"/>
                </a:solidFill>
              </a:rPr>
              <a:t>&lt;p&gt;</a:t>
            </a:r>
            <a:r>
              <a:rPr lang="fr-FR" sz="1200" dirty="0"/>
              <a:t>Quatre </a:t>
            </a:r>
            <a:r>
              <a:rPr lang="fr-FR" sz="1200" b="1" dirty="0">
                <a:solidFill>
                  <a:schemeClr val="accent3"/>
                </a:solidFill>
              </a:rPr>
              <a:t>&lt;b&gt;</a:t>
            </a:r>
            <a:r>
              <a:rPr lang="fr-FR" sz="1200" dirty="0"/>
              <a:t> experts internationaux </a:t>
            </a:r>
            <a:r>
              <a:rPr lang="fr-FR" sz="1200" b="1" dirty="0">
                <a:solidFill>
                  <a:schemeClr val="accent3"/>
                </a:solidFill>
              </a:rPr>
              <a:t>&lt;/b&gt;</a:t>
            </a:r>
            <a:r>
              <a:rPr lang="fr-FR" sz="1200" dirty="0"/>
              <a:t> vont évaluer </a:t>
            </a:r>
            <a:r>
              <a:rPr lang="fr-FR" sz="1200" b="1" dirty="0">
                <a:solidFill>
                  <a:schemeClr val="accent3"/>
                </a:solidFill>
              </a:rPr>
              <a:t>&lt;u&gt;</a:t>
            </a:r>
            <a:r>
              <a:rPr lang="fr-FR" sz="1200" dirty="0"/>
              <a:t> le préjudice subi</a:t>
            </a:r>
            <a:r>
              <a:rPr lang="fr-FR" sz="1200" b="1" dirty="0">
                <a:solidFill>
                  <a:schemeClr val="accent3"/>
                </a:solidFill>
              </a:rPr>
              <a:t>&lt;/u&gt;</a:t>
            </a:r>
            <a:r>
              <a:rPr lang="fr-FR" sz="1200" dirty="0"/>
              <a:t> par la République démocratique du Congo(RDC)</a:t>
            </a:r>
            <a:r>
              <a:rPr lang="fr-FR" sz="1200" b="1" dirty="0">
                <a:solidFill>
                  <a:schemeClr val="accent3"/>
                </a:solidFill>
              </a:rPr>
              <a:t>&lt;</a:t>
            </a:r>
            <a:r>
              <a:rPr lang="fr-FR" sz="1200" b="1" dirty="0" err="1">
                <a:solidFill>
                  <a:schemeClr val="accent3"/>
                </a:solidFill>
              </a:rPr>
              <a:t>br</a:t>
            </a:r>
            <a:r>
              <a:rPr lang="fr-FR" sz="1200" b="1" dirty="0">
                <a:solidFill>
                  <a:schemeClr val="accent3"/>
                </a:solidFill>
              </a:rPr>
              <a:t>&gt;</a:t>
            </a:r>
            <a:r>
              <a:rPr lang="fr-FR" sz="1200" dirty="0"/>
              <a:t> lors de l’occupation de la province de l’</a:t>
            </a:r>
            <a:r>
              <a:rPr lang="fr-FR" sz="1200" dirty="0" err="1"/>
              <a:t>Ituri</a:t>
            </a:r>
            <a:r>
              <a:rPr lang="fr-FR" sz="1200" dirty="0"/>
              <a:t> par l’armée ougandaise entre 1998 et 2003. !</a:t>
            </a:r>
            <a:r>
              <a:rPr lang="fr-FR" sz="1200" b="1" dirty="0">
                <a:solidFill>
                  <a:schemeClr val="accent3"/>
                </a:solidFill>
              </a:rPr>
              <a:t>&lt;/p&gt;&lt;</a:t>
            </a:r>
            <a:r>
              <a:rPr lang="fr-FR" sz="1200" b="1" dirty="0" err="1">
                <a:solidFill>
                  <a:schemeClr val="accent3"/>
                </a:solidFill>
              </a:rPr>
              <a:t>hr</a:t>
            </a:r>
            <a:r>
              <a:rPr lang="fr-FR" sz="1200" b="1" dirty="0">
                <a:solidFill>
                  <a:schemeClr val="accent3"/>
                </a:solidFill>
              </a:rPr>
              <a:t>&gt; </a:t>
            </a:r>
          </a:p>
          <a:p>
            <a:endParaRPr lang="fr-FR" sz="1200" dirty="0"/>
          </a:p>
          <a:p>
            <a:r>
              <a:rPr lang="fr-FR" sz="1200" dirty="0"/>
              <a:t>         </a:t>
            </a:r>
            <a:r>
              <a:rPr lang="fr-FR" sz="1200" b="1" dirty="0">
                <a:solidFill>
                  <a:schemeClr val="accent3"/>
                </a:solidFill>
              </a:rPr>
              <a:t>&lt;p&gt;</a:t>
            </a:r>
            <a:r>
              <a:rPr lang="fr-FR" sz="1200" dirty="0"/>
              <a:t>Dans une ordonnance rendue publique  mercredi 23 septembre, </a:t>
            </a:r>
            <a:r>
              <a:rPr lang="fr-FR" sz="1200" b="1" dirty="0">
                <a:solidFill>
                  <a:schemeClr val="accent3"/>
                </a:solidFill>
              </a:rPr>
              <a:t>&lt;</a:t>
            </a:r>
            <a:r>
              <a:rPr lang="fr-FR" sz="1200" b="1" dirty="0" err="1">
                <a:solidFill>
                  <a:schemeClr val="accent3"/>
                </a:solidFill>
              </a:rPr>
              <a:t>br</a:t>
            </a:r>
            <a:r>
              <a:rPr lang="fr-FR" sz="1200" b="1" dirty="0">
                <a:solidFill>
                  <a:schemeClr val="accent3"/>
                </a:solidFill>
              </a:rPr>
              <a:t>&gt;</a:t>
            </a:r>
            <a:r>
              <a:rPr lang="fr-FR" sz="1200" dirty="0"/>
              <a:t> les juges de la Cour internationale de justice (CIJ) ont mis fin aux tergiversations entre Kampala et Kinshasa pour tenter de faire avancer un dossier les opposant depuis quinze ans.</a:t>
            </a:r>
            <a:r>
              <a:rPr lang="fr-FR" sz="1200" b="1" dirty="0">
                <a:solidFill>
                  <a:schemeClr val="accent3"/>
                </a:solidFill>
              </a:rPr>
              <a:t>&lt;/p&gt;</a:t>
            </a:r>
          </a:p>
          <a:p>
            <a:r>
              <a:rPr lang="fr-FR" sz="1200" dirty="0"/>
              <a:t>    </a:t>
            </a:r>
            <a:r>
              <a:rPr lang="fr-FR" sz="1200" b="1" dirty="0">
                <a:solidFill>
                  <a:schemeClr val="accent3"/>
                </a:solidFill>
              </a:rPr>
              <a:t>&lt;/body&gt;</a:t>
            </a:r>
          </a:p>
          <a:p>
            <a:r>
              <a:rPr lang="fr-FR" sz="1200" b="1" dirty="0">
                <a:solidFill>
                  <a:schemeClr val="accent3"/>
                </a:solidFill>
              </a:rPr>
              <a:t>&lt;/html&gt;</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274" y="5013176"/>
            <a:ext cx="5858624" cy="1626596"/>
          </a:xfrm>
          <a:prstGeom prst="rect">
            <a:avLst/>
          </a:prstGeom>
          <a:noFill/>
          <a:ln>
            <a:noFill/>
          </a:ln>
          <a:effectLst>
            <a:outerShdw blurRad="50800" dist="38100" dir="13500000" algn="b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91884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b="1" dirty="0">
                <a:effectLst/>
              </a:rPr>
              <a:t>Organisation du texte</a:t>
            </a:r>
            <a:br>
              <a:rPr lang="fr-FR" sz="2400" b="1" dirty="0">
                <a:effectLst/>
              </a:rPr>
            </a:br>
            <a:r>
              <a:rPr lang="fr-FR" sz="2400" b="1" dirty="0">
                <a:effectLst/>
              </a:rPr>
              <a:t>Les paragraphes</a:t>
            </a:r>
          </a:p>
        </p:txBody>
      </p:sp>
      <p:sp>
        <p:nvSpPr>
          <p:cNvPr id="3" name="Espace réservé du contenu 2"/>
          <p:cNvSpPr>
            <a:spLocks noGrp="1"/>
          </p:cNvSpPr>
          <p:nvPr>
            <p:ph idx="1"/>
          </p:nvPr>
        </p:nvSpPr>
        <p:spPr>
          <a:xfrm>
            <a:off x="1391077" y="1229308"/>
            <a:ext cx="7498080" cy="4800600"/>
          </a:xfrm>
          <a:noFill/>
        </p:spPr>
        <p:txBody>
          <a:bodyPr>
            <a:noAutofit/>
          </a:bodyPr>
          <a:lstStyle/>
          <a:p>
            <a:r>
              <a:rPr lang="fr-FR" sz="1600" b="1" dirty="0"/>
              <a:t>La mise en </a:t>
            </a:r>
            <a:r>
              <a:rPr lang="fr-FR" sz="1600" b="1" dirty="0" smtClean="0"/>
              <a:t>valeur</a:t>
            </a:r>
            <a:endParaRPr lang="fr-FR" sz="1600" i="1" dirty="0" smtClean="0"/>
          </a:p>
          <a:p>
            <a:pPr lvl="1"/>
            <a:r>
              <a:rPr lang="fr-FR" sz="1200" b="1" i="1" dirty="0" smtClean="0">
                <a:solidFill>
                  <a:srgbClr val="FF0000"/>
                </a:solidFill>
              </a:rPr>
              <a:t>&lt;</a:t>
            </a:r>
            <a:r>
              <a:rPr lang="fr-FR" sz="1200" b="1" dirty="0" err="1">
                <a:solidFill>
                  <a:srgbClr val="FF0000"/>
                </a:solidFill>
              </a:rPr>
              <a:t>strong</a:t>
            </a:r>
            <a:r>
              <a:rPr lang="fr-FR" sz="1200" b="1" i="1" dirty="0">
                <a:solidFill>
                  <a:srgbClr val="FF0000"/>
                </a:solidFill>
              </a:rPr>
              <a:t>&gt;</a:t>
            </a:r>
            <a:r>
              <a:rPr lang="fr-FR" sz="1200" b="1" dirty="0">
                <a:solidFill>
                  <a:srgbClr val="FF0000"/>
                </a:solidFill>
              </a:rPr>
              <a:t>...</a:t>
            </a:r>
            <a:r>
              <a:rPr lang="fr-FR" sz="1200" b="1" i="1" dirty="0">
                <a:solidFill>
                  <a:srgbClr val="FF0000"/>
                </a:solidFill>
              </a:rPr>
              <a:t>&lt;</a:t>
            </a:r>
            <a:r>
              <a:rPr lang="fr-FR" sz="1200" b="1" dirty="0">
                <a:solidFill>
                  <a:srgbClr val="FF0000"/>
                </a:solidFill>
              </a:rPr>
              <a:t>/</a:t>
            </a:r>
            <a:r>
              <a:rPr lang="fr-FR" sz="1200" b="1" dirty="0" err="1">
                <a:solidFill>
                  <a:srgbClr val="FF0000"/>
                </a:solidFill>
              </a:rPr>
              <a:t>strong</a:t>
            </a:r>
            <a:r>
              <a:rPr lang="fr-FR" sz="1200" b="1" i="1" dirty="0">
                <a:solidFill>
                  <a:srgbClr val="FF0000"/>
                </a:solidFill>
              </a:rPr>
              <a:t>&gt; </a:t>
            </a:r>
            <a:r>
              <a:rPr lang="fr-FR" sz="1200" dirty="0"/>
              <a:t>: pour mettre un texte bien en valeur</a:t>
            </a:r>
          </a:p>
          <a:p>
            <a:pPr lvl="1"/>
            <a:r>
              <a:rPr lang="fr-FR" sz="1200" b="1" i="1" dirty="0">
                <a:solidFill>
                  <a:srgbClr val="FF0000"/>
                </a:solidFill>
              </a:rPr>
              <a:t>&lt;</a:t>
            </a:r>
            <a:r>
              <a:rPr lang="fr-FR" sz="1200" b="1" dirty="0" err="1">
                <a:solidFill>
                  <a:srgbClr val="FF0000"/>
                </a:solidFill>
              </a:rPr>
              <a:t>em</a:t>
            </a:r>
            <a:r>
              <a:rPr lang="fr-FR" sz="1200" b="1" i="1" dirty="0">
                <a:solidFill>
                  <a:srgbClr val="FF0000"/>
                </a:solidFill>
              </a:rPr>
              <a:t>&gt;</a:t>
            </a:r>
            <a:r>
              <a:rPr lang="fr-FR" sz="1200" b="1" dirty="0">
                <a:solidFill>
                  <a:srgbClr val="FF0000"/>
                </a:solidFill>
              </a:rPr>
              <a:t>...</a:t>
            </a:r>
            <a:r>
              <a:rPr lang="fr-FR" sz="1200" b="1" i="1" dirty="0">
                <a:solidFill>
                  <a:srgbClr val="FF0000"/>
                </a:solidFill>
              </a:rPr>
              <a:t>&lt;</a:t>
            </a:r>
            <a:r>
              <a:rPr lang="fr-FR" sz="1200" b="1" dirty="0">
                <a:solidFill>
                  <a:srgbClr val="FF0000"/>
                </a:solidFill>
              </a:rPr>
              <a:t>/</a:t>
            </a:r>
            <a:r>
              <a:rPr lang="fr-FR" sz="1200" b="1" dirty="0" err="1">
                <a:solidFill>
                  <a:srgbClr val="FF0000"/>
                </a:solidFill>
              </a:rPr>
              <a:t>em</a:t>
            </a:r>
            <a:r>
              <a:rPr lang="fr-FR" sz="1200" b="1" i="1" dirty="0">
                <a:solidFill>
                  <a:srgbClr val="FF0000"/>
                </a:solidFill>
              </a:rPr>
              <a:t>&gt; </a:t>
            </a:r>
            <a:r>
              <a:rPr lang="fr-FR" sz="1200" dirty="0"/>
              <a:t>: pour mettre un texte un peu en valeur</a:t>
            </a:r>
          </a:p>
          <a:p>
            <a:pPr lvl="1"/>
            <a:r>
              <a:rPr lang="fr-FR" sz="1200" b="1" i="1" dirty="0">
                <a:solidFill>
                  <a:srgbClr val="FF0000"/>
                </a:solidFill>
              </a:rPr>
              <a:t>&lt;</a:t>
            </a:r>
            <a:r>
              <a:rPr lang="fr-FR" sz="1200" b="1" dirty="0">
                <a:solidFill>
                  <a:srgbClr val="FF0000"/>
                </a:solidFill>
              </a:rPr>
              <a:t>mark</a:t>
            </a:r>
            <a:r>
              <a:rPr lang="fr-FR" sz="1200" b="1" i="1" dirty="0">
                <a:solidFill>
                  <a:srgbClr val="FF0000"/>
                </a:solidFill>
              </a:rPr>
              <a:t>&gt;</a:t>
            </a:r>
            <a:r>
              <a:rPr lang="fr-FR" sz="1200" b="1" dirty="0">
                <a:solidFill>
                  <a:srgbClr val="FF0000"/>
                </a:solidFill>
              </a:rPr>
              <a:t>...</a:t>
            </a:r>
            <a:r>
              <a:rPr lang="fr-FR" sz="1200" b="1" i="1" dirty="0">
                <a:solidFill>
                  <a:srgbClr val="FF0000"/>
                </a:solidFill>
              </a:rPr>
              <a:t>&lt;</a:t>
            </a:r>
            <a:r>
              <a:rPr lang="fr-FR" sz="1200" b="1" dirty="0">
                <a:solidFill>
                  <a:srgbClr val="FF0000"/>
                </a:solidFill>
              </a:rPr>
              <a:t>/mark</a:t>
            </a:r>
            <a:r>
              <a:rPr lang="fr-FR" sz="1200" b="1" i="1" dirty="0">
                <a:solidFill>
                  <a:srgbClr val="FF0000"/>
                </a:solidFill>
              </a:rPr>
              <a:t>&gt; </a:t>
            </a:r>
            <a:r>
              <a:rPr lang="fr-FR" sz="1200" dirty="0"/>
              <a:t>: pour marquer un texte</a:t>
            </a:r>
          </a:p>
          <a:p>
            <a:pPr marL="82296" indent="0">
              <a:buNone/>
            </a:pPr>
            <a:endParaRPr lang="fr-FR" sz="1600" dirty="0"/>
          </a:p>
          <a:p>
            <a:endParaRPr lang="fr-FR" sz="1600" dirty="0"/>
          </a:p>
          <a:p>
            <a:endParaRPr lang="fr-FR" sz="1600" dirty="0"/>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24</a:t>
            </a:fld>
            <a:endParaRPr lang="fr-FR"/>
          </a:p>
        </p:txBody>
      </p:sp>
      <p:sp>
        <p:nvSpPr>
          <p:cNvPr id="5" name="ZoneTexte 4"/>
          <p:cNvSpPr txBox="1"/>
          <p:nvPr/>
        </p:nvSpPr>
        <p:spPr>
          <a:xfrm>
            <a:off x="1076967" y="2348880"/>
            <a:ext cx="7848871" cy="3231654"/>
          </a:xfrm>
          <a:prstGeom prst="rect">
            <a:avLst/>
          </a:prstGeom>
          <a:noFill/>
          <a:ln>
            <a:solidFill>
              <a:schemeClr val="tx1"/>
            </a:solidFill>
          </a:ln>
        </p:spPr>
        <p:txBody>
          <a:bodyPr wrap="square" rtlCol="0">
            <a:spAutoFit/>
          </a:bodyPr>
          <a:lstStyle/>
          <a:p>
            <a:r>
              <a:rPr lang="fr-FR" sz="1200" b="1" dirty="0">
                <a:solidFill>
                  <a:schemeClr val="accent3"/>
                </a:solidFill>
              </a:rPr>
              <a:t>&lt;!DOCTYPE html&gt;</a:t>
            </a:r>
          </a:p>
          <a:p>
            <a:r>
              <a:rPr lang="fr-FR" sz="1200" b="1" dirty="0">
                <a:solidFill>
                  <a:schemeClr val="accent3"/>
                </a:solidFill>
              </a:rPr>
              <a:t>&lt;html&gt;</a:t>
            </a:r>
          </a:p>
          <a:p>
            <a:r>
              <a:rPr lang="fr-FR" sz="1200" b="1" dirty="0">
                <a:solidFill>
                  <a:schemeClr val="accent3"/>
                </a:solidFill>
              </a:rPr>
              <a:t>    &lt;</a:t>
            </a:r>
            <a:r>
              <a:rPr lang="fr-FR" sz="1200" b="1" dirty="0" err="1">
                <a:solidFill>
                  <a:schemeClr val="accent3"/>
                </a:solidFill>
              </a:rPr>
              <a:t>head</a:t>
            </a:r>
            <a:r>
              <a:rPr lang="fr-FR" sz="1200" b="1" dirty="0">
                <a:solidFill>
                  <a:schemeClr val="accent3"/>
                </a:solidFill>
              </a:rPr>
              <a:t>&gt;</a:t>
            </a:r>
          </a:p>
          <a:p>
            <a:r>
              <a:rPr lang="fr-FR" sz="1200" dirty="0"/>
              <a:t>        &lt;</a:t>
            </a:r>
            <a:r>
              <a:rPr lang="fr-FR" sz="1200" dirty="0" err="1"/>
              <a:t>meta</a:t>
            </a:r>
            <a:r>
              <a:rPr lang="fr-FR" sz="1200" dirty="0"/>
              <a:t> </a:t>
            </a:r>
            <a:r>
              <a:rPr lang="fr-FR" sz="1200" dirty="0" err="1"/>
              <a:t>charset</a:t>
            </a:r>
            <a:r>
              <a:rPr lang="fr-FR" sz="1200" dirty="0"/>
              <a:t>="utf-8" /&gt;</a:t>
            </a:r>
          </a:p>
          <a:p>
            <a:r>
              <a:rPr lang="fr-FR" sz="1200" dirty="0"/>
              <a:t>        &lt;</a:t>
            </a:r>
            <a:r>
              <a:rPr lang="fr-FR" sz="1200" dirty="0" err="1"/>
              <a:t>title</a:t>
            </a:r>
            <a:r>
              <a:rPr lang="fr-FR" sz="1200" dirty="0"/>
              <a:t>&gt;Paragraphes&lt;/</a:t>
            </a:r>
            <a:r>
              <a:rPr lang="fr-FR" sz="1200" dirty="0" err="1"/>
              <a:t>title</a:t>
            </a:r>
            <a:r>
              <a:rPr lang="fr-FR" sz="1200" dirty="0"/>
              <a:t>&gt;</a:t>
            </a:r>
          </a:p>
          <a:p>
            <a:r>
              <a:rPr lang="fr-FR" sz="1200" b="1" dirty="0">
                <a:solidFill>
                  <a:schemeClr val="accent3"/>
                </a:solidFill>
              </a:rPr>
              <a:t>    &lt;/</a:t>
            </a:r>
            <a:r>
              <a:rPr lang="fr-FR" sz="1200" b="1" dirty="0" err="1">
                <a:solidFill>
                  <a:schemeClr val="accent3"/>
                </a:solidFill>
              </a:rPr>
              <a:t>head</a:t>
            </a:r>
            <a:r>
              <a:rPr lang="fr-FR" sz="1200" b="1" dirty="0">
                <a:solidFill>
                  <a:schemeClr val="accent3"/>
                </a:solidFill>
              </a:rPr>
              <a:t>&gt;</a:t>
            </a:r>
          </a:p>
          <a:p>
            <a:endParaRPr lang="fr-FR" sz="1200" dirty="0"/>
          </a:p>
          <a:p>
            <a:r>
              <a:rPr lang="fr-FR" sz="1200" b="1" dirty="0">
                <a:solidFill>
                  <a:schemeClr val="accent3"/>
                </a:solidFill>
              </a:rPr>
              <a:t>    &lt;body&gt;</a:t>
            </a:r>
          </a:p>
          <a:p>
            <a:r>
              <a:rPr lang="fr-FR" sz="1200" dirty="0"/>
              <a:t>        </a:t>
            </a:r>
            <a:r>
              <a:rPr lang="fr-FR" sz="1200" b="1" dirty="0">
                <a:solidFill>
                  <a:schemeClr val="accent3"/>
                </a:solidFill>
              </a:rPr>
              <a:t>&lt;p&gt;</a:t>
            </a:r>
            <a:r>
              <a:rPr lang="fr-FR" sz="1200" dirty="0"/>
              <a:t>Quatre </a:t>
            </a:r>
            <a:r>
              <a:rPr lang="fr-FR" sz="1200" b="1" dirty="0">
                <a:solidFill>
                  <a:schemeClr val="accent3"/>
                </a:solidFill>
              </a:rPr>
              <a:t>&lt;b&gt;</a:t>
            </a:r>
            <a:r>
              <a:rPr lang="fr-FR" sz="1200" dirty="0"/>
              <a:t> experts internationaux </a:t>
            </a:r>
            <a:r>
              <a:rPr lang="fr-FR" sz="1200" b="1" dirty="0">
                <a:solidFill>
                  <a:schemeClr val="accent3"/>
                </a:solidFill>
              </a:rPr>
              <a:t>&lt;/b&gt;</a:t>
            </a:r>
            <a:r>
              <a:rPr lang="fr-FR" sz="1200" dirty="0"/>
              <a:t> vont évaluer </a:t>
            </a:r>
            <a:r>
              <a:rPr lang="fr-FR" sz="1200" b="1" dirty="0">
                <a:solidFill>
                  <a:schemeClr val="accent3"/>
                </a:solidFill>
              </a:rPr>
              <a:t>&lt;u&gt;</a:t>
            </a:r>
            <a:r>
              <a:rPr lang="fr-FR" sz="1200" dirty="0"/>
              <a:t>le préjudice subi </a:t>
            </a:r>
            <a:r>
              <a:rPr lang="fr-FR" sz="1200" b="1" dirty="0">
                <a:solidFill>
                  <a:schemeClr val="accent3"/>
                </a:solidFill>
              </a:rPr>
              <a:t>&lt;/u&gt;</a:t>
            </a:r>
            <a:r>
              <a:rPr lang="fr-FR" sz="1200" dirty="0"/>
              <a:t> par la </a:t>
            </a:r>
            <a:r>
              <a:rPr lang="fr-FR" sz="1200" b="1" dirty="0">
                <a:solidFill>
                  <a:schemeClr val="accent3"/>
                </a:solidFill>
              </a:rPr>
              <a:t>&lt;i&gt;</a:t>
            </a:r>
            <a:r>
              <a:rPr lang="fr-FR" sz="1200" dirty="0"/>
              <a:t>République démocratique du Congo</a:t>
            </a:r>
            <a:r>
              <a:rPr lang="fr-FR" sz="1200" b="1" dirty="0">
                <a:solidFill>
                  <a:schemeClr val="accent3"/>
                </a:solidFill>
              </a:rPr>
              <a:t>&lt;/i&gt;</a:t>
            </a:r>
            <a:r>
              <a:rPr lang="fr-FR" sz="1200" dirty="0"/>
              <a:t> (RDC) </a:t>
            </a:r>
            <a:r>
              <a:rPr lang="fr-FR" sz="1200" b="1" dirty="0">
                <a:solidFill>
                  <a:schemeClr val="accent3"/>
                </a:solidFill>
              </a:rPr>
              <a:t>&lt;</a:t>
            </a:r>
            <a:r>
              <a:rPr lang="fr-FR" sz="1200" b="1" dirty="0" err="1">
                <a:solidFill>
                  <a:schemeClr val="accent3"/>
                </a:solidFill>
              </a:rPr>
              <a:t>br</a:t>
            </a:r>
            <a:r>
              <a:rPr lang="fr-FR" sz="1200" b="1" dirty="0">
                <a:solidFill>
                  <a:schemeClr val="accent3"/>
                </a:solidFill>
              </a:rPr>
              <a:t>/&gt;</a:t>
            </a:r>
            <a:r>
              <a:rPr lang="fr-FR" sz="1200" dirty="0"/>
              <a:t> lors de l’occupation de la province de l’</a:t>
            </a:r>
            <a:r>
              <a:rPr lang="fr-FR" sz="1200" dirty="0" err="1"/>
              <a:t>Ituri</a:t>
            </a:r>
            <a:r>
              <a:rPr lang="fr-FR" sz="1200" dirty="0"/>
              <a:t> par l’armée ougandaise entre 1998 et 2003. !</a:t>
            </a:r>
            <a:r>
              <a:rPr lang="fr-FR" sz="1200" b="1" dirty="0">
                <a:solidFill>
                  <a:schemeClr val="accent3"/>
                </a:solidFill>
              </a:rPr>
              <a:t>&lt;/p&gt; &lt;</a:t>
            </a:r>
            <a:r>
              <a:rPr lang="fr-FR" sz="1200" b="1" dirty="0" err="1">
                <a:solidFill>
                  <a:schemeClr val="accent3"/>
                </a:solidFill>
              </a:rPr>
              <a:t>hr</a:t>
            </a:r>
            <a:r>
              <a:rPr lang="fr-FR" sz="1200" b="1" dirty="0">
                <a:solidFill>
                  <a:schemeClr val="accent3"/>
                </a:solidFill>
              </a:rPr>
              <a:t>/&gt;</a:t>
            </a:r>
          </a:p>
          <a:p>
            <a:endParaRPr lang="fr-FR" sz="1200" dirty="0"/>
          </a:p>
          <a:p>
            <a:r>
              <a:rPr lang="fr-FR" sz="1200" dirty="0"/>
              <a:t>         </a:t>
            </a:r>
            <a:r>
              <a:rPr lang="fr-FR" sz="1200" b="1" dirty="0">
                <a:solidFill>
                  <a:schemeClr val="accent3"/>
                </a:solidFill>
              </a:rPr>
              <a:t>&lt;p&gt;</a:t>
            </a:r>
            <a:r>
              <a:rPr lang="fr-FR" sz="1200" dirty="0"/>
              <a:t>Dans une ordonnance rendue publique </a:t>
            </a:r>
            <a:r>
              <a:rPr lang="fr-FR" sz="1200" b="1" dirty="0">
                <a:solidFill>
                  <a:schemeClr val="accent3"/>
                </a:solidFill>
              </a:rPr>
              <a:t>&lt;</a:t>
            </a:r>
            <a:r>
              <a:rPr lang="fr-FR" sz="1200" b="1" dirty="0" err="1">
                <a:solidFill>
                  <a:schemeClr val="accent3"/>
                </a:solidFill>
              </a:rPr>
              <a:t>strong</a:t>
            </a:r>
            <a:r>
              <a:rPr lang="fr-FR" sz="1200" b="1" dirty="0">
                <a:solidFill>
                  <a:schemeClr val="accent3"/>
                </a:solidFill>
              </a:rPr>
              <a:t>&gt;</a:t>
            </a:r>
            <a:r>
              <a:rPr lang="fr-FR" sz="1200" dirty="0"/>
              <a:t> mercredi 23 septembre </a:t>
            </a:r>
            <a:r>
              <a:rPr lang="fr-FR" sz="1200" b="1" dirty="0">
                <a:solidFill>
                  <a:schemeClr val="accent3"/>
                </a:solidFill>
              </a:rPr>
              <a:t>&lt;/</a:t>
            </a:r>
            <a:r>
              <a:rPr lang="fr-FR" sz="1200" b="1" dirty="0" err="1">
                <a:solidFill>
                  <a:schemeClr val="accent3"/>
                </a:solidFill>
              </a:rPr>
              <a:t>strong</a:t>
            </a:r>
            <a:r>
              <a:rPr lang="fr-FR" sz="1200" b="1" dirty="0">
                <a:solidFill>
                  <a:schemeClr val="accent3"/>
                </a:solidFill>
              </a:rPr>
              <a:t>&gt;</a:t>
            </a:r>
            <a:r>
              <a:rPr lang="fr-FR" sz="1200" dirty="0"/>
              <a:t>,</a:t>
            </a:r>
            <a:r>
              <a:rPr lang="fr-FR" sz="1200" b="1" dirty="0">
                <a:solidFill>
                  <a:schemeClr val="accent3"/>
                </a:solidFill>
              </a:rPr>
              <a:t>&lt;</a:t>
            </a:r>
            <a:r>
              <a:rPr lang="fr-FR" sz="1200" b="1" dirty="0" err="1">
                <a:solidFill>
                  <a:schemeClr val="accent3"/>
                </a:solidFill>
              </a:rPr>
              <a:t>br</a:t>
            </a:r>
            <a:r>
              <a:rPr lang="fr-FR" sz="1200" b="1" dirty="0">
                <a:solidFill>
                  <a:schemeClr val="accent3"/>
                </a:solidFill>
              </a:rPr>
              <a:t>/&gt; </a:t>
            </a:r>
            <a:r>
              <a:rPr lang="fr-FR" sz="1200" dirty="0"/>
              <a:t>les juges de </a:t>
            </a:r>
            <a:r>
              <a:rPr lang="fr-FR" sz="1200" b="1" dirty="0">
                <a:solidFill>
                  <a:schemeClr val="accent3"/>
                </a:solidFill>
              </a:rPr>
              <a:t>&lt;mark&gt;</a:t>
            </a:r>
            <a:r>
              <a:rPr lang="fr-FR" sz="1200" dirty="0"/>
              <a:t>la Cour internationale de justice (CIJ)</a:t>
            </a:r>
            <a:r>
              <a:rPr lang="fr-FR" sz="1200" b="1" dirty="0">
                <a:solidFill>
                  <a:schemeClr val="accent3"/>
                </a:solidFill>
              </a:rPr>
              <a:t>&lt;/mark&gt;</a:t>
            </a:r>
            <a:r>
              <a:rPr lang="fr-FR" sz="1200" dirty="0"/>
              <a:t> ont mis fin aux tergiversations entre </a:t>
            </a:r>
            <a:r>
              <a:rPr lang="fr-FR" sz="1200" b="1" dirty="0">
                <a:solidFill>
                  <a:schemeClr val="accent3"/>
                </a:solidFill>
              </a:rPr>
              <a:t>&lt;</a:t>
            </a:r>
            <a:r>
              <a:rPr lang="fr-FR" sz="1200" b="1" dirty="0" err="1">
                <a:solidFill>
                  <a:schemeClr val="accent3"/>
                </a:solidFill>
              </a:rPr>
              <a:t>em</a:t>
            </a:r>
            <a:r>
              <a:rPr lang="fr-FR" sz="1200" b="1" dirty="0">
                <a:solidFill>
                  <a:schemeClr val="accent3"/>
                </a:solidFill>
              </a:rPr>
              <a:t>&gt;</a:t>
            </a:r>
            <a:r>
              <a:rPr lang="fr-FR" sz="1200" dirty="0"/>
              <a:t>Kampala et Kinshasa </a:t>
            </a:r>
            <a:r>
              <a:rPr lang="fr-FR" sz="1200" b="1" dirty="0">
                <a:solidFill>
                  <a:schemeClr val="accent3"/>
                </a:solidFill>
              </a:rPr>
              <a:t>&lt;/</a:t>
            </a:r>
            <a:r>
              <a:rPr lang="fr-FR" sz="1200" b="1" dirty="0" err="1">
                <a:solidFill>
                  <a:schemeClr val="accent3"/>
                </a:solidFill>
              </a:rPr>
              <a:t>em</a:t>
            </a:r>
            <a:r>
              <a:rPr lang="fr-FR" sz="1200" b="1" dirty="0">
                <a:solidFill>
                  <a:schemeClr val="accent3"/>
                </a:solidFill>
              </a:rPr>
              <a:t>&gt;</a:t>
            </a:r>
            <a:r>
              <a:rPr lang="fr-FR" sz="1200" dirty="0"/>
              <a:t> pour tenter de faire avancer un dossier les opposant depuis quinze ans.</a:t>
            </a:r>
            <a:r>
              <a:rPr lang="fr-FR" sz="1200" b="1" dirty="0">
                <a:solidFill>
                  <a:schemeClr val="accent3"/>
                </a:solidFill>
              </a:rPr>
              <a:t>&lt;/p&gt;</a:t>
            </a:r>
          </a:p>
          <a:p>
            <a:r>
              <a:rPr lang="fr-FR" sz="1200" dirty="0"/>
              <a:t>    </a:t>
            </a:r>
            <a:r>
              <a:rPr lang="fr-FR" sz="1200" b="1" dirty="0">
                <a:solidFill>
                  <a:schemeClr val="accent3"/>
                </a:solidFill>
              </a:rPr>
              <a:t>&lt;/body&gt;</a:t>
            </a:r>
          </a:p>
          <a:p>
            <a:r>
              <a:rPr lang="fr-FR" sz="1200" b="1" dirty="0">
                <a:solidFill>
                  <a:schemeClr val="accent3"/>
                </a:solidFill>
              </a:rPr>
              <a:t>&lt;/html&gt;</a:t>
            </a:r>
          </a:p>
        </p:txBody>
      </p:sp>
      <p:pic>
        <p:nvPicPr>
          <p:cNvPr id="10" name="Image 9"/>
          <p:cNvPicPr/>
          <p:nvPr/>
        </p:nvPicPr>
        <p:blipFill>
          <a:blip r:embed="rId2">
            <a:extLst>
              <a:ext uri="{28A0092B-C50C-407E-A947-70E740481C1C}">
                <a14:useLocalDpi xmlns:a14="http://schemas.microsoft.com/office/drawing/2010/main" val="0"/>
              </a:ext>
            </a:extLst>
          </a:blip>
          <a:srcRect/>
          <a:stretch>
            <a:fillRect/>
          </a:stretch>
        </p:blipFill>
        <p:spPr bwMode="auto">
          <a:xfrm>
            <a:off x="2051720" y="5229200"/>
            <a:ext cx="6768752" cy="1484784"/>
          </a:xfrm>
          <a:prstGeom prst="rect">
            <a:avLst/>
          </a:prstGeom>
          <a:noFill/>
          <a:ln>
            <a:noFill/>
          </a:ln>
          <a:effectLst>
            <a:glow rad="228600">
              <a:schemeClr val="accent6">
                <a:satMod val="175000"/>
                <a:alpha val="40000"/>
              </a:schemeClr>
            </a:glow>
          </a:effectLst>
        </p:spPr>
      </p:pic>
    </p:spTree>
    <p:extLst>
      <p:ext uri="{BB962C8B-B14F-4D97-AF65-F5344CB8AC3E}">
        <p14:creationId xmlns:p14="http://schemas.microsoft.com/office/powerpoint/2010/main" val="7597212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b="1" dirty="0">
                <a:effectLst/>
              </a:rPr>
              <a:t>Organisation du texte</a:t>
            </a:r>
            <a:br>
              <a:rPr lang="fr-FR" sz="2400" b="1" dirty="0">
                <a:effectLst/>
              </a:rPr>
            </a:br>
            <a:r>
              <a:rPr lang="fr-FR" sz="2400" b="1" dirty="0">
                <a:effectLst/>
              </a:rPr>
              <a:t>Les paragraphes</a:t>
            </a:r>
          </a:p>
        </p:txBody>
      </p:sp>
      <p:sp>
        <p:nvSpPr>
          <p:cNvPr id="3" name="Espace réservé du contenu 2"/>
          <p:cNvSpPr>
            <a:spLocks noGrp="1"/>
          </p:cNvSpPr>
          <p:nvPr>
            <p:ph idx="1"/>
          </p:nvPr>
        </p:nvSpPr>
        <p:spPr>
          <a:xfrm>
            <a:off x="1403648" y="1460748"/>
            <a:ext cx="7498080" cy="4800600"/>
          </a:xfrm>
          <a:noFill/>
        </p:spPr>
        <p:txBody>
          <a:bodyPr>
            <a:noAutofit/>
          </a:bodyPr>
          <a:lstStyle/>
          <a:p>
            <a:r>
              <a:rPr lang="fr-FR" sz="1600" b="1" dirty="0"/>
              <a:t>Remarque :</a:t>
            </a:r>
            <a:r>
              <a:rPr lang="fr-FR" sz="1600" dirty="0"/>
              <a:t> utiliser la balise &lt;</a:t>
            </a:r>
            <a:r>
              <a:rPr lang="fr-FR" sz="1600" dirty="0" err="1"/>
              <a:t>em</a:t>
            </a:r>
            <a:r>
              <a:rPr lang="fr-FR" sz="1600" dirty="0"/>
              <a:t>&gt;  a pour conséquence de mettre le texte en </a:t>
            </a:r>
            <a:r>
              <a:rPr lang="fr-FR" sz="1600" i="1" dirty="0"/>
              <a:t>italique</a:t>
            </a:r>
            <a:r>
              <a:rPr lang="fr-FR" sz="1600" dirty="0"/>
              <a:t>. Et la balise &lt;</a:t>
            </a:r>
            <a:r>
              <a:rPr lang="fr-FR" sz="1600" dirty="0" err="1"/>
              <a:t>strong</a:t>
            </a:r>
            <a:r>
              <a:rPr lang="fr-FR" sz="1600" dirty="0"/>
              <a:t>&gt; a pour conséquence de mettre le texte en </a:t>
            </a:r>
            <a:r>
              <a:rPr lang="fr-FR" sz="1600" dirty="0" smtClean="0"/>
              <a:t>gras.  </a:t>
            </a:r>
            <a:r>
              <a:rPr lang="fr-FR" sz="1600" dirty="0"/>
              <a:t>En fait, c'est le navigateur qui choisit comment afficher les mots. On lui dit que les mots sont assez ou très importants et, pour faire ressortir cette information, il change l'apparence du texte en utilisant l'italique ou le gras. On pourra décider plus tard, en CSS, d'afficher les mots « importants » d'une autre façon que le gras ou l’italique si on le souhaite.</a:t>
            </a:r>
          </a:p>
          <a:p>
            <a:r>
              <a:rPr lang="fr-FR" sz="1600" b="1" i="1" dirty="0"/>
              <a:t>N'oubliez pas : HTML pour le fond, CSS pour la forme</a:t>
            </a:r>
          </a:p>
          <a:p>
            <a:pPr marL="82296" indent="0">
              <a:buNone/>
            </a:pPr>
            <a:endParaRPr lang="fr-FR" sz="1600" dirty="0"/>
          </a:p>
          <a:p>
            <a:endParaRPr lang="fr-FR" sz="1600" dirty="0"/>
          </a:p>
          <a:p>
            <a:endParaRPr lang="fr-FR" sz="1600" dirty="0"/>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25</a:t>
            </a:fld>
            <a:endParaRPr lang="fr-FR"/>
          </a:p>
        </p:txBody>
      </p:sp>
      <p:pic>
        <p:nvPicPr>
          <p:cNvPr id="10" name="Image 9"/>
          <p:cNvPicPr/>
          <p:nvPr/>
        </p:nvPicPr>
        <p:blipFill>
          <a:blip r:embed="rId2">
            <a:extLst>
              <a:ext uri="{28A0092B-C50C-407E-A947-70E740481C1C}">
                <a14:useLocalDpi xmlns:a14="http://schemas.microsoft.com/office/drawing/2010/main" val="0"/>
              </a:ext>
            </a:extLst>
          </a:blip>
          <a:srcRect/>
          <a:stretch>
            <a:fillRect/>
          </a:stretch>
        </p:blipFill>
        <p:spPr bwMode="auto">
          <a:xfrm>
            <a:off x="1509091" y="3861048"/>
            <a:ext cx="7632848" cy="1656184"/>
          </a:xfrm>
          <a:prstGeom prst="rect">
            <a:avLst/>
          </a:prstGeom>
          <a:noFill/>
          <a:ln>
            <a:noFill/>
          </a:ln>
          <a:effectLst>
            <a:glow rad="228600">
              <a:schemeClr val="accent6">
                <a:satMod val="175000"/>
                <a:alpha val="40000"/>
              </a:schemeClr>
            </a:glow>
          </a:effectLst>
        </p:spPr>
      </p:pic>
    </p:spTree>
    <p:extLst>
      <p:ext uri="{BB962C8B-B14F-4D97-AF65-F5344CB8AC3E}">
        <p14:creationId xmlns:p14="http://schemas.microsoft.com/office/powerpoint/2010/main" val="7362371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b="1" dirty="0">
                <a:effectLst/>
              </a:rPr>
              <a:t>Organisation du texte</a:t>
            </a:r>
            <a:br>
              <a:rPr lang="fr-FR" sz="2400" b="1" dirty="0">
                <a:effectLst/>
              </a:rPr>
            </a:br>
            <a:r>
              <a:rPr lang="fr-FR" sz="2400" b="1" dirty="0">
                <a:effectLst/>
              </a:rPr>
              <a:t>Les paragraphes</a:t>
            </a:r>
          </a:p>
        </p:txBody>
      </p:sp>
      <p:sp>
        <p:nvSpPr>
          <p:cNvPr id="3" name="Espace réservé du contenu 2"/>
          <p:cNvSpPr>
            <a:spLocks noGrp="1"/>
          </p:cNvSpPr>
          <p:nvPr>
            <p:ph idx="1"/>
          </p:nvPr>
        </p:nvSpPr>
        <p:spPr>
          <a:xfrm>
            <a:off x="1403648" y="1460748"/>
            <a:ext cx="7498080" cy="4800600"/>
          </a:xfrm>
          <a:noFill/>
        </p:spPr>
        <p:txBody>
          <a:bodyPr>
            <a:noAutofit/>
          </a:bodyPr>
          <a:lstStyle/>
          <a:p>
            <a:r>
              <a:rPr lang="fr-FR" sz="1600" b="1" dirty="0"/>
              <a:t>Autres balises de </a:t>
            </a:r>
            <a:r>
              <a:rPr lang="fr-FR" sz="1600" b="1" dirty="0" smtClean="0"/>
              <a:t>formatage</a:t>
            </a:r>
          </a:p>
          <a:p>
            <a:pPr lvl="1"/>
            <a:r>
              <a:rPr lang="fr-FR" sz="1200" b="1" dirty="0" smtClean="0">
                <a:solidFill>
                  <a:srgbClr val="FF0000"/>
                </a:solidFill>
              </a:rPr>
              <a:t>&lt;</a:t>
            </a:r>
            <a:r>
              <a:rPr lang="fr-FR" sz="1200" b="1" dirty="0" err="1" smtClean="0">
                <a:solidFill>
                  <a:srgbClr val="FF0000"/>
                </a:solidFill>
              </a:rPr>
              <a:t>abbr</a:t>
            </a:r>
            <a:r>
              <a:rPr lang="fr-FR" sz="1200" b="1" dirty="0">
                <a:solidFill>
                  <a:srgbClr val="FF0000"/>
                </a:solidFill>
              </a:rPr>
              <a:t>&gt; </a:t>
            </a:r>
            <a:r>
              <a:rPr lang="fr-FR" sz="1200" dirty="0"/>
              <a:t>: abréviation</a:t>
            </a:r>
          </a:p>
          <a:p>
            <a:pPr lvl="1"/>
            <a:r>
              <a:rPr lang="fr-FR" sz="1200" dirty="0"/>
              <a:t>&lt;</a:t>
            </a:r>
            <a:r>
              <a:rPr lang="fr-FR" sz="1200" b="1" dirty="0" err="1">
                <a:solidFill>
                  <a:srgbClr val="FF0000"/>
                </a:solidFill>
              </a:rPr>
              <a:t>address</a:t>
            </a:r>
            <a:r>
              <a:rPr lang="fr-FR" sz="1200" b="1" dirty="0">
                <a:solidFill>
                  <a:srgbClr val="FF0000"/>
                </a:solidFill>
              </a:rPr>
              <a:t>&gt;</a:t>
            </a:r>
            <a:r>
              <a:rPr lang="fr-FR" sz="1200" dirty="0"/>
              <a:t> : adresse formatée (en italique)</a:t>
            </a:r>
          </a:p>
          <a:p>
            <a:pPr lvl="1"/>
            <a:r>
              <a:rPr lang="fr-FR" sz="1200" b="1" dirty="0">
                <a:solidFill>
                  <a:srgbClr val="FF0000"/>
                </a:solidFill>
              </a:rPr>
              <a:t>&lt;cite&gt; </a:t>
            </a:r>
            <a:r>
              <a:rPr lang="fr-FR" sz="1200" dirty="0"/>
              <a:t>: citation (en italique)</a:t>
            </a:r>
          </a:p>
          <a:p>
            <a:pPr lvl="1"/>
            <a:r>
              <a:rPr lang="fr-FR" sz="1200" b="1" dirty="0">
                <a:solidFill>
                  <a:srgbClr val="FF0000"/>
                </a:solidFill>
              </a:rPr>
              <a:t>&lt;code&gt; </a:t>
            </a:r>
            <a:r>
              <a:rPr lang="fr-FR" sz="1200" dirty="0"/>
              <a:t>: élément de code informatique</a:t>
            </a:r>
          </a:p>
          <a:p>
            <a:pPr lvl="1"/>
            <a:r>
              <a:rPr lang="fr-FR" sz="1200" b="1" dirty="0">
                <a:solidFill>
                  <a:srgbClr val="FF0000"/>
                </a:solidFill>
              </a:rPr>
              <a:t>&lt;</a:t>
            </a:r>
            <a:r>
              <a:rPr lang="fr-FR" sz="1200" b="1" dirty="0" err="1">
                <a:solidFill>
                  <a:srgbClr val="FF0000"/>
                </a:solidFill>
              </a:rPr>
              <a:t>pre</a:t>
            </a:r>
            <a:r>
              <a:rPr lang="fr-FR" sz="1200" b="1" dirty="0">
                <a:solidFill>
                  <a:srgbClr val="FF0000"/>
                </a:solidFill>
              </a:rPr>
              <a:t>&gt; </a:t>
            </a:r>
            <a:r>
              <a:rPr lang="fr-FR" sz="1200" dirty="0"/>
              <a:t>: texte pré-formaté, représente du texte </a:t>
            </a:r>
            <a:r>
              <a:rPr lang="fr-FR" sz="1200" dirty="0" err="1"/>
              <a:t>préformaté</a:t>
            </a:r>
            <a:r>
              <a:rPr lang="fr-FR" sz="1200" dirty="0"/>
              <a:t>, généralement écrit avec une police à chasse fixe (dans laquelle tous les caractères ont la même largeur). Le texte est affiché tel quel, les espaces utilisés dans le document HTML seront retranscrits</a:t>
            </a:r>
          </a:p>
          <a:p>
            <a:pPr lvl="1"/>
            <a:endParaRPr lang="fr-FR" sz="1200" dirty="0"/>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26</a:t>
            </a:fld>
            <a:endParaRPr lang="fr-F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3464132"/>
            <a:ext cx="5761037" cy="2798763"/>
          </a:xfrm>
          <a:prstGeom prst="rect">
            <a:avLst/>
          </a:prstGeom>
          <a:noFill/>
          <a:ln>
            <a:noFill/>
          </a:ln>
          <a:effectLst>
            <a:glow rad="228600">
              <a:schemeClr val="accent6">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59709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b="1" dirty="0">
                <a:effectLst/>
              </a:rPr>
              <a:t>Organisation du texte</a:t>
            </a:r>
            <a:br>
              <a:rPr lang="fr-FR" sz="2400" b="1" dirty="0">
                <a:effectLst/>
              </a:rPr>
            </a:br>
            <a:r>
              <a:rPr lang="fr-FR" sz="2400" b="1" dirty="0">
                <a:effectLst/>
              </a:rPr>
              <a:t>Les paragraphes</a:t>
            </a:r>
          </a:p>
        </p:txBody>
      </p:sp>
      <p:sp>
        <p:nvSpPr>
          <p:cNvPr id="3" name="Espace réservé du contenu 2"/>
          <p:cNvSpPr>
            <a:spLocks noGrp="1"/>
          </p:cNvSpPr>
          <p:nvPr>
            <p:ph idx="1"/>
          </p:nvPr>
        </p:nvSpPr>
        <p:spPr>
          <a:xfrm>
            <a:off x="1403648" y="1460748"/>
            <a:ext cx="7498080" cy="4800600"/>
          </a:xfrm>
          <a:noFill/>
        </p:spPr>
        <p:txBody>
          <a:bodyPr>
            <a:noAutofit/>
          </a:bodyPr>
          <a:lstStyle/>
          <a:p>
            <a:r>
              <a:rPr lang="fr-FR" sz="1600" b="1" dirty="0"/>
              <a:t>Autres balises de </a:t>
            </a:r>
            <a:r>
              <a:rPr lang="fr-FR" sz="1600" b="1" dirty="0" smtClean="0"/>
              <a:t>formatage</a:t>
            </a:r>
          </a:p>
          <a:p>
            <a:pPr lvl="1"/>
            <a:r>
              <a:rPr lang="fr-FR" sz="1200" b="1" dirty="0"/>
              <a:t>&lt;</a:t>
            </a:r>
            <a:r>
              <a:rPr lang="fr-FR" sz="1200" b="1" dirty="0" err="1"/>
              <a:t>del</a:t>
            </a:r>
            <a:r>
              <a:rPr lang="fr-FR" sz="1200" b="1" dirty="0"/>
              <a:t>&gt; : texte supprimé dans un document (barré</a:t>
            </a:r>
            <a:r>
              <a:rPr lang="fr-FR" sz="1200" b="1" dirty="0" smtClean="0"/>
              <a:t>) &lt;</a:t>
            </a:r>
            <a:r>
              <a:rPr lang="fr-FR" sz="1200" b="1" dirty="0" err="1"/>
              <a:t>ins</a:t>
            </a:r>
            <a:r>
              <a:rPr lang="fr-FR" sz="1200" b="1" dirty="0"/>
              <a:t>&gt; : texte inséré dans un document (</a:t>
            </a:r>
            <a:r>
              <a:rPr lang="fr-FR" sz="1200" b="1" dirty="0" err="1"/>
              <a:t>souligé</a:t>
            </a:r>
            <a:r>
              <a:rPr lang="fr-FR" sz="1200" b="1" dirty="0" smtClean="0"/>
              <a:t>)  &lt;</a:t>
            </a:r>
            <a:r>
              <a:rPr lang="fr-FR" sz="1200" b="1" dirty="0" err="1"/>
              <a:t>sub</a:t>
            </a:r>
            <a:r>
              <a:rPr lang="fr-FR" sz="1200" b="1" dirty="0"/>
              <a:t>&gt; : texte en </a:t>
            </a:r>
            <a:r>
              <a:rPr lang="fr-FR" sz="1200" b="1" dirty="0" smtClean="0"/>
              <a:t>indice   &lt;</a:t>
            </a:r>
            <a:r>
              <a:rPr lang="fr-FR" sz="1200" b="1" dirty="0"/>
              <a:t>sup&gt; : texte en exposant</a:t>
            </a:r>
          </a:p>
          <a:p>
            <a:pPr lvl="1"/>
            <a:endParaRPr lang="fr-FR" sz="1200" b="1" dirty="0" smtClean="0"/>
          </a:p>
          <a:p>
            <a:pPr lvl="1"/>
            <a:endParaRPr lang="fr-FR" sz="1200" dirty="0"/>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27</a:t>
            </a:fld>
            <a:endParaRPr lang="fr-FR"/>
          </a:p>
        </p:txBody>
      </p:sp>
      <p:sp>
        <p:nvSpPr>
          <p:cNvPr id="5" name="ZoneTexte 4"/>
          <p:cNvSpPr txBox="1"/>
          <p:nvPr/>
        </p:nvSpPr>
        <p:spPr>
          <a:xfrm>
            <a:off x="1403648" y="2247734"/>
            <a:ext cx="6924460" cy="4524315"/>
          </a:xfrm>
          <a:prstGeom prst="rect">
            <a:avLst/>
          </a:prstGeom>
          <a:noFill/>
          <a:ln>
            <a:solidFill>
              <a:schemeClr val="tx1"/>
            </a:solidFill>
          </a:ln>
        </p:spPr>
        <p:txBody>
          <a:bodyPr wrap="none" rtlCol="0">
            <a:spAutoFit/>
          </a:bodyPr>
          <a:lstStyle/>
          <a:p>
            <a:r>
              <a:rPr lang="fr-FR" sz="1200" b="1" dirty="0">
                <a:solidFill>
                  <a:schemeClr val="accent3"/>
                </a:solidFill>
              </a:rPr>
              <a:t>&lt;!DOCTYPE html&gt;</a:t>
            </a:r>
          </a:p>
          <a:p>
            <a:r>
              <a:rPr lang="fr-FR" sz="1200" b="1" dirty="0">
                <a:solidFill>
                  <a:schemeClr val="accent3"/>
                </a:solidFill>
              </a:rPr>
              <a:t>&lt;html&gt;</a:t>
            </a:r>
          </a:p>
          <a:p>
            <a:r>
              <a:rPr lang="fr-FR" sz="1200" b="1" dirty="0">
                <a:solidFill>
                  <a:schemeClr val="accent3"/>
                </a:solidFill>
              </a:rPr>
              <a:t>    &lt;</a:t>
            </a:r>
            <a:r>
              <a:rPr lang="fr-FR" sz="1200" b="1" dirty="0" err="1">
                <a:solidFill>
                  <a:schemeClr val="accent3"/>
                </a:solidFill>
              </a:rPr>
              <a:t>head</a:t>
            </a:r>
            <a:r>
              <a:rPr lang="fr-FR" sz="1200" b="1" dirty="0">
                <a:solidFill>
                  <a:schemeClr val="accent3"/>
                </a:solidFill>
              </a:rPr>
              <a:t>&gt;</a:t>
            </a:r>
          </a:p>
          <a:p>
            <a:r>
              <a:rPr lang="fr-FR" sz="1200" dirty="0"/>
              <a:t>        &lt;</a:t>
            </a:r>
            <a:r>
              <a:rPr lang="fr-FR" sz="1200" dirty="0" err="1"/>
              <a:t>meta</a:t>
            </a:r>
            <a:r>
              <a:rPr lang="fr-FR" sz="1200" dirty="0"/>
              <a:t> </a:t>
            </a:r>
            <a:r>
              <a:rPr lang="fr-FR" sz="1200" dirty="0" err="1"/>
              <a:t>charset</a:t>
            </a:r>
            <a:r>
              <a:rPr lang="fr-FR" sz="1200" dirty="0"/>
              <a:t>="utf-8" /&gt;</a:t>
            </a:r>
          </a:p>
          <a:p>
            <a:r>
              <a:rPr lang="fr-FR" sz="1200" dirty="0"/>
              <a:t>        &lt;</a:t>
            </a:r>
            <a:r>
              <a:rPr lang="fr-FR" sz="1200" dirty="0" err="1"/>
              <a:t>title</a:t>
            </a:r>
            <a:r>
              <a:rPr lang="fr-FR" sz="1200" dirty="0"/>
              <a:t>&gt;Formatage&lt;/</a:t>
            </a:r>
            <a:r>
              <a:rPr lang="fr-FR" sz="1200" dirty="0" err="1"/>
              <a:t>title</a:t>
            </a:r>
            <a:r>
              <a:rPr lang="fr-FR" sz="1200" dirty="0"/>
              <a:t>&gt;</a:t>
            </a:r>
          </a:p>
          <a:p>
            <a:r>
              <a:rPr lang="fr-FR" sz="1200" b="1" dirty="0">
                <a:solidFill>
                  <a:schemeClr val="accent3"/>
                </a:solidFill>
              </a:rPr>
              <a:t>    &lt;/</a:t>
            </a:r>
            <a:r>
              <a:rPr lang="fr-FR" sz="1200" b="1" dirty="0" err="1">
                <a:solidFill>
                  <a:schemeClr val="accent3"/>
                </a:solidFill>
              </a:rPr>
              <a:t>head</a:t>
            </a:r>
            <a:r>
              <a:rPr lang="fr-FR" sz="1200" b="1" dirty="0" smtClean="0">
                <a:solidFill>
                  <a:schemeClr val="accent3"/>
                </a:solidFill>
              </a:rPr>
              <a:t>&gt;</a:t>
            </a:r>
            <a:endParaRPr lang="fr-FR" sz="1200" b="1" dirty="0">
              <a:solidFill>
                <a:schemeClr val="accent3"/>
              </a:solidFill>
            </a:endParaRPr>
          </a:p>
          <a:p>
            <a:r>
              <a:rPr lang="fr-FR" sz="1200" dirty="0"/>
              <a:t>    </a:t>
            </a:r>
            <a:r>
              <a:rPr lang="fr-FR" sz="1200" b="1" dirty="0">
                <a:solidFill>
                  <a:schemeClr val="accent3"/>
                </a:solidFill>
              </a:rPr>
              <a:t>&lt;body&gt;</a:t>
            </a:r>
          </a:p>
          <a:p>
            <a:r>
              <a:rPr lang="fr-FR" sz="1200" dirty="0"/>
              <a:t>    </a:t>
            </a:r>
            <a:r>
              <a:rPr lang="fr-FR" sz="1200" dirty="0" smtClean="0"/>
              <a:t>         </a:t>
            </a:r>
            <a:r>
              <a:rPr lang="fr-FR" sz="1200" b="1" dirty="0" smtClean="0">
                <a:solidFill>
                  <a:schemeClr val="accent3"/>
                </a:solidFill>
              </a:rPr>
              <a:t> &lt;</a:t>
            </a:r>
            <a:r>
              <a:rPr lang="fr-FR" sz="1200" b="1" dirty="0">
                <a:solidFill>
                  <a:schemeClr val="accent3"/>
                </a:solidFill>
              </a:rPr>
              <a:t>p&gt; </a:t>
            </a:r>
            <a:r>
              <a:rPr lang="fr-FR" sz="1200" dirty="0"/>
              <a:t>Nom et prénom :</a:t>
            </a:r>
            <a:r>
              <a:rPr lang="fr-FR" sz="1200" dirty="0" err="1"/>
              <a:t>Moez</a:t>
            </a:r>
            <a:r>
              <a:rPr lang="fr-FR" sz="1200" dirty="0"/>
              <a:t> </a:t>
            </a:r>
            <a:r>
              <a:rPr lang="fr-FR" sz="1200" dirty="0" err="1"/>
              <a:t>Hammami</a:t>
            </a:r>
            <a:r>
              <a:rPr lang="fr-FR" sz="1200" dirty="0"/>
              <a:t>  </a:t>
            </a:r>
            <a:r>
              <a:rPr lang="fr-FR" sz="1200" b="1" dirty="0">
                <a:solidFill>
                  <a:schemeClr val="accent3"/>
                </a:solidFill>
              </a:rPr>
              <a:t>&lt;</a:t>
            </a:r>
            <a:r>
              <a:rPr lang="fr-FR" sz="1200" b="1" dirty="0" err="1">
                <a:solidFill>
                  <a:schemeClr val="accent3"/>
                </a:solidFill>
              </a:rPr>
              <a:t>br</a:t>
            </a:r>
            <a:r>
              <a:rPr lang="fr-FR" sz="1200" b="1" dirty="0">
                <a:solidFill>
                  <a:schemeClr val="accent3"/>
                </a:solidFill>
              </a:rPr>
              <a:t>&gt;</a:t>
            </a:r>
          </a:p>
          <a:p>
            <a:r>
              <a:rPr lang="fr-FR" sz="1200" dirty="0"/>
              <a:t>    	</a:t>
            </a:r>
            <a:r>
              <a:rPr lang="fr-FR" sz="1200" dirty="0" smtClean="0"/>
              <a:t>adresse </a:t>
            </a:r>
            <a:r>
              <a:rPr lang="fr-FR" sz="1200" b="1" dirty="0">
                <a:solidFill>
                  <a:schemeClr val="accent3"/>
                </a:solidFill>
              </a:rPr>
              <a:t>&lt;</a:t>
            </a:r>
            <a:r>
              <a:rPr lang="fr-FR" sz="1200" b="1" dirty="0" err="1">
                <a:solidFill>
                  <a:schemeClr val="accent3"/>
                </a:solidFill>
              </a:rPr>
              <a:t>adress</a:t>
            </a:r>
            <a:r>
              <a:rPr lang="fr-FR" sz="1200" b="1" dirty="0">
                <a:solidFill>
                  <a:schemeClr val="accent3"/>
                </a:solidFill>
              </a:rPr>
              <a:t>&gt;</a:t>
            </a:r>
            <a:r>
              <a:rPr lang="fr-FR" sz="1200" dirty="0"/>
              <a:t>41 avenue de la liberté </a:t>
            </a:r>
            <a:r>
              <a:rPr lang="fr-FR" sz="1200" dirty="0" err="1"/>
              <a:t>bouchoucha</a:t>
            </a:r>
            <a:r>
              <a:rPr lang="fr-FR" sz="1200" dirty="0"/>
              <a:t> </a:t>
            </a:r>
            <a:r>
              <a:rPr lang="fr-FR" sz="1200" b="1" dirty="0">
                <a:solidFill>
                  <a:schemeClr val="accent3"/>
                </a:solidFill>
              </a:rPr>
              <a:t>&lt;/</a:t>
            </a:r>
            <a:r>
              <a:rPr lang="fr-FR" sz="1200" b="1" dirty="0" err="1">
                <a:solidFill>
                  <a:schemeClr val="accent3"/>
                </a:solidFill>
              </a:rPr>
              <a:t>adress</a:t>
            </a:r>
            <a:r>
              <a:rPr lang="fr-FR" sz="1200" b="1" dirty="0">
                <a:solidFill>
                  <a:schemeClr val="accent3"/>
                </a:solidFill>
              </a:rPr>
              <a:t>&gt; &lt;</a:t>
            </a:r>
            <a:r>
              <a:rPr lang="fr-FR" sz="1200" b="1" dirty="0" err="1">
                <a:solidFill>
                  <a:schemeClr val="accent3"/>
                </a:solidFill>
              </a:rPr>
              <a:t>br</a:t>
            </a:r>
            <a:r>
              <a:rPr lang="fr-FR" sz="1200" b="1" dirty="0">
                <a:solidFill>
                  <a:schemeClr val="accent3"/>
                </a:solidFill>
              </a:rPr>
              <a:t>&gt;</a:t>
            </a:r>
          </a:p>
          <a:p>
            <a:r>
              <a:rPr lang="fr-FR" sz="1200" dirty="0"/>
              <a:t>    	</a:t>
            </a:r>
            <a:r>
              <a:rPr lang="fr-FR" sz="1200" b="1" dirty="0" smtClean="0">
                <a:solidFill>
                  <a:schemeClr val="accent3"/>
                </a:solidFill>
              </a:rPr>
              <a:t>&lt;</a:t>
            </a:r>
            <a:r>
              <a:rPr lang="fr-FR" sz="1200" b="1" dirty="0">
                <a:solidFill>
                  <a:schemeClr val="accent3"/>
                </a:solidFill>
              </a:rPr>
              <a:t>cite&gt;</a:t>
            </a:r>
            <a:r>
              <a:rPr lang="fr-FR" sz="1200" dirty="0"/>
              <a:t>Il faut être enthousiaste de son métier pour y exceller. ~ Denis Diderot </a:t>
            </a:r>
            <a:r>
              <a:rPr lang="fr-FR" sz="1200" b="1" dirty="0">
                <a:solidFill>
                  <a:schemeClr val="accent3"/>
                </a:solidFill>
              </a:rPr>
              <a:t>&lt;/cite&gt; &lt;</a:t>
            </a:r>
            <a:r>
              <a:rPr lang="fr-FR" sz="1200" b="1" dirty="0" err="1">
                <a:solidFill>
                  <a:schemeClr val="accent3"/>
                </a:solidFill>
              </a:rPr>
              <a:t>br</a:t>
            </a:r>
            <a:r>
              <a:rPr lang="fr-FR" sz="1200" dirty="0"/>
              <a:t>&gt;</a:t>
            </a:r>
          </a:p>
          <a:p>
            <a:r>
              <a:rPr lang="fr-FR" sz="1200" dirty="0"/>
              <a:t>    	</a:t>
            </a:r>
            <a:r>
              <a:rPr lang="fr-FR" sz="1200" dirty="0" smtClean="0"/>
              <a:t>un </a:t>
            </a:r>
            <a:r>
              <a:rPr lang="fr-FR" sz="1200" dirty="0"/>
              <a:t>peu de code </a:t>
            </a:r>
            <a:r>
              <a:rPr lang="fr-FR" sz="1200" b="1" dirty="0">
                <a:solidFill>
                  <a:schemeClr val="accent3"/>
                </a:solidFill>
              </a:rPr>
              <a:t>&lt;</a:t>
            </a:r>
            <a:r>
              <a:rPr lang="fr-FR" sz="1200" b="1" dirty="0" err="1">
                <a:solidFill>
                  <a:schemeClr val="accent3"/>
                </a:solidFill>
              </a:rPr>
              <a:t>br</a:t>
            </a:r>
            <a:r>
              <a:rPr lang="fr-FR" sz="1200" b="1" dirty="0">
                <a:solidFill>
                  <a:schemeClr val="accent3"/>
                </a:solidFill>
              </a:rPr>
              <a:t>&gt;</a:t>
            </a:r>
          </a:p>
          <a:p>
            <a:r>
              <a:rPr lang="fr-FR" sz="1200" dirty="0"/>
              <a:t>    	</a:t>
            </a:r>
            <a:r>
              <a:rPr lang="fr-FR" sz="1200" b="1" dirty="0" smtClean="0">
                <a:solidFill>
                  <a:schemeClr val="accent3"/>
                </a:solidFill>
              </a:rPr>
              <a:t>&lt;</a:t>
            </a:r>
            <a:r>
              <a:rPr lang="fr-FR" sz="1200" b="1" dirty="0">
                <a:solidFill>
                  <a:schemeClr val="accent3"/>
                </a:solidFill>
              </a:rPr>
              <a:t>code&gt;</a:t>
            </a:r>
          </a:p>
          <a:p>
            <a:r>
              <a:rPr lang="fr-FR" sz="1200" b="1" dirty="0">
                <a:solidFill>
                  <a:schemeClr val="accent3"/>
                </a:solidFill>
              </a:rPr>
              <a:t>                </a:t>
            </a:r>
            <a:r>
              <a:rPr lang="fr-FR" sz="1200" b="1" dirty="0" smtClean="0">
                <a:solidFill>
                  <a:schemeClr val="accent3"/>
                </a:solidFill>
              </a:rPr>
              <a:t>          &lt;</a:t>
            </a:r>
            <a:r>
              <a:rPr lang="fr-FR" sz="1200" b="1" dirty="0" err="1">
                <a:solidFill>
                  <a:schemeClr val="accent3"/>
                </a:solidFill>
              </a:rPr>
              <a:t>pre</a:t>
            </a:r>
            <a:r>
              <a:rPr lang="fr-FR" sz="1200" b="1" dirty="0">
                <a:solidFill>
                  <a:schemeClr val="accent3"/>
                </a:solidFill>
              </a:rPr>
              <a:t>&gt;</a:t>
            </a:r>
          </a:p>
          <a:p>
            <a:r>
              <a:rPr lang="fr-FR" sz="1200" dirty="0"/>
              <a:t>    </a:t>
            </a:r>
            <a:r>
              <a:rPr lang="fr-FR" sz="1200" dirty="0" smtClean="0"/>
              <a:t>                            </a:t>
            </a:r>
            <a:r>
              <a:rPr lang="fr-FR" sz="1200" dirty="0" err="1"/>
              <a:t>while</a:t>
            </a:r>
            <a:r>
              <a:rPr lang="fr-FR" sz="1200" dirty="0"/>
              <a:t> (N&gt;0)</a:t>
            </a:r>
          </a:p>
          <a:p>
            <a:r>
              <a:rPr lang="fr-FR" sz="1200" dirty="0"/>
              <a:t>      		    {</a:t>
            </a:r>
          </a:p>
          <a:p>
            <a:r>
              <a:rPr lang="fr-FR" sz="1200" dirty="0"/>
              <a:t>		       </a:t>
            </a:r>
            <a:r>
              <a:rPr lang="fr-FR" sz="1200" dirty="0" smtClean="0"/>
              <a:t> </a:t>
            </a:r>
            <a:r>
              <a:rPr lang="fr-FR" sz="1200" dirty="0" err="1"/>
              <a:t>chiff</a:t>
            </a:r>
            <a:r>
              <a:rPr lang="fr-FR" sz="1200" dirty="0"/>
              <a:t>=N%10;</a:t>
            </a:r>
          </a:p>
          <a:p>
            <a:r>
              <a:rPr lang="fr-FR" sz="1200" dirty="0"/>
              <a:t>		       </a:t>
            </a:r>
            <a:r>
              <a:rPr lang="fr-FR" sz="1200" dirty="0" smtClean="0"/>
              <a:t> </a:t>
            </a:r>
            <a:r>
              <a:rPr lang="fr-FR" sz="1200" dirty="0" err="1"/>
              <a:t>SomChiff</a:t>
            </a:r>
            <a:r>
              <a:rPr lang="fr-FR" sz="1200" dirty="0"/>
              <a:t> = </a:t>
            </a:r>
            <a:r>
              <a:rPr lang="fr-FR" sz="1200" dirty="0" err="1"/>
              <a:t>SomChiff</a:t>
            </a:r>
            <a:r>
              <a:rPr lang="fr-FR" sz="1200" dirty="0"/>
              <a:t> + </a:t>
            </a:r>
            <a:r>
              <a:rPr lang="fr-FR" sz="1200" dirty="0" err="1"/>
              <a:t>chiff</a:t>
            </a:r>
            <a:r>
              <a:rPr lang="fr-FR" sz="1200" dirty="0"/>
              <a:t>;</a:t>
            </a:r>
          </a:p>
          <a:p>
            <a:r>
              <a:rPr lang="fr-FR" sz="1200" dirty="0"/>
              <a:t>		       </a:t>
            </a:r>
            <a:r>
              <a:rPr lang="fr-FR" sz="1200" dirty="0" smtClean="0"/>
              <a:t> </a:t>
            </a:r>
            <a:r>
              <a:rPr lang="fr-FR" sz="1200" dirty="0"/>
              <a:t>N=N/10;</a:t>
            </a:r>
          </a:p>
          <a:p>
            <a:r>
              <a:rPr lang="fr-FR" sz="1200" dirty="0"/>
              <a:t>      		</a:t>
            </a:r>
            <a:r>
              <a:rPr lang="fr-FR" sz="1200" dirty="0" smtClean="0"/>
              <a:t>     }</a:t>
            </a:r>
            <a:endParaRPr lang="fr-FR" sz="1200" dirty="0"/>
          </a:p>
          <a:p>
            <a:r>
              <a:rPr lang="fr-FR" sz="1200" dirty="0"/>
              <a:t>              </a:t>
            </a:r>
            <a:r>
              <a:rPr lang="fr-FR" sz="1200" dirty="0" smtClean="0"/>
              <a:t>           </a:t>
            </a:r>
            <a:r>
              <a:rPr lang="fr-FR" sz="1200" b="1" dirty="0" smtClean="0">
                <a:solidFill>
                  <a:schemeClr val="accent3"/>
                </a:solidFill>
              </a:rPr>
              <a:t>  </a:t>
            </a:r>
            <a:r>
              <a:rPr lang="fr-FR" sz="1200" b="1" dirty="0">
                <a:solidFill>
                  <a:schemeClr val="accent3"/>
                </a:solidFill>
              </a:rPr>
              <a:t>&lt;/</a:t>
            </a:r>
            <a:r>
              <a:rPr lang="fr-FR" sz="1200" b="1" dirty="0" err="1">
                <a:solidFill>
                  <a:schemeClr val="accent3"/>
                </a:solidFill>
              </a:rPr>
              <a:t>pre</a:t>
            </a:r>
            <a:r>
              <a:rPr lang="fr-FR" sz="1200" b="1" dirty="0">
                <a:solidFill>
                  <a:schemeClr val="accent3"/>
                </a:solidFill>
              </a:rPr>
              <a:t>&gt;</a:t>
            </a:r>
          </a:p>
          <a:p>
            <a:r>
              <a:rPr lang="fr-FR" sz="1200" dirty="0"/>
              <a:t>    	</a:t>
            </a:r>
            <a:r>
              <a:rPr lang="fr-FR" sz="1200" b="1" dirty="0" smtClean="0">
                <a:solidFill>
                  <a:schemeClr val="accent3"/>
                </a:solidFill>
              </a:rPr>
              <a:t>&lt;/</a:t>
            </a:r>
            <a:r>
              <a:rPr lang="fr-FR" sz="1200" b="1" dirty="0">
                <a:solidFill>
                  <a:schemeClr val="accent3"/>
                </a:solidFill>
              </a:rPr>
              <a:t>code&gt;</a:t>
            </a:r>
          </a:p>
          <a:p>
            <a:r>
              <a:rPr lang="fr-FR" sz="1200" dirty="0"/>
              <a:t>   </a:t>
            </a:r>
            <a:r>
              <a:rPr lang="fr-FR" sz="1200" dirty="0" smtClean="0"/>
              <a:t>                 ancienne </a:t>
            </a:r>
            <a:r>
              <a:rPr lang="fr-FR" sz="1200" dirty="0"/>
              <a:t>adresse: </a:t>
            </a:r>
            <a:r>
              <a:rPr lang="fr-FR" sz="1200" b="1" dirty="0">
                <a:solidFill>
                  <a:schemeClr val="accent3"/>
                </a:solidFill>
              </a:rPr>
              <a:t>&lt;</a:t>
            </a:r>
            <a:r>
              <a:rPr lang="fr-FR" sz="1200" b="1" dirty="0" err="1">
                <a:solidFill>
                  <a:schemeClr val="accent3"/>
                </a:solidFill>
              </a:rPr>
              <a:t>del</a:t>
            </a:r>
            <a:r>
              <a:rPr lang="fr-FR" sz="1200" b="1" dirty="0">
                <a:solidFill>
                  <a:schemeClr val="accent3"/>
                </a:solidFill>
              </a:rPr>
              <a:t>&gt; </a:t>
            </a:r>
            <a:r>
              <a:rPr lang="fr-FR" sz="1200" dirty="0"/>
              <a:t>Ecole Nationale des sciences de l'informatique </a:t>
            </a:r>
            <a:r>
              <a:rPr lang="fr-FR" sz="1200" dirty="0" err="1"/>
              <a:t>Manouba</a:t>
            </a:r>
            <a:r>
              <a:rPr lang="fr-FR" sz="1200" dirty="0"/>
              <a:t> </a:t>
            </a:r>
            <a:r>
              <a:rPr lang="fr-FR" sz="1200" b="1" dirty="0">
                <a:solidFill>
                  <a:schemeClr val="accent3"/>
                </a:solidFill>
              </a:rPr>
              <a:t>&lt;/</a:t>
            </a:r>
            <a:r>
              <a:rPr lang="fr-FR" sz="1200" b="1" dirty="0" err="1">
                <a:solidFill>
                  <a:schemeClr val="accent3"/>
                </a:solidFill>
              </a:rPr>
              <a:t>del</a:t>
            </a:r>
            <a:r>
              <a:rPr lang="fr-FR" sz="1200" b="1" dirty="0">
                <a:solidFill>
                  <a:schemeClr val="accent3"/>
                </a:solidFill>
              </a:rPr>
              <a:t>&gt;</a:t>
            </a:r>
          </a:p>
          <a:p>
            <a:r>
              <a:rPr lang="fr-FR" sz="1200" dirty="0"/>
              <a:t>    </a:t>
            </a:r>
            <a:r>
              <a:rPr lang="fr-FR" sz="1200" dirty="0" smtClean="0"/>
              <a:t>               école </a:t>
            </a:r>
            <a:r>
              <a:rPr lang="fr-FR" sz="1200" dirty="0"/>
              <a:t>actuelle :</a:t>
            </a:r>
            <a:r>
              <a:rPr lang="fr-FR" sz="1200" b="1" dirty="0">
                <a:solidFill>
                  <a:schemeClr val="accent3"/>
                </a:solidFill>
              </a:rPr>
              <a:t> &lt;</a:t>
            </a:r>
            <a:r>
              <a:rPr lang="fr-FR" sz="1200" b="1" dirty="0" err="1">
                <a:solidFill>
                  <a:schemeClr val="accent3"/>
                </a:solidFill>
              </a:rPr>
              <a:t>ins</a:t>
            </a:r>
            <a:r>
              <a:rPr lang="fr-FR" sz="1200" b="1" dirty="0">
                <a:solidFill>
                  <a:schemeClr val="accent3"/>
                </a:solidFill>
              </a:rPr>
              <a:t>&gt; </a:t>
            </a:r>
            <a:r>
              <a:rPr lang="fr-FR" sz="1200" dirty="0"/>
              <a:t>institut supérieur  de gestion</a:t>
            </a:r>
            <a:r>
              <a:rPr lang="fr-FR" sz="1200" b="1" dirty="0">
                <a:solidFill>
                  <a:schemeClr val="accent3"/>
                </a:solidFill>
              </a:rPr>
              <a:t> &lt;</a:t>
            </a:r>
            <a:r>
              <a:rPr lang="fr-FR" sz="1200" b="1" dirty="0" err="1">
                <a:solidFill>
                  <a:schemeClr val="accent3"/>
                </a:solidFill>
              </a:rPr>
              <a:t>sub</a:t>
            </a:r>
            <a:r>
              <a:rPr lang="fr-FR" sz="1200" b="1" dirty="0">
                <a:solidFill>
                  <a:schemeClr val="accent3"/>
                </a:solidFill>
              </a:rPr>
              <a:t>&gt; </a:t>
            </a:r>
            <a:r>
              <a:rPr lang="fr-FR" sz="1200" dirty="0"/>
              <a:t>de Tunis</a:t>
            </a:r>
            <a:r>
              <a:rPr lang="fr-FR" sz="1200" b="1" dirty="0">
                <a:solidFill>
                  <a:schemeClr val="accent3"/>
                </a:solidFill>
              </a:rPr>
              <a:t>&lt;/</a:t>
            </a:r>
            <a:r>
              <a:rPr lang="fr-FR" sz="1200" b="1" dirty="0" err="1">
                <a:solidFill>
                  <a:schemeClr val="accent3"/>
                </a:solidFill>
              </a:rPr>
              <a:t>sub</a:t>
            </a:r>
            <a:r>
              <a:rPr lang="fr-FR" sz="1200" b="1" dirty="0">
                <a:solidFill>
                  <a:schemeClr val="accent3"/>
                </a:solidFill>
              </a:rPr>
              <a:t>&gt; &lt;/</a:t>
            </a:r>
            <a:r>
              <a:rPr lang="fr-FR" sz="1200" b="1" dirty="0" err="1">
                <a:solidFill>
                  <a:schemeClr val="accent3"/>
                </a:solidFill>
              </a:rPr>
              <a:t>ins</a:t>
            </a:r>
            <a:r>
              <a:rPr lang="fr-FR" sz="1200" b="1" dirty="0">
                <a:solidFill>
                  <a:schemeClr val="accent3"/>
                </a:solidFill>
              </a:rPr>
              <a:t>&gt; &lt;</a:t>
            </a:r>
            <a:r>
              <a:rPr lang="fr-FR" sz="1200" b="1" dirty="0" err="1">
                <a:solidFill>
                  <a:schemeClr val="accent3"/>
                </a:solidFill>
              </a:rPr>
              <a:t>br</a:t>
            </a:r>
            <a:r>
              <a:rPr lang="fr-FR" sz="1200" b="1" dirty="0">
                <a:solidFill>
                  <a:schemeClr val="accent3"/>
                </a:solidFill>
              </a:rPr>
              <a:t>&gt;</a:t>
            </a:r>
          </a:p>
          <a:p>
            <a:r>
              <a:rPr lang="fr-FR" sz="1200" dirty="0"/>
              <a:t>      </a:t>
            </a:r>
            <a:r>
              <a:rPr lang="fr-FR" sz="1200" dirty="0" smtClean="0"/>
              <a:t>       </a:t>
            </a:r>
            <a:r>
              <a:rPr lang="fr-FR" sz="1200" b="1" dirty="0" smtClean="0">
                <a:solidFill>
                  <a:schemeClr val="accent3"/>
                </a:solidFill>
              </a:rPr>
              <a:t>&lt;/</a:t>
            </a:r>
            <a:r>
              <a:rPr lang="fr-FR" sz="1200" b="1" dirty="0">
                <a:solidFill>
                  <a:schemeClr val="accent3"/>
                </a:solidFill>
              </a:rPr>
              <a:t>p</a:t>
            </a:r>
            <a:r>
              <a:rPr lang="fr-FR" sz="1200" b="1" dirty="0" smtClean="0">
                <a:solidFill>
                  <a:schemeClr val="accent3"/>
                </a:solidFill>
              </a:rPr>
              <a:t>&gt;     </a:t>
            </a:r>
            <a:r>
              <a:rPr lang="fr-FR" sz="1200" b="1" dirty="0">
                <a:solidFill>
                  <a:schemeClr val="accent3"/>
                </a:solidFill>
              </a:rPr>
              <a:t>&lt;/body</a:t>
            </a:r>
            <a:r>
              <a:rPr lang="fr-FR" sz="1200" b="1" dirty="0" smtClean="0">
                <a:solidFill>
                  <a:schemeClr val="accent3"/>
                </a:solidFill>
              </a:rPr>
              <a:t>&gt;   </a:t>
            </a:r>
            <a:r>
              <a:rPr lang="fr-FR" sz="1200" b="1" dirty="0">
                <a:solidFill>
                  <a:schemeClr val="accent3"/>
                </a:solidFill>
              </a:rPr>
              <a:t>&lt;/html&gt;</a:t>
            </a:r>
          </a:p>
        </p:txBody>
      </p:sp>
    </p:spTree>
    <p:extLst>
      <p:ext uri="{BB962C8B-B14F-4D97-AF65-F5344CB8AC3E}">
        <p14:creationId xmlns:p14="http://schemas.microsoft.com/office/powerpoint/2010/main" val="1826540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b="1" dirty="0">
                <a:effectLst/>
              </a:rPr>
              <a:t>Organisation du texte</a:t>
            </a:r>
            <a:br>
              <a:rPr lang="fr-FR" sz="2400" b="1" dirty="0">
                <a:effectLst/>
              </a:rPr>
            </a:br>
            <a:r>
              <a:rPr lang="fr-FR" sz="2400" b="1" dirty="0">
                <a:effectLst/>
              </a:rPr>
              <a:t>Les paragraphes</a:t>
            </a:r>
          </a:p>
        </p:txBody>
      </p:sp>
      <p:sp>
        <p:nvSpPr>
          <p:cNvPr id="3" name="Espace réservé du contenu 2"/>
          <p:cNvSpPr>
            <a:spLocks noGrp="1"/>
          </p:cNvSpPr>
          <p:nvPr>
            <p:ph idx="1"/>
          </p:nvPr>
        </p:nvSpPr>
        <p:spPr>
          <a:xfrm>
            <a:off x="1403648" y="1460748"/>
            <a:ext cx="7498080" cy="4800600"/>
          </a:xfrm>
          <a:noFill/>
        </p:spPr>
        <p:txBody>
          <a:bodyPr>
            <a:noAutofit/>
          </a:bodyPr>
          <a:lstStyle/>
          <a:p>
            <a:pPr lvl="1"/>
            <a:endParaRPr lang="fr-FR" sz="1200" b="1" dirty="0" smtClean="0"/>
          </a:p>
          <a:p>
            <a:pPr lvl="1"/>
            <a:endParaRPr lang="fr-FR" sz="1200" dirty="0"/>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28</a:t>
            </a:fld>
            <a:endParaRPr lang="fr-F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9316" y="1844825"/>
            <a:ext cx="7570883" cy="3096344"/>
          </a:xfrm>
          <a:prstGeom prst="rect">
            <a:avLst/>
          </a:prstGeom>
          <a:noFill/>
          <a:ln>
            <a:noFill/>
          </a:ln>
          <a:effectLst>
            <a:outerShdw blurRad="50800" dist="38100" dir="10800000" sx="101000" sy="101000" algn="r" rotWithShape="0">
              <a:prstClr val="black">
                <a:alpha val="39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636367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b="1" dirty="0">
                <a:effectLst/>
              </a:rPr>
              <a:t>Organisation du texte</a:t>
            </a:r>
            <a:br>
              <a:rPr lang="fr-FR" sz="2400" b="1" dirty="0">
                <a:effectLst/>
              </a:rPr>
            </a:br>
            <a:r>
              <a:rPr lang="fr-FR" sz="2400" b="1" dirty="0">
                <a:effectLst/>
              </a:rPr>
              <a:t>Les </a:t>
            </a:r>
            <a:r>
              <a:rPr lang="fr-FR" sz="2400" b="1" dirty="0" smtClean="0">
                <a:effectLst/>
              </a:rPr>
              <a:t>titres</a:t>
            </a:r>
            <a:endParaRPr lang="fr-FR" sz="2400" b="1" dirty="0">
              <a:effectLst/>
            </a:endParaRPr>
          </a:p>
        </p:txBody>
      </p:sp>
      <p:sp>
        <p:nvSpPr>
          <p:cNvPr id="3" name="Espace réservé du contenu 2"/>
          <p:cNvSpPr>
            <a:spLocks noGrp="1"/>
          </p:cNvSpPr>
          <p:nvPr>
            <p:ph idx="1"/>
          </p:nvPr>
        </p:nvSpPr>
        <p:spPr>
          <a:xfrm>
            <a:off x="1403648" y="1460748"/>
            <a:ext cx="7498080" cy="4800600"/>
          </a:xfrm>
          <a:noFill/>
        </p:spPr>
        <p:txBody>
          <a:bodyPr>
            <a:noAutofit/>
          </a:bodyPr>
          <a:lstStyle/>
          <a:p>
            <a:r>
              <a:rPr lang="fr-FR" sz="1600" b="1" dirty="0" smtClean="0"/>
              <a:t>En </a:t>
            </a:r>
            <a:r>
              <a:rPr lang="fr-FR" sz="1600" b="1" dirty="0"/>
              <a:t>HTML on a le droit d'utiliser six niveaux de titres </a:t>
            </a:r>
            <a:r>
              <a:rPr lang="fr-FR" sz="1600" b="1" dirty="0" smtClean="0"/>
              <a:t>différents. On </a:t>
            </a:r>
            <a:r>
              <a:rPr lang="fr-FR" sz="1600" b="1" dirty="0"/>
              <a:t>a donc six balises de titres différentes :</a:t>
            </a:r>
          </a:p>
          <a:p>
            <a:pPr lvl="1"/>
            <a:r>
              <a:rPr lang="fr-FR" sz="1200" b="1" dirty="0" smtClean="0">
                <a:solidFill>
                  <a:srgbClr val="FF0000"/>
                </a:solidFill>
              </a:rPr>
              <a:t>&lt;</a:t>
            </a:r>
            <a:r>
              <a:rPr lang="fr-FR" sz="1200" b="1" dirty="0">
                <a:solidFill>
                  <a:srgbClr val="FF0000"/>
                </a:solidFill>
              </a:rPr>
              <a:t>h1&gt; &lt;/h1&gt;  </a:t>
            </a:r>
            <a:r>
              <a:rPr lang="fr-FR" sz="1200" b="1" dirty="0"/>
              <a:t>: signifie « titre très important ». En général, on s'en sert pour afficher le titre de la page au début de celle-ci ;</a:t>
            </a:r>
          </a:p>
          <a:p>
            <a:pPr lvl="1"/>
            <a:r>
              <a:rPr lang="fr-FR" sz="1200" b="1" dirty="0" smtClean="0">
                <a:solidFill>
                  <a:srgbClr val="FF0000"/>
                </a:solidFill>
              </a:rPr>
              <a:t>&lt;</a:t>
            </a:r>
            <a:r>
              <a:rPr lang="fr-FR" sz="1200" b="1" dirty="0">
                <a:solidFill>
                  <a:srgbClr val="FF0000"/>
                </a:solidFill>
              </a:rPr>
              <a:t>h2&gt; &lt;/h2&gt;  </a:t>
            </a:r>
            <a:r>
              <a:rPr lang="fr-FR" sz="1200" b="1" dirty="0"/>
              <a:t>: signifie « titre important » ;</a:t>
            </a:r>
          </a:p>
          <a:p>
            <a:pPr lvl="1"/>
            <a:r>
              <a:rPr lang="fr-FR" sz="1200" b="1" dirty="0" smtClean="0">
                <a:solidFill>
                  <a:srgbClr val="FF0000"/>
                </a:solidFill>
              </a:rPr>
              <a:t>&lt;</a:t>
            </a:r>
            <a:r>
              <a:rPr lang="fr-FR" sz="1200" b="1" dirty="0">
                <a:solidFill>
                  <a:srgbClr val="FF0000"/>
                </a:solidFill>
              </a:rPr>
              <a:t>h3&gt; &lt;/h3&gt;  </a:t>
            </a:r>
            <a:r>
              <a:rPr lang="fr-FR" sz="1200" b="1" dirty="0"/>
              <a:t>: pareil, c'est un titre un peu moins important (un « sous-titre )</a:t>
            </a:r>
          </a:p>
          <a:p>
            <a:pPr lvl="1"/>
            <a:r>
              <a:rPr lang="fr-FR" sz="1200" b="1" dirty="0" smtClean="0">
                <a:solidFill>
                  <a:srgbClr val="FF0000"/>
                </a:solidFill>
              </a:rPr>
              <a:t>&lt;</a:t>
            </a:r>
            <a:r>
              <a:rPr lang="fr-FR" sz="1200" b="1" dirty="0">
                <a:solidFill>
                  <a:srgbClr val="FF0000"/>
                </a:solidFill>
              </a:rPr>
              <a:t>h4&gt; &lt;/h4&gt;  </a:t>
            </a:r>
            <a:r>
              <a:rPr lang="fr-FR" sz="1200" b="1" dirty="0"/>
              <a:t>: titre encore moins important ;</a:t>
            </a:r>
          </a:p>
          <a:p>
            <a:pPr lvl="1"/>
            <a:r>
              <a:rPr lang="fr-FR" sz="1200" b="1" dirty="0" smtClean="0">
                <a:solidFill>
                  <a:srgbClr val="FF0000"/>
                </a:solidFill>
              </a:rPr>
              <a:t>&lt;</a:t>
            </a:r>
            <a:r>
              <a:rPr lang="fr-FR" sz="1200" b="1" dirty="0">
                <a:solidFill>
                  <a:srgbClr val="FF0000"/>
                </a:solidFill>
              </a:rPr>
              <a:t>h5&gt; &lt;/h5&gt;  </a:t>
            </a:r>
            <a:r>
              <a:rPr lang="fr-FR" sz="1200" b="1" dirty="0"/>
              <a:t>: titre pas important ;</a:t>
            </a:r>
          </a:p>
          <a:p>
            <a:pPr lvl="1"/>
            <a:r>
              <a:rPr lang="fr-FR" sz="1200" b="1" dirty="0" smtClean="0">
                <a:solidFill>
                  <a:srgbClr val="FF0000"/>
                </a:solidFill>
              </a:rPr>
              <a:t>&lt;</a:t>
            </a:r>
            <a:r>
              <a:rPr lang="fr-FR" sz="1200" b="1" dirty="0">
                <a:solidFill>
                  <a:srgbClr val="FF0000"/>
                </a:solidFill>
              </a:rPr>
              <a:t>h6&gt; &lt;/h6&gt;  </a:t>
            </a:r>
            <a:r>
              <a:rPr lang="fr-FR" sz="1200" b="1" dirty="0"/>
              <a:t>: titre vraiment, mais alors là vraiment pas important du tout.</a:t>
            </a:r>
          </a:p>
          <a:p>
            <a:pPr marL="82296" indent="0">
              <a:buNone/>
            </a:pPr>
            <a:endParaRPr lang="fr-FR" sz="1600" b="1" dirty="0" smtClean="0"/>
          </a:p>
          <a:p>
            <a:pPr lvl="1"/>
            <a:endParaRPr lang="fr-FR" sz="1200" dirty="0"/>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29</a:t>
            </a:fld>
            <a:endParaRPr lang="fr-F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8628" y="3861048"/>
            <a:ext cx="2027030" cy="29476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ZoneTexte 5"/>
          <p:cNvSpPr txBox="1"/>
          <p:nvPr/>
        </p:nvSpPr>
        <p:spPr>
          <a:xfrm>
            <a:off x="1547664" y="4324721"/>
            <a:ext cx="4379725" cy="2308324"/>
          </a:xfrm>
          <a:prstGeom prst="rect">
            <a:avLst/>
          </a:prstGeom>
          <a:noFill/>
          <a:ln>
            <a:solidFill>
              <a:schemeClr val="tx1"/>
            </a:solidFill>
          </a:ln>
        </p:spPr>
        <p:txBody>
          <a:bodyPr wrap="none" rtlCol="0">
            <a:spAutoFit/>
          </a:bodyPr>
          <a:lstStyle/>
          <a:p>
            <a:r>
              <a:rPr lang="fr-FR" b="1" dirty="0">
                <a:solidFill>
                  <a:schemeClr val="accent3"/>
                </a:solidFill>
              </a:rPr>
              <a:t>&lt;body&gt;</a:t>
            </a:r>
          </a:p>
          <a:p>
            <a:r>
              <a:rPr lang="fr-FR" dirty="0"/>
              <a:t>       </a:t>
            </a:r>
            <a:r>
              <a:rPr lang="fr-FR" b="1" dirty="0">
                <a:solidFill>
                  <a:schemeClr val="accent3"/>
                </a:solidFill>
              </a:rPr>
              <a:t>&lt;h1&gt; </a:t>
            </a:r>
            <a:r>
              <a:rPr lang="fr-FR" dirty="0"/>
              <a:t>Titre Principal </a:t>
            </a:r>
            <a:r>
              <a:rPr lang="fr-FR" b="1" dirty="0">
                <a:solidFill>
                  <a:schemeClr val="accent3"/>
                </a:solidFill>
              </a:rPr>
              <a:t>&lt;/h1&gt;</a:t>
            </a:r>
          </a:p>
          <a:p>
            <a:r>
              <a:rPr lang="fr-FR" b="1" dirty="0">
                <a:solidFill>
                  <a:schemeClr val="accent3"/>
                </a:solidFill>
              </a:rPr>
              <a:t>       &lt;h2&gt; </a:t>
            </a:r>
            <a:r>
              <a:rPr lang="fr-FR" dirty="0"/>
              <a:t>Sous titre </a:t>
            </a:r>
            <a:r>
              <a:rPr lang="fr-FR" b="1" dirty="0">
                <a:solidFill>
                  <a:schemeClr val="accent3"/>
                </a:solidFill>
              </a:rPr>
              <a:t>&lt;/h2&gt;</a:t>
            </a:r>
          </a:p>
          <a:p>
            <a:r>
              <a:rPr lang="fr-FR" dirty="0"/>
              <a:t>       </a:t>
            </a:r>
            <a:r>
              <a:rPr lang="fr-FR" b="1" dirty="0">
                <a:solidFill>
                  <a:schemeClr val="accent3"/>
                </a:solidFill>
              </a:rPr>
              <a:t>&lt;h3&gt; </a:t>
            </a:r>
            <a:r>
              <a:rPr lang="fr-FR" dirty="0"/>
              <a:t>Sous  </a:t>
            </a:r>
            <a:r>
              <a:rPr lang="fr-FR" dirty="0" err="1"/>
              <a:t>sous</a:t>
            </a:r>
            <a:r>
              <a:rPr lang="fr-FR" dirty="0"/>
              <a:t> titre  </a:t>
            </a:r>
            <a:r>
              <a:rPr lang="fr-FR" b="1" dirty="0">
                <a:solidFill>
                  <a:schemeClr val="accent3"/>
                </a:solidFill>
              </a:rPr>
              <a:t>&lt;/h3&gt;</a:t>
            </a:r>
          </a:p>
          <a:p>
            <a:r>
              <a:rPr lang="fr-FR" b="1" dirty="0">
                <a:solidFill>
                  <a:schemeClr val="accent3"/>
                </a:solidFill>
              </a:rPr>
              <a:t>       &lt;h4&gt;</a:t>
            </a:r>
            <a:r>
              <a:rPr lang="fr-FR" dirty="0"/>
              <a:t>Sous  </a:t>
            </a:r>
            <a:r>
              <a:rPr lang="fr-FR" dirty="0" err="1"/>
              <a:t>sous</a:t>
            </a:r>
            <a:r>
              <a:rPr lang="fr-FR" dirty="0"/>
              <a:t> </a:t>
            </a:r>
            <a:r>
              <a:rPr lang="fr-FR" dirty="0" err="1"/>
              <a:t>sous</a:t>
            </a:r>
            <a:r>
              <a:rPr lang="fr-FR" dirty="0"/>
              <a:t> titre </a:t>
            </a:r>
            <a:r>
              <a:rPr lang="fr-FR" b="1" dirty="0">
                <a:solidFill>
                  <a:schemeClr val="accent3"/>
                </a:solidFill>
              </a:rPr>
              <a:t>&lt;/h4&gt;</a:t>
            </a:r>
          </a:p>
          <a:p>
            <a:r>
              <a:rPr lang="fr-FR" b="1" dirty="0">
                <a:solidFill>
                  <a:schemeClr val="accent3"/>
                </a:solidFill>
              </a:rPr>
              <a:t>       &lt;h5&gt; </a:t>
            </a:r>
            <a:r>
              <a:rPr lang="fr-FR" dirty="0"/>
              <a:t>Titre Pas important</a:t>
            </a:r>
            <a:r>
              <a:rPr lang="fr-FR" b="1" dirty="0">
                <a:solidFill>
                  <a:schemeClr val="accent3"/>
                </a:solidFill>
              </a:rPr>
              <a:t>&lt;/h5&gt;</a:t>
            </a:r>
          </a:p>
          <a:p>
            <a:r>
              <a:rPr lang="fr-FR" b="1" dirty="0">
                <a:solidFill>
                  <a:schemeClr val="accent3"/>
                </a:solidFill>
              </a:rPr>
              <a:t>       &lt;h6&gt; </a:t>
            </a:r>
            <a:r>
              <a:rPr lang="fr-FR" dirty="0"/>
              <a:t>Titre Pas important du tout</a:t>
            </a:r>
            <a:r>
              <a:rPr lang="fr-FR" b="1" dirty="0">
                <a:solidFill>
                  <a:schemeClr val="accent3"/>
                </a:solidFill>
              </a:rPr>
              <a:t>&lt;/h6&gt;</a:t>
            </a:r>
          </a:p>
          <a:p>
            <a:r>
              <a:rPr lang="fr-FR" dirty="0"/>
              <a:t> </a:t>
            </a:r>
            <a:r>
              <a:rPr lang="fr-FR" b="1" dirty="0" smtClean="0">
                <a:solidFill>
                  <a:schemeClr val="accent3"/>
                </a:solidFill>
              </a:rPr>
              <a:t>&lt;/</a:t>
            </a:r>
            <a:r>
              <a:rPr lang="fr-FR" b="1" dirty="0">
                <a:solidFill>
                  <a:schemeClr val="accent3"/>
                </a:solidFill>
              </a:rPr>
              <a:t>body&gt;</a:t>
            </a:r>
          </a:p>
        </p:txBody>
      </p:sp>
    </p:spTree>
    <p:extLst>
      <p:ext uri="{BB962C8B-B14F-4D97-AF65-F5344CB8AC3E}">
        <p14:creationId xmlns:p14="http://schemas.microsoft.com/office/powerpoint/2010/main" val="2313601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35608" y="274638"/>
            <a:ext cx="7498080" cy="850106"/>
          </a:xfrm>
        </p:spPr>
        <p:txBody>
          <a:bodyPr>
            <a:normAutofit/>
          </a:bodyPr>
          <a:lstStyle/>
          <a:p>
            <a:r>
              <a:rPr lang="fr-FR" sz="2400" dirty="0" smtClean="0"/>
              <a:t>Plan</a:t>
            </a:r>
            <a:endParaRPr lang="fr-FR" sz="2400" dirty="0"/>
          </a:p>
        </p:txBody>
      </p:sp>
      <p:sp>
        <p:nvSpPr>
          <p:cNvPr id="3" name="Espace réservé du contenu 2"/>
          <p:cNvSpPr>
            <a:spLocks noGrp="1"/>
          </p:cNvSpPr>
          <p:nvPr>
            <p:ph idx="1"/>
          </p:nvPr>
        </p:nvSpPr>
        <p:spPr>
          <a:xfrm>
            <a:off x="1435608" y="1124744"/>
            <a:ext cx="7498080" cy="5123656"/>
          </a:xfrm>
        </p:spPr>
        <p:txBody>
          <a:bodyPr>
            <a:normAutofit/>
          </a:bodyPr>
          <a:lstStyle/>
          <a:p>
            <a:pPr lvl="0"/>
            <a:r>
              <a:rPr lang="fr-FR" sz="2000" dirty="0" smtClean="0"/>
              <a:t>Images</a:t>
            </a:r>
            <a:endParaRPr lang="fr-FR" sz="2000" dirty="0"/>
          </a:p>
          <a:p>
            <a:pPr lvl="0"/>
            <a:r>
              <a:rPr lang="fr-FR" sz="2000" dirty="0"/>
              <a:t>Liens</a:t>
            </a:r>
          </a:p>
          <a:p>
            <a:pPr lvl="0"/>
            <a:r>
              <a:rPr lang="fr-FR" sz="2000" dirty="0"/>
              <a:t>Tableaux</a:t>
            </a:r>
          </a:p>
          <a:p>
            <a:pPr lvl="0"/>
            <a:r>
              <a:rPr lang="fr-FR" sz="2000" dirty="0"/>
              <a:t>Formulaires</a:t>
            </a:r>
          </a:p>
          <a:p>
            <a:pPr lvl="1"/>
            <a:r>
              <a:rPr lang="fr-FR" sz="2000" dirty="0"/>
              <a:t>Les attributs d’un formulaire</a:t>
            </a:r>
          </a:p>
          <a:p>
            <a:pPr lvl="1"/>
            <a:r>
              <a:rPr lang="fr-FR" sz="2000" dirty="0"/>
              <a:t>Les zones de saisie basiques</a:t>
            </a:r>
          </a:p>
          <a:p>
            <a:pPr lvl="1"/>
            <a:r>
              <a:rPr lang="fr-FR" sz="2000" dirty="0"/>
              <a:t>Les éléments d'options</a:t>
            </a:r>
          </a:p>
          <a:p>
            <a:pPr lvl="0"/>
            <a:r>
              <a:rPr lang="fr-FR" sz="2000" dirty="0"/>
              <a:t>fichiers audio</a:t>
            </a:r>
          </a:p>
          <a:p>
            <a:pPr lvl="0"/>
            <a:r>
              <a:rPr lang="fr-FR" sz="2000" dirty="0"/>
              <a:t>fichiers vidéo</a:t>
            </a:r>
          </a:p>
          <a:p>
            <a:pPr lvl="0"/>
            <a:r>
              <a:rPr lang="fr-FR" sz="2000" dirty="0" err="1"/>
              <a:t>Integration</a:t>
            </a:r>
            <a:r>
              <a:rPr lang="fr-FR" sz="2000" dirty="0"/>
              <a:t> d’objets (fichiers </a:t>
            </a:r>
            <a:r>
              <a:rPr lang="fr-FR" sz="2000" dirty="0" err="1"/>
              <a:t>pdf</a:t>
            </a:r>
            <a:r>
              <a:rPr lang="fr-FR" sz="2000" dirty="0"/>
              <a:t>, flash)</a:t>
            </a:r>
          </a:p>
          <a:p>
            <a:pPr lvl="0"/>
            <a:r>
              <a:rPr lang="fr-FR" sz="2000" dirty="0"/>
              <a:t>Les frames</a:t>
            </a:r>
          </a:p>
          <a:p>
            <a:pPr lvl="0"/>
            <a:r>
              <a:rPr lang="fr-FR" sz="2000" dirty="0"/>
              <a:t>Les balises structurantes de HTML5</a:t>
            </a:r>
          </a:p>
          <a:p>
            <a:endParaRPr lang="fr-FR" sz="2000" dirty="0"/>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3</a:t>
            </a:fld>
            <a:endParaRPr lang="fr-FR"/>
          </a:p>
        </p:txBody>
      </p:sp>
    </p:spTree>
    <p:extLst>
      <p:ext uri="{BB962C8B-B14F-4D97-AF65-F5344CB8AC3E}">
        <p14:creationId xmlns:p14="http://schemas.microsoft.com/office/powerpoint/2010/main" val="17696999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b="1" dirty="0">
                <a:effectLst/>
              </a:rPr>
              <a:t>Organisation du texte</a:t>
            </a:r>
            <a:br>
              <a:rPr lang="fr-FR" sz="2400" b="1" dirty="0">
                <a:effectLst/>
              </a:rPr>
            </a:br>
            <a:r>
              <a:rPr lang="fr-FR" sz="2400" b="1" dirty="0">
                <a:effectLst/>
              </a:rPr>
              <a:t>Les </a:t>
            </a:r>
            <a:r>
              <a:rPr lang="fr-FR" sz="2400" b="1" dirty="0" smtClean="0">
                <a:effectLst/>
              </a:rPr>
              <a:t>titres</a:t>
            </a:r>
            <a:endParaRPr lang="fr-FR" sz="2400" b="1" dirty="0">
              <a:effectLst/>
            </a:endParaRPr>
          </a:p>
        </p:txBody>
      </p:sp>
      <p:sp>
        <p:nvSpPr>
          <p:cNvPr id="3" name="Espace réservé du contenu 2"/>
          <p:cNvSpPr>
            <a:spLocks noGrp="1"/>
          </p:cNvSpPr>
          <p:nvPr>
            <p:ph idx="1"/>
          </p:nvPr>
        </p:nvSpPr>
        <p:spPr>
          <a:xfrm>
            <a:off x="1403648" y="1460748"/>
            <a:ext cx="7498080" cy="4800600"/>
          </a:xfrm>
          <a:noFill/>
        </p:spPr>
        <p:txBody>
          <a:bodyPr>
            <a:noAutofit/>
          </a:bodyPr>
          <a:lstStyle/>
          <a:p>
            <a:r>
              <a:rPr lang="fr-FR" sz="1600" b="1" dirty="0" smtClean="0"/>
              <a:t>En </a:t>
            </a:r>
            <a:r>
              <a:rPr lang="fr-FR" sz="1600" b="1" dirty="0"/>
              <a:t>HTML on a le droit d'utiliser six niveaux de titres </a:t>
            </a:r>
            <a:r>
              <a:rPr lang="fr-FR" sz="1600" b="1" dirty="0" smtClean="0"/>
              <a:t>différents. On </a:t>
            </a:r>
            <a:r>
              <a:rPr lang="fr-FR" sz="1600" b="1" dirty="0"/>
              <a:t>a donc six balises de titres différentes :</a:t>
            </a:r>
          </a:p>
          <a:p>
            <a:pPr lvl="1"/>
            <a:r>
              <a:rPr lang="fr-FR" sz="1200" b="1" dirty="0" smtClean="0">
                <a:solidFill>
                  <a:srgbClr val="FF0000"/>
                </a:solidFill>
              </a:rPr>
              <a:t>&lt;</a:t>
            </a:r>
            <a:r>
              <a:rPr lang="fr-FR" sz="1200" b="1" dirty="0">
                <a:solidFill>
                  <a:srgbClr val="FF0000"/>
                </a:solidFill>
              </a:rPr>
              <a:t>h1&gt; &lt;/h1&gt;  </a:t>
            </a:r>
            <a:r>
              <a:rPr lang="fr-FR" sz="1200" b="1" dirty="0"/>
              <a:t>: signifie « titre très important ». En général, on s'en sert pour afficher le titre de la page au début de celle-ci ;</a:t>
            </a:r>
          </a:p>
          <a:p>
            <a:pPr lvl="1"/>
            <a:r>
              <a:rPr lang="fr-FR" sz="1200" b="1" dirty="0" smtClean="0">
                <a:solidFill>
                  <a:srgbClr val="FF0000"/>
                </a:solidFill>
              </a:rPr>
              <a:t>&lt;</a:t>
            </a:r>
            <a:r>
              <a:rPr lang="fr-FR" sz="1200" b="1" dirty="0">
                <a:solidFill>
                  <a:srgbClr val="FF0000"/>
                </a:solidFill>
              </a:rPr>
              <a:t>h2&gt; &lt;/h2&gt;  </a:t>
            </a:r>
            <a:r>
              <a:rPr lang="fr-FR" sz="1200" b="1" dirty="0"/>
              <a:t>: signifie « titre important » ;</a:t>
            </a:r>
          </a:p>
          <a:p>
            <a:pPr lvl="1"/>
            <a:r>
              <a:rPr lang="fr-FR" sz="1200" b="1" dirty="0" smtClean="0">
                <a:solidFill>
                  <a:srgbClr val="FF0000"/>
                </a:solidFill>
              </a:rPr>
              <a:t>&lt;</a:t>
            </a:r>
            <a:r>
              <a:rPr lang="fr-FR" sz="1200" b="1" dirty="0">
                <a:solidFill>
                  <a:srgbClr val="FF0000"/>
                </a:solidFill>
              </a:rPr>
              <a:t>h3&gt; &lt;/h3&gt;  </a:t>
            </a:r>
            <a:r>
              <a:rPr lang="fr-FR" sz="1200" b="1" dirty="0"/>
              <a:t>: pareil, c'est un titre un peu moins important (un « sous-titre )</a:t>
            </a:r>
          </a:p>
          <a:p>
            <a:pPr lvl="1"/>
            <a:r>
              <a:rPr lang="fr-FR" sz="1200" b="1" dirty="0" smtClean="0">
                <a:solidFill>
                  <a:srgbClr val="FF0000"/>
                </a:solidFill>
              </a:rPr>
              <a:t>&lt;</a:t>
            </a:r>
            <a:r>
              <a:rPr lang="fr-FR" sz="1200" b="1" dirty="0">
                <a:solidFill>
                  <a:srgbClr val="FF0000"/>
                </a:solidFill>
              </a:rPr>
              <a:t>h4&gt; &lt;/h4&gt;  </a:t>
            </a:r>
            <a:r>
              <a:rPr lang="fr-FR" sz="1200" b="1" dirty="0"/>
              <a:t>: titre encore moins important ;</a:t>
            </a:r>
          </a:p>
          <a:p>
            <a:pPr lvl="1"/>
            <a:r>
              <a:rPr lang="fr-FR" sz="1200" b="1" dirty="0" smtClean="0">
                <a:solidFill>
                  <a:srgbClr val="FF0000"/>
                </a:solidFill>
              </a:rPr>
              <a:t>&lt;</a:t>
            </a:r>
            <a:r>
              <a:rPr lang="fr-FR" sz="1200" b="1" dirty="0">
                <a:solidFill>
                  <a:srgbClr val="FF0000"/>
                </a:solidFill>
              </a:rPr>
              <a:t>h5&gt; &lt;/h5&gt;  </a:t>
            </a:r>
            <a:r>
              <a:rPr lang="fr-FR" sz="1200" b="1" dirty="0"/>
              <a:t>: titre pas important ;</a:t>
            </a:r>
          </a:p>
          <a:p>
            <a:pPr lvl="1"/>
            <a:r>
              <a:rPr lang="fr-FR" sz="1200" b="1" dirty="0" smtClean="0">
                <a:solidFill>
                  <a:srgbClr val="FF0000"/>
                </a:solidFill>
              </a:rPr>
              <a:t>&lt;</a:t>
            </a:r>
            <a:r>
              <a:rPr lang="fr-FR" sz="1200" b="1" dirty="0">
                <a:solidFill>
                  <a:srgbClr val="FF0000"/>
                </a:solidFill>
              </a:rPr>
              <a:t>h6&gt; &lt;/h6&gt;  </a:t>
            </a:r>
            <a:r>
              <a:rPr lang="fr-FR" sz="1200" b="1" dirty="0"/>
              <a:t>: titre vraiment, mais alors là vraiment pas important du tout</a:t>
            </a:r>
            <a:r>
              <a:rPr lang="fr-FR" sz="1200" b="1" dirty="0" smtClean="0"/>
              <a:t>.</a:t>
            </a:r>
          </a:p>
          <a:p>
            <a:pPr marL="82296" indent="0">
              <a:buNone/>
            </a:pPr>
            <a:endParaRPr lang="fr-FR" sz="1600" b="1" dirty="0" smtClean="0"/>
          </a:p>
          <a:p>
            <a:r>
              <a:rPr lang="fr-FR" sz="1600" b="1" dirty="0" smtClean="0"/>
              <a:t>Remarque :</a:t>
            </a:r>
            <a:r>
              <a:rPr lang="fr-FR" sz="1600" dirty="0"/>
              <a:t>Ne choisissez pas votre balise de titre en fonction de la taille qu'elle applique au texte ! Il faut impérativement bien structurer sa page en commençant par un titre de niveau 1 ( &lt;h1&gt;  ), puis un titre de niveau 2 ( &lt;h2&gt;  ), etc. Il ne devrait pas y avoir de sous-titre sans titre principal !</a:t>
            </a:r>
            <a:br>
              <a:rPr lang="fr-FR" sz="1600" dirty="0"/>
            </a:br>
            <a:r>
              <a:rPr lang="fr-FR" sz="1600" dirty="0">
                <a:solidFill>
                  <a:srgbClr val="FF0000"/>
                </a:solidFill>
              </a:rPr>
              <a:t>on peut  modifier la taille du texte, sa police ou sa couleur, avec  CSS un peu plus tard.</a:t>
            </a:r>
          </a:p>
          <a:p>
            <a:endParaRPr lang="fr-FR" sz="1600" b="1" dirty="0"/>
          </a:p>
          <a:p>
            <a:pPr marL="82296" indent="0">
              <a:buNone/>
            </a:pPr>
            <a:endParaRPr lang="fr-FR" sz="1600" b="1" dirty="0" smtClean="0"/>
          </a:p>
          <a:p>
            <a:pPr lvl="1"/>
            <a:endParaRPr lang="fr-FR" sz="1200" dirty="0"/>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30</a:t>
            </a:fld>
            <a:endParaRPr lang="fr-FR"/>
          </a:p>
        </p:txBody>
      </p:sp>
    </p:spTree>
    <p:extLst>
      <p:ext uri="{BB962C8B-B14F-4D97-AF65-F5344CB8AC3E}">
        <p14:creationId xmlns:p14="http://schemas.microsoft.com/office/powerpoint/2010/main" val="317734504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b="1" dirty="0">
                <a:effectLst/>
              </a:rPr>
              <a:t>Les </a:t>
            </a:r>
            <a:r>
              <a:rPr lang="fr-FR" sz="2400" b="1" dirty="0" smtClean="0">
                <a:effectLst/>
              </a:rPr>
              <a:t>listes</a:t>
            </a:r>
            <a:br>
              <a:rPr lang="fr-FR" sz="2400" b="1" dirty="0" smtClean="0">
                <a:effectLst/>
              </a:rPr>
            </a:br>
            <a:r>
              <a:rPr lang="fr-FR" sz="2400" b="1" dirty="0" err="1">
                <a:effectLst/>
              </a:rPr>
              <a:t>Listes</a:t>
            </a:r>
            <a:r>
              <a:rPr lang="fr-FR" sz="2400" b="1" dirty="0">
                <a:effectLst/>
              </a:rPr>
              <a:t> non </a:t>
            </a:r>
            <a:r>
              <a:rPr lang="fr-FR" sz="2400" b="1" dirty="0" smtClean="0">
                <a:effectLst/>
              </a:rPr>
              <a:t>ordonnées</a:t>
            </a:r>
            <a:endParaRPr lang="fr-FR" sz="2400" dirty="0">
              <a:effectLst/>
            </a:endParaRPr>
          </a:p>
        </p:txBody>
      </p:sp>
      <p:sp>
        <p:nvSpPr>
          <p:cNvPr id="3" name="Espace réservé du contenu 2"/>
          <p:cNvSpPr>
            <a:spLocks noGrp="1"/>
          </p:cNvSpPr>
          <p:nvPr>
            <p:ph idx="1"/>
          </p:nvPr>
        </p:nvSpPr>
        <p:spPr>
          <a:xfrm>
            <a:off x="1403648" y="1460748"/>
            <a:ext cx="7498080" cy="4800600"/>
          </a:xfrm>
          <a:noFill/>
        </p:spPr>
        <p:txBody>
          <a:bodyPr>
            <a:noAutofit/>
          </a:bodyPr>
          <a:lstStyle/>
          <a:p>
            <a:r>
              <a:rPr lang="fr-FR" sz="1600" i="1" dirty="0">
                <a:solidFill>
                  <a:srgbClr val="FF0000"/>
                </a:solidFill>
              </a:rPr>
              <a:t>&lt;</a:t>
            </a:r>
            <a:r>
              <a:rPr lang="fr-FR" sz="1600" dirty="0" err="1">
                <a:solidFill>
                  <a:srgbClr val="FF0000"/>
                </a:solidFill>
              </a:rPr>
              <a:t>ul</a:t>
            </a:r>
            <a:r>
              <a:rPr lang="fr-FR" sz="1600" i="1" dirty="0">
                <a:solidFill>
                  <a:srgbClr val="FF0000"/>
                </a:solidFill>
              </a:rPr>
              <a:t>&gt;</a:t>
            </a:r>
            <a:r>
              <a:rPr lang="fr-FR" sz="1600" dirty="0">
                <a:solidFill>
                  <a:srgbClr val="FF0000"/>
                </a:solidFill>
              </a:rPr>
              <a:t>...</a:t>
            </a:r>
            <a:r>
              <a:rPr lang="fr-FR" sz="1600" i="1" dirty="0">
                <a:solidFill>
                  <a:srgbClr val="FF0000"/>
                </a:solidFill>
              </a:rPr>
              <a:t>&lt;</a:t>
            </a:r>
            <a:r>
              <a:rPr lang="fr-FR" sz="1600" dirty="0">
                <a:solidFill>
                  <a:srgbClr val="FF0000"/>
                </a:solidFill>
              </a:rPr>
              <a:t>/</a:t>
            </a:r>
            <a:r>
              <a:rPr lang="fr-FR" sz="1600" dirty="0" err="1">
                <a:solidFill>
                  <a:srgbClr val="FF0000"/>
                </a:solidFill>
              </a:rPr>
              <a:t>ul</a:t>
            </a:r>
            <a:r>
              <a:rPr lang="fr-FR" sz="1600" i="1" dirty="0">
                <a:solidFill>
                  <a:srgbClr val="FF0000"/>
                </a:solidFill>
              </a:rPr>
              <a:t>&gt; </a:t>
            </a:r>
            <a:r>
              <a:rPr lang="fr-FR" sz="1600" dirty="0"/>
              <a:t>: une liste non-ordonnée (non-numérotée)</a:t>
            </a:r>
          </a:p>
          <a:p>
            <a:r>
              <a:rPr lang="fr-FR" sz="1600" dirty="0"/>
              <a:t>on va écrire chacun des éléments de la liste entre deux balises </a:t>
            </a:r>
            <a:r>
              <a:rPr lang="fr-FR" sz="1600" dirty="0">
                <a:solidFill>
                  <a:srgbClr val="FF0000"/>
                </a:solidFill>
              </a:rPr>
              <a:t>&lt;li&gt;&lt;/li&gt;</a:t>
            </a:r>
            <a:r>
              <a:rPr lang="fr-FR" sz="1600" dirty="0"/>
              <a:t>  . Chacune de ces balises doit se trouver entre </a:t>
            </a:r>
            <a:r>
              <a:rPr lang="fr-FR" sz="1600" b="1" dirty="0">
                <a:solidFill>
                  <a:srgbClr val="FF0000"/>
                </a:solidFill>
              </a:rPr>
              <a:t>&lt;</a:t>
            </a:r>
            <a:r>
              <a:rPr lang="fr-FR" sz="1600" b="1" dirty="0" err="1">
                <a:solidFill>
                  <a:srgbClr val="FF0000"/>
                </a:solidFill>
              </a:rPr>
              <a:t>ul</a:t>
            </a:r>
            <a:r>
              <a:rPr lang="fr-FR" sz="1600" b="1" dirty="0">
                <a:solidFill>
                  <a:srgbClr val="FF0000"/>
                </a:solidFill>
              </a:rPr>
              <a:t>&gt;</a:t>
            </a:r>
            <a:r>
              <a:rPr lang="fr-FR" sz="1600" dirty="0"/>
              <a:t>  et </a:t>
            </a:r>
            <a:r>
              <a:rPr lang="fr-FR" sz="1600" b="1" dirty="0">
                <a:solidFill>
                  <a:srgbClr val="FF0000"/>
                </a:solidFill>
              </a:rPr>
              <a:t>&lt;/</a:t>
            </a:r>
            <a:r>
              <a:rPr lang="fr-FR" sz="1600" b="1" dirty="0" err="1">
                <a:solidFill>
                  <a:srgbClr val="FF0000"/>
                </a:solidFill>
              </a:rPr>
              <a:t>ul</a:t>
            </a:r>
            <a:r>
              <a:rPr lang="fr-FR" sz="1600" b="1" dirty="0">
                <a:solidFill>
                  <a:srgbClr val="FF0000"/>
                </a:solidFill>
              </a:rPr>
              <a:t>&gt;</a:t>
            </a:r>
            <a:r>
              <a:rPr lang="fr-FR" sz="1600" dirty="0"/>
              <a:t> </a:t>
            </a:r>
          </a:p>
          <a:p>
            <a:pPr marL="82296" indent="0">
              <a:buNone/>
            </a:pPr>
            <a:endParaRPr lang="fr-FR" sz="1600" dirty="0"/>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31</a:t>
            </a:fld>
            <a:endParaRPr lang="fr-F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3140968"/>
            <a:ext cx="2114550" cy="1638300"/>
          </a:xfrm>
          <a:prstGeom prst="rect">
            <a:avLst/>
          </a:prstGeom>
          <a:noFill/>
          <a:ln>
            <a:noFill/>
          </a:ln>
          <a:effectLst>
            <a:outerShdw blurRad="127000" dist="38100" dir="3000000" sx="106000" sy="106000" algn="b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ZoneTexte 4"/>
          <p:cNvSpPr txBox="1"/>
          <p:nvPr/>
        </p:nvSpPr>
        <p:spPr>
          <a:xfrm>
            <a:off x="1547664" y="2636912"/>
            <a:ext cx="3600400" cy="3108543"/>
          </a:xfrm>
          <a:prstGeom prst="rect">
            <a:avLst/>
          </a:prstGeom>
          <a:noFill/>
          <a:ln>
            <a:solidFill>
              <a:schemeClr val="tx1"/>
            </a:solidFill>
          </a:ln>
        </p:spPr>
        <p:txBody>
          <a:bodyPr wrap="square" rtlCol="0">
            <a:spAutoFit/>
          </a:bodyPr>
          <a:lstStyle/>
          <a:p>
            <a:r>
              <a:rPr lang="en-US" sz="1400" b="1" dirty="0">
                <a:solidFill>
                  <a:schemeClr val="accent3"/>
                </a:solidFill>
              </a:rPr>
              <a:t>&lt;!DOCTYPE html&gt;</a:t>
            </a:r>
          </a:p>
          <a:p>
            <a:r>
              <a:rPr lang="en-US" sz="1400" b="1" dirty="0">
                <a:solidFill>
                  <a:schemeClr val="accent3"/>
                </a:solidFill>
              </a:rPr>
              <a:t>&lt;html&gt;</a:t>
            </a:r>
          </a:p>
          <a:p>
            <a:r>
              <a:rPr lang="en-US" sz="1400" dirty="0"/>
              <a:t>    </a:t>
            </a:r>
            <a:r>
              <a:rPr lang="en-US" sz="1400" b="1" dirty="0">
                <a:solidFill>
                  <a:schemeClr val="accent3"/>
                </a:solidFill>
              </a:rPr>
              <a:t>&lt;head&gt;</a:t>
            </a:r>
          </a:p>
          <a:p>
            <a:r>
              <a:rPr lang="en-US" sz="1400" dirty="0"/>
              <a:t>        &lt;</a:t>
            </a:r>
            <a:r>
              <a:rPr lang="en-US" sz="1400" dirty="0">
                <a:solidFill>
                  <a:schemeClr val="accent3"/>
                </a:solidFill>
              </a:rPr>
              <a:t>meta</a:t>
            </a:r>
            <a:r>
              <a:rPr lang="en-US" sz="1400" dirty="0"/>
              <a:t> charset="utf-8" /&gt;</a:t>
            </a:r>
          </a:p>
          <a:p>
            <a:r>
              <a:rPr lang="en-US" sz="1400" dirty="0"/>
              <a:t>        </a:t>
            </a:r>
            <a:r>
              <a:rPr lang="en-US" sz="1400" dirty="0">
                <a:solidFill>
                  <a:schemeClr val="accent3"/>
                </a:solidFill>
              </a:rPr>
              <a:t>&lt;title&gt;</a:t>
            </a:r>
            <a:r>
              <a:rPr lang="en-US" sz="1400" dirty="0" err="1"/>
              <a:t>Listes</a:t>
            </a:r>
            <a:r>
              <a:rPr lang="en-US" sz="1400" dirty="0">
                <a:solidFill>
                  <a:schemeClr val="accent3"/>
                </a:solidFill>
              </a:rPr>
              <a:t>&lt;/title&gt;</a:t>
            </a:r>
          </a:p>
          <a:p>
            <a:r>
              <a:rPr lang="en-US" sz="1400" dirty="0"/>
              <a:t>   </a:t>
            </a:r>
            <a:r>
              <a:rPr lang="en-US" sz="1400" b="1" dirty="0">
                <a:solidFill>
                  <a:schemeClr val="accent3"/>
                </a:solidFill>
              </a:rPr>
              <a:t> &lt;/head&gt;</a:t>
            </a:r>
          </a:p>
          <a:p>
            <a:r>
              <a:rPr lang="en-US" sz="1400" dirty="0"/>
              <a:t>   </a:t>
            </a:r>
            <a:r>
              <a:rPr lang="en-US" sz="1400" b="1" dirty="0">
                <a:solidFill>
                  <a:schemeClr val="accent3"/>
                </a:solidFill>
              </a:rPr>
              <a:t> &lt;body&gt;</a:t>
            </a:r>
          </a:p>
          <a:p>
            <a:r>
              <a:rPr lang="en-US" sz="1400" b="1" dirty="0">
                <a:solidFill>
                  <a:schemeClr val="accent3"/>
                </a:solidFill>
              </a:rPr>
              <a:t>       &lt;</a:t>
            </a:r>
            <a:r>
              <a:rPr lang="en-US" sz="1400" b="1" dirty="0" err="1">
                <a:solidFill>
                  <a:schemeClr val="accent3"/>
                </a:solidFill>
              </a:rPr>
              <a:t>ul</a:t>
            </a:r>
            <a:r>
              <a:rPr lang="en-US" sz="1400" b="1" dirty="0">
                <a:solidFill>
                  <a:schemeClr val="accent3"/>
                </a:solidFill>
              </a:rPr>
              <a:t>&gt;</a:t>
            </a:r>
          </a:p>
          <a:p>
            <a:r>
              <a:rPr lang="en-US" sz="1400" dirty="0"/>
              <a:t>        </a:t>
            </a:r>
            <a:r>
              <a:rPr lang="en-US" sz="1400" dirty="0" smtClean="0"/>
              <a:t>  </a:t>
            </a:r>
            <a:r>
              <a:rPr lang="en-US" sz="1400" b="1" dirty="0" smtClean="0">
                <a:solidFill>
                  <a:schemeClr val="accent3"/>
                </a:solidFill>
              </a:rPr>
              <a:t>&lt;</a:t>
            </a:r>
            <a:r>
              <a:rPr lang="en-US" sz="1400" b="1" dirty="0">
                <a:solidFill>
                  <a:schemeClr val="accent3"/>
                </a:solidFill>
              </a:rPr>
              <a:t>li&gt; </a:t>
            </a:r>
            <a:r>
              <a:rPr lang="en-US" sz="1400" dirty="0"/>
              <a:t>HTML5 </a:t>
            </a:r>
            <a:r>
              <a:rPr lang="en-US" sz="1400" b="1" dirty="0">
                <a:solidFill>
                  <a:schemeClr val="accent3"/>
                </a:solidFill>
              </a:rPr>
              <a:t>&lt;/li&gt;</a:t>
            </a:r>
          </a:p>
          <a:p>
            <a:r>
              <a:rPr lang="en-US" sz="1400" dirty="0"/>
              <a:t>        </a:t>
            </a:r>
            <a:r>
              <a:rPr lang="en-US" sz="1400" dirty="0" smtClean="0"/>
              <a:t>  </a:t>
            </a:r>
            <a:r>
              <a:rPr lang="en-US" sz="1400" b="1" dirty="0" smtClean="0">
                <a:solidFill>
                  <a:schemeClr val="accent3"/>
                </a:solidFill>
              </a:rPr>
              <a:t>&lt;</a:t>
            </a:r>
            <a:r>
              <a:rPr lang="en-US" sz="1400" b="1" dirty="0">
                <a:solidFill>
                  <a:schemeClr val="accent3"/>
                </a:solidFill>
              </a:rPr>
              <a:t>li&gt;</a:t>
            </a:r>
            <a:r>
              <a:rPr lang="en-US" sz="1400" dirty="0"/>
              <a:t> CSS </a:t>
            </a:r>
            <a:r>
              <a:rPr lang="en-US" sz="1400" b="1" dirty="0">
                <a:solidFill>
                  <a:schemeClr val="accent3"/>
                </a:solidFill>
              </a:rPr>
              <a:t>&lt;/li&gt;</a:t>
            </a:r>
          </a:p>
          <a:p>
            <a:r>
              <a:rPr lang="en-US" sz="1400" dirty="0"/>
              <a:t>        </a:t>
            </a:r>
            <a:r>
              <a:rPr lang="en-US" sz="1400" dirty="0" smtClean="0"/>
              <a:t>  </a:t>
            </a:r>
            <a:r>
              <a:rPr lang="en-US" sz="1400" b="1" dirty="0" smtClean="0">
                <a:solidFill>
                  <a:schemeClr val="accent3"/>
                </a:solidFill>
              </a:rPr>
              <a:t>&lt;</a:t>
            </a:r>
            <a:r>
              <a:rPr lang="en-US" sz="1400" b="1" dirty="0">
                <a:solidFill>
                  <a:schemeClr val="accent3"/>
                </a:solidFill>
              </a:rPr>
              <a:t>li&gt; </a:t>
            </a:r>
            <a:r>
              <a:rPr lang="en-US" sz="1400" dirty="0"/>
              <a:t>JavaScript </a:t>
            </a:r>
            <a:r>
              <a:rPr lang="en-US" sz="1400" b="1" dirty="0">
                <a:solidFill>
                  <a:schemeClr val="accent3"/>
                </a:solidFill>
              </a:rPr>
              <a:t>&lt;/li&gt;</a:t>
            </a:r>
          </a:p>
          <a:p>
            <a:r>
              <a:rPr lang="en-US" sz="1400" dirty="0"/>
              <a:t>       </a:t>
            </a:r>
            <a:r>
              <a:rPr lang="en-US" sz="1400" b="1" dirty="0">
                <a:solidFill>
                  <a:schemeClr val="accent3"/>
                </a:solidFill>
              </a:rPr>
              <a:t>&lt;/</a:t>
            </a:r>
            <a:r>
              <a:rPr lang="en-US" sz="1400" b="1" dirty="0" err="1">
                <a:solidFill>
                  <a:schemeClr val="accent3"/>
                </a:solidFill>
              </a:rPr>
              <a:t>ul</a:t>
            </a:r>
            <a:r>
              <a:rPr lang="en-US" sz="1400" b="1" dirty="0">
                <a:solidFill>
                  <a:schemeClr val="accent3"/>
                </a:solidFill>
              </a:rPr>
              <a:t>&gt;</a:t>
            </a:r>
          </a:p>
          <a:p>
            <a:r>
              <a:rPr lang="en-US" sz="1400" b="1" dirty="0">
                <a:solidFill>
                  <a:schemeClr val="accent3"/>
                </a:solidFill>
              </a:rPr>
              <a:t>    &lt;/body&gt;</a:t>
            </a:r>
          </a:p>
          <a:p>
            <a:r>
              <a:rPr lang="en-US" sz="1400" b="1" dirty="0">
                <a:solidFill>
                  <a:schemeClr val="accent3"/>
                </a:solidFill>
              </a:rPr>
              <a:t>&lt;/html&gt;</a:t>
            </a:r>
            <a:endParaRPr lang="fr-FR" sz="1400" b="1" dirty="0">
              <a:solidFill>
                <a:schemeClr val="accent3"/>
              </a:solidFill>
            </a:endParaRPr>
          </a:p>
        </p:txBody>
      </p:sp>
    </p:spTree>
    <p:extLst>
      <p:ext uri="{BB962C8B-B14F-4D97-AF65-F5344CB8AC3E}">
        <p14:creationId xmlns:p14="http://schemas.microsoft.com/office/powerpoint/2010/main" val="16582779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b="1" dirty="0">
                <a:effectLst/>
              </a:rPr>
              <a:t>Les </a:t>
            </a:r>
            <a:r>
              <a:rPr lang="fr-FR" sz="2400" b="1" dirty="0" smtClean="0">
                <a:effectLst/>
              </a:rPr>
              <a:t>listes</a:t>
            </a:r>
            <a:br>
              <a:rPr lang="fr-FR" sz="2400" b="1" dirty="0" smtClean="0">
                <a:effectLst/>
              </a:rPr>
            </a:br>
            <a:r>
              <a:rPr lang="fr-FR" sz="2400" b="1" dirty="0" err="1">
                <a:effectLst/>
              </a:rPr>
              <a:t>Listes</a:t>
            </a:r>
            <a:r>
              <a:rPr lang="fr-FR" sz="2400" b="1" dirty="0">
                <a:effectLst/>
              </a:rPr>
              <a:t> </a:t>
            </a:r>
            <a:r>
              <a:rPr lang="fr-FR" sz="2400" b="1" dirty="0" smtClean="0">
                <a:effectLst/>
              </a:rPr>
              <a:t>ordonnées</a:t>
            </a:r>
            <a:endParaRPr lang="fr-FR" sz="2400" dirty="0">
              <a:effectLst/>
            </a:endParaRPr>
          </a:p>
        </p:txBody>
      </p:sp>
      <p:sp>
        <p:nvSpPr>
          <p:cNvPr id="3" name="Espace réservé du contenu 2"/>
          <p:cNvSpPr>
            <a:spLocks noGrp="1"/>
          </p:cNvSpPr>
          <p:nvPr>
            <p:ph idx="1"/>
          </p:nvPr>
        </p:nvSpPr>
        <p:spPr>
          <a:xfrm>
            <a:off x="1403648" y="1460748"/>
            <a:ext cx="7498080" cy="4800600"/>
          </a:xfrm>
          <a:noFill/>
        </p:spPr>
        <p:txBody>
          <a:bodyPr>
            <a:noAutofit/>
          </a:bodyPr>
          <a:lstStyle/>
          <a:p>
            <a:r>
              <a:rPr lang="fr-FR" sz="1600" b="1" i="1" dirty="0">
                <a:solidFill>
                  <a:srgbClr val="FF0000"/>
                </a:solidFill>
              </a:rPr>
              <a:t>&lt;</a:t>
            </a:r>
            <a:r>
              <a:rPr lang="fr-FR" sz="1600" b="1" dirty="0" err="1">
                <a:solidFill>
                  <a:srgbClr val="FF0000"/>
                </a:solidFill>
              </a:rPr>
              <a:t>ol</a:t>
            </a:r>
            <a:r>
              <a:rPr lang="fr-FR" sz="1600" b="1" i="1" dirty="0">
                <a:solidFill>
                  <a:srgbClr val="FF0000"/>
                </a:solidFill>
              </a:rPr>
              <a:t>&gt;</a:t>
            </a:r>
            <a:r>
              <a:rPr lang="fr-FR" sz="1600" b="1" dirty="0">
                <a:solidFill>
                  <a:srgbClr val="FF0000"/>
                </a:solidFill>
              </a:rPr>
              <a:t>...</a:t>
            </a:r>
            <a:r>
              <a:rPr lang="fr-FR" sz="1600" b="1" i="1" dirty="0">
                <a:solidFill>
                  <a:srgbClr val="FF0000"/>
                </a:solidFill>
              </a:rPr>
              <a:t>&lt;</a:t>
            </a:r>
            <a:r>
              <a:rPr lang="fr-FR" sz="1600" b="1" dirty="0">
                <a:solidFill>
                  <a:srgbClr val="FF0000"/>
                </a:solidFill>
              </a:rPr>
              <a:t>/</a:t>
            </a:r>
            <a:r>
              <a:rPr lang="fr-FR" sz="1600" b="1" dirty="0" err="1">
                <a:solidFill>
                  <a:srgbClr val="FF0000"/>
                </a:solidFill>
              </a:rPr>
              <a:t>ol</a:t>
            </a:r>
            <a:r>
              <a:rPr lang="fr-FR" sz="1600" b="1" i="1" dirty="0">
                <a:solidFill>
                  <a:srgbClr val="FF0000"/>
                </a:solidFill>
              </a:rPr>
              <a:t>&gt; </a:t>
            </a:r>
            <a:r>
              <a:rPr lang="fr-FR" sz="1600" dirty="0"/>
              <a:t>: une liste ordonnée (numérotée), les éléments de la liste utilisent la même balise </a:t>
            </a:r>
            <a:r>
              <a:rPr lang="fr-FR" sz="1600" b="1" dirty="0">
                <a:solidFill>
                  <a:srgbClr val="FF0000"/>
                </a:solidFill>
              </a:rPr>
              <a:t>&lt;li&gt; </a:t>
            </a:r>
            <a:r>
              <a:rPr lang="fr-FR" sz="1600" dirty="0"/>
              <a:t>utilisée dans la liste non </a:t>
            </a:r>
            <a:r>
              <a:rPr lang="fr-FR" sz="1600" dirty="0" smtClean="0"/>
              <a:t>ordonnée</a:t>
            </a:r>
          </a:p>
          <a:p>
            <a:endParaRPr lang="fr-FR" sz="1600" dirty="0"/>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32</a:t>
            </a:fld>
            <a:endParaRPr lang="fr-FR"/>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2226985"/>
            <a:ext cx="3528392" cy="1685305"/>
          </a:xfrm>
          <a:prstGeom prst="rect">
            <a:avLst/>
          </a:prstGeom>
          <a:noFill/>
          <a:ln>
            <a:noFill/>
          </a:ln>
          <a:effectLst>
            <a:glow rad="228600">
              <a:schemeClr val="accent6">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1520311" y="2358018"/>
            <a:ext cx="3600400" cy="3108543"/>
          </a:xfrm>
          <a:prstGeom prst="rect">
            <a:avLst/>
          </a:prstGeom>
          <a:noFill/>
          <a:ln>
            <a:solidFill>
              <a:schemeClr val="tx1"/>
            </a:solidFill>
          </a:ln>
        </p:spPr>
        <p:txBody>
          <a:bodyPr wrap="square" rtlCol="0">
            <a:spAutoFit/>
          </a:bodyPr>
          <a:lstStyle/>
          <a:p>
            <a:r>
              <a:rPr lang="en-US" sz="1400" b="1" dirty="0">
                <a:solidFill>
                  <a:schemeClr val="accent3"/>
                </a:solidFill>
              </a:rPr>
              <a:t>&lt;!DOCTYPE html&gt;</a:t>
            </a:r>
          </a:p>
          <a:p>
            <a:r>
              <a:rPr lang="en-US" sz="1400" b="1" dirty="0">
                <a:solidFill>
                  <a:schemeClr val="accent3"/>
                </a:solidFill>
              </a:rPr>
              <a:t>&lt;html&gt;</a:t>
            </a:r>
          </a:p>
          <a:p>
            <a:r>
              <a:rPr lang="en-US" sz="1400" dirty="0"/>
              <a:t>    </a:t>
            </a:r>
            <a:r>
              <a:rPr lang="en-US" sz="1400" b="1" dirty="0">
                <a:solidFill>
                  <a:schemeClr val="accent3"/>
                </a:solidFill>
              </a:rPr>
              <a:t>&lt;head&gt;</a:t>
            </a:r>
          </a:p>
          <a:p>
            <a:r>
              <a:rPr lang="en-US" sz="1400" dirty="0"/>
              <a:t>        &lt;</a:t>
            </a:r>
            <a:r>
              <a:rPr lang="en-US" sz="1400" dirty="0">
                <a:solidFill>
                  <a:schemeClr val="accent3"/>
                </a:solidFill>
              </a:rPr>
              <a:t>meta</a:t>
            </a:r>
            <a:r>
              <a:rPr lang="en-US" sz="1400" dirty="0"/>
              <a:t> charset="utf-8" /&gt;</a:t>
            </a:r>
          </a:p>
          <a:p>
            <a:r>
              <a:rPr lang="en-US" sz="1400" dirty="0"/>
              <a:t>        </a:t>
            </a:r>
            <a:r>
              <a:rPr lang="en-US" sz="1400" dirty="0">
                <a:solidFill>
                  <a:schemeClr val="accent3"/>
                </a:solidFill>
              </a:rPr>
              <a:t>&lt;title&gt;</a:t>
            </a:r>
            <a:r>
              <a:rPr lang="en-US" sz="1400" dirty="0" err="1"/>
              <a:t>Listes</a:t>
            </a:r>
            <a:r>
              <a:rPr lang="en-US" sz="1400" dirty="0">
                <a:solidFill>
                  <a:schemeClr val="accent3"/>
                </a:solidFill>
              </a:rPr>
              <a:t>&lt;/title&gt;</a:t>
            </a:r>
          </a:p>
          <a:p>
            <a:r>
              <a:rPr lang="en-US" sz="1400" dirty="0"/>
              <a:t>   </a:t>
            </a:r>
            <a:r>
              <a:rPr lang="en-US" sz="1400" b="1" dirty="0">
                <a:solidFill>
                  <a:schemeClr val="accent3"/>
                </a:solidFill>
              </a:rPr>
              <a:t> &lt;/head&gt;</a:t>
            </a:r>
          </a:p>
          <a:p>
            <a:r>
              <a:rPr lang="en-US" sz="1400" dirty="0"/>
              <a:t>   </a:t>
            </a:r>
            <a:r>
              <a:rPr lang="en-US" sz="1400" b="1" dirty="0">
                <a:solidFill>
                  <a:schemeClr val="accent3"/>
                </a:solidFill>
              </a:rPr>
              <a:t> &lt;body&gt;</a:t>
            </a:r>
          </a:p>
          <a:p>
            <a:r>
              <a:rPr lang="en-US" sz="1400" b="1" dirty="0">
                <a:solidFill>
                  <a:schemeClr val="accent3"/>
                </a:solidFill>
              </a:rPr>
              <a:t>       </a:t>
            </a:r>
            <a:r>
              <a:rPr lang="en-US" sz="1400" b="1" dirty="0" smtClean="0">
                <a:solidFill>
                  <a:schemeClr val="accent3"/>
                </a:solidFill>
              </a:rPr>
              <a:t>&lt;</a:t>
            </a:r>
            <a:r>
              <a:rPr lang="en-US" sz="1400" b="1" dirty="0" err="1" smtClean="0">
                <a:solidFill>
                  <a:schemeClr val="accent3"/>
                </a:solidFill>
              </a:rPr>
              <a:t>ol</a:t>
            </a:r>
            <a:r>
              <a:rPr lang="en-US" sz="1400" b="1" dirty="0">
                <a:solidFill>
                  <a:schemeClr val="accent3"/>
                </a:solidFill>
              </a:rPr>
              <a:t>&gt;</a:t>
            </a:r>
          </a:p>
          <a:p>
            <a:r>
              <a:rPr lang="en-US" sz="1400" dirty="0"/>
              <a:t>        </a:t>
            </a:r>
            <a:r>
              <a:rPr lang="en-US" sz="1400" dirty="0" smtClean="0"/>
              <a:t>  </a:t>
            </a:r>
            <a:r>
              <a:rPr lang="en-US" sz="1400" b="1" dirty="0" smtClean="0">
                <a:solidFill>
                  <a:schemeClr val="accent3"/>
                </a:solidFill>
              </a:rPr>
              <a:t>&lt;</a:t>
            </a:r>
            <a:r>
              <a:rPr lang="en-US" sz="1400" b="1" dirty="0">
                <a:solidFill>
                  <a:schemeClr val="accent3"/>
                </a:solidFill>
              </a:rPr>
              <a:t>li&gt; </a:t>
            </a:r>
            <a:r>
              <a:rPr lang="en-US" sz="1400" dirty="0"/>
              <a:t>HTML5 </a:t>
            </a:r>
            <a:r>
              <a:rPr lang="en-US" sz="1400" b="1" dirty="0">
                <a:solidFill>
                  <a:schemeClr val="accent3"/>
                </a:solidFill>
              </a:rPr>
              <a:t>&lt;/li&gt;</a:t>
            </a:r>
          </a:p>
          <a:p>
            <a:r>
              <a:rPr lang="en-US" sz="1400" dirty="0"/>
              <a:t>        </a:t>
            </a:r>
            <a:r>
              <a:rPr lang="en-US" sz="1400" dirty="0" smtClean="0"/>
              <a:t>  </a:t>
            </a:r>
            <a:r>
              <a:rPr lang="en-US" sz="1400" b="1" dirty="0" smtClean="0">
                <a:solidFill>
                  <a:schemeClr val="accent3"/>
                </a:solidFill>
              </a:rPr>
              <a:t>&lt;</a:t>
            </a:r>
            <a:r>
              <a:rPr lang="en-US" sz="1400" b="1" dirty="0">
                <a:solidFill>
                  <a:schemeClr val="accent3"/>
                </a:solidFill>
              </a:rPr>
              <a:t>li&gt;</a:t>
            </a:r>
            <a:r>
              <a:rPr lang="en-US" sz="1400" dirty="0"/>
              <a:t> CSS </a:t>
            </a:r>
            <a:r>
              <a:rPr lang="en-US" sz="1400" b="1" dirty="0">
                <a:solidFill>
                  <a:schemeClr val="accent3"/>
                </a:solidFill>
              </a:rPr>
              <a:t>&lt;/li&gt;</a:t>
            </a:r>
          </a:p>
          <a:p>
            <a:r>
              <a:rPr lang="en-US" sz="1400" dirty="0"/>
              <a:t>        </a:t>
            </a:r>
            <a:r>
              <a:rPr lang="en-US" sz="1400" dirty="0" smtClean="0"/>
              <a:t>  </a:t>
            </a:r>
            <a:r>
              <a:rPr lang="en-US" sz="1400" b="1" dirty="0" smtClean="0">
                <a:solidFill>
                  <a:schemeClr val="accent3"/>
                </a:solidFill>
              </a:rPr>
              <a:t>&lt;</a:t>
            </a:r>
            <a:r>
              <a:rPr lang="en-US" sz="1400" b="1" dirty="0">
                <a:solidFill>
                  <a:schemeClr val="accent3"/>
                </a:solidFill>
              </a:rPr>
              <a:t>li&gt; </a:t>
            </a:r>
            <a:r>
              <a:rPr lang="en-US" sz="1400" dirty="0"/>
              <a:t>JavaScript </a:t>
            </a:r>
            <a:r>
              <a:rPr lang="en-US" sz="1400" b="1" dirty="0">
                <a:solidFill>
                  <a:schemeClr val="accent3"/>
                </a:solidFill>
              </a:rPr>
              <a:t>&lt;/li&gt;</a:t>
            </a:r>
          </a:p>
          <a:p>
            <a:r>
              <a:rPr lang="en-US" sz="1400" dirty="0"/>
              <a:t>       </a:t>
            </a:r>
            <a:r>
              <a:rPr lang="en-US" sz="1400" b="1" dirty="0" smtClean="0">
                <a:solidFill>
                  <a:schemeClr val="accent3"/>
                </a:solidFill>
              </a:rPr>
              <a:t>&lt;/</a:t>
            </a:r>
            <a:r>
              <a:rPr lang="en-US" sz="1400" b="1" dirty="0" err="1" smtClean="0">
                <a:solidFill>
                  <a:schemeClr val="accent3"/>
                </a:solidFill>
              </a:rPr>
              <a:t>ol</a:t>
            </a:r>
            <a:r>
              <a:rPr lang="en-US" sz="1400" b="1" dirty="0">
                <a:solidFill>
                  <a:schemeClr val="accent3"/>
                </a:solidFill>
              </a:rPr>
              <a:t>&gt;</a:t>
            </a:r>
          </a:p>
          <a:p>
            <a:r>
              <a:rPr lang="en-US" sz="1400" b="1" dirty="0">
                <a:solidFill>
                  <a:schemeClr val="accent3"/>
                </a:solidFill>
              </a:rPr>
              <a:t>    &lt;/body&gt;</a:t>
            </a:r>
          </a:p>
          <a:p>
            <a:r>
              <a:rPr lang="en-US" sz="1400" b="1" dirty="0">
                <a:solidFill>
                  <a:schemeClr val="accent3"/>
                </a:solidFill>
              </a:rPr>
              <a:t>&lt;/html&gt;</a:t>
            </a:r>
            <a:endParaRPr lang="fr-FR" sz="1400" b="1" dirty="0">
              <a:solidFill>
                <a:schemeClr val="accent3"/>
              </a:solidFill>
            </a:endParaRPr>
          </a:p>
        </p:txBody>
      </p:sp>
    </p:spTree>
    <p:extLst>
      <p:ext uri="{BB962C8B-B14F-4D97-AF65-F5344CB8AC3E}">
        <p14:creationId xmlns:p14="http://schemas.microsoft.com/office/powerpoint/2010/main" val="30296421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b="1" dirty="0">
                <a:effectLst/>
              </a:rPr>
              <a:t>Les </a:t>
            </a:r>
            <a:r>
              <a:rPr lang="fr-FR" sz="2400" b="1" dirty="0" smtClean="0">
                <a:effectLst/>
              </a:rPr>
              <a:t>listes</a:t>
            </a:r>
            <a:br>
              <a:rPr lang="fr-FR" sz="2400" b="1" dirty="0" smtClean="0">
                <a:effectLst/>
              </a:rPr>
            </a:br>
            <a:r>
              <a:rPr lang="fr-FR" sz="2400" b="1" dirty="0" err="1">
                <a:effectLst/>
              </a:rPr>
              <a:t>Listes</a:t>
            </a:r>
            <a:r>
              <a:rPr lang="fr-FR" sz="2400" b="1" dirty="0">
                <a:effectLst/>
              </a:rPr>
              <a:t> </a:t>
            </a:r>
            <a:r>
              <a:rPr lang="fr-FR" sz="2400" b="1" dirty="0" smtClean="0">
                <a:effectLst/>
              </a:rPr>
              <a:t>ordonnées</a:t>
            </a:r>
            <a:endParaRPr lang="fr-FR" sz="2400" dirty="0">
              <a:effectLst/>
            </a:endParaRPr>
          </a:p>
        </p:txBody>
      </p:sp>
      <p:sp>
        <p:nvSpPr>
          <p:cNvPr id="3" name="Espace réservé du contenu 2"/>
          <p:cNvSpPr>
            <a:spLocks noGrp="1"/>
          </p:cNvSpPr>
          <p:nvPr>
            <p:ph idx="1"/>
          </p:nvPr>
        </p:nvSpPr>
        <p:spPr>
          <a:xfrm>
            <a:off x="1403648" y="1190373"/>
            <a:ext cx="7498080" cy="4800600"/>
          </a:xfrm>
          <a:noFill/>
        </p:spPr>
        <p:txBody>
          <a:bodyPr>
            <a:noAutofit/>
          </a:bodyPr>
          <a:lstStyle/>
          <a:p>
            <a:r>
              <a:rPr lang="fr-FR" sz="1600" b="1" dirty="0"/>
              <a:t>on veut remplacer les chiffres par des lettres en ajoutant l’attribut type</a:t>
            </a:r>
            <a:endParaRPr lang="fr-FR" sz="1600" dirty="0"/>
          </a:p>
          <a:p>
            <a:endParaRPr lang="fr-FR" sz="1600" dirty="0"/>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33</a:t>
            </a:fld>
            <a:endParaRPr lang="fr-FR"/>
          </a:p>
        </p:txBody>
      </p:sp>
      <p:sp>
        <p:nvSpPr>
          <p:cNvPr id="5" name="ZoneTexte 4"/>
          <p:cNvSpPr txBox="1"/>
          <p:nvPr/>
        </p:nvSpPr>
        <p:spPr>
          <a:xfrm>
            <a:off x="2051719" y="1484784"/>
            <a:ext cx="2448273" cy="5447645"/>
          </a:xfrm>
          <a:prstGeom prst="rect">
            <a:avLst/>
          </a:prstGeom>
          <a:noFill/>
          <a:ln>
            <a:solidFill>
              <a:schemeClr val="tx1"/>
            </a:solidFill>
          </a:ln>
        </p:spPr>
        <p:txBody>
          <a:bodyPr wrap="square" rtlCol="0">
            <a:spAutoFit/>
          </a:bodyPr>
          <a:lstStyle/>
          <a:p>
            <a:r>
              <a:rPr lang="fr-FR" sz="1200" b="1" dirty="0">
                <a:solidFill>
                  <a:schemeClr val="accent3"/>
                </a:solidFill>
              </a:rPr>
              <a:t>&lt;!DOCTYPE html&gt;</a:t>
            </a:r>
          </a:p>
          <a:p>
            <a:r>
              <a:rPr lang="fr-FR" sz="1200" b="1" dirty="0">
                <a:solidFill>
                  <a:schemeClr val="accent3"/>
                </a:solidFill>
              </a:rPr>
              <a:t>&lt;html&gt;</a:t>
            </a:r>
          </a:p>
          <a:p>
            <a:r>
              <a:rPr lang="fr-FR" sz="1200" b="1" dirty="0">
                <a:solidFill>
                  <a:schemeClr val="accent3"/>
                </a:solidFill>
              </a:rPr>
              <a:t>    &lt;</a:t>
            </a:r>
            <a:r>
              <a:rPr lang="fr-FR" sz="1200" b="1" dirty="0" err="1">
                <a:solidFill>
                  <a:schemeClr val="accent3"/>
                </a:solidFill>
              </a:rPr>
              <a:t>head</a:t>
            </a:r>
            <a:r>
              <a:rPr lang="fr-FR" sz="1200" b="1" dirty="0">
                <a:solidFill>
                  <a:schemeClr val="accent3"/>
                </a:solidFill>
              </a:rPr>
              <a:t>&gt;</a:t>
            </a:r>
          </a:p>
          <a:p>
            <a:r>
              <a:rPr lang="fr-FR" sz="1200" dirty="0"/>
              <a:t>        &lt;</a:t>
            </a:r>
            <a:r>
              <a:rPr lang="fr-FR" sz="1200" dirty="0" err="1"/>
              <a:t>meta</a:t>
            </a:r>
            <a:r>
              <a:rPr lang="fr-FR" sz="1200" dirty="0"/>
              <a:t> </a:t>
            </a:r>
            <a:r>
              <a:rPr lang="fr-FR" sz="1200" dirty="0" err="1"/>
              <a:t>charset</a:t>
            </a:r>
            <a:r>
              <a:rPr lang="fr-FR" sz="1200" dirty="0"/>
              <a:t>="utf-8" /&gt;</a:t>
            </a:r>
          </a:p>
          <a:p>
            <a:r>
              <a:rPr lang="fr-FR" sz="1200" dirty="0"/>
              <a:t>        &lt;</a:t>
            </a:r>
            <a:r>
              <a:rPr lang="fr-FR" sz="1200" dirty="0" err="1"/>
              <a:t>title</a:t>
            </a:r>
            <a:r>
              <a:rPr lang="fr-FR" sz="1200" dirty="0"/>
              <a:t>&gt;Listes&lt;/</a:t>
            </a:r>
            <a:r>
              <a:rPr lang="fr-FR" sz="1200" dirty="0" err="1"/>
              <a:t>title</a:t>
            </a:r>
            <a:r>
              <a:rPr lang="fr-FR" sz="1200" dirty="0"/>
              <a:t>&gt;</a:t>
            </a:r>
          </a:p>
          <a:p>
            <a:r>
              <a:rPr lang="fr-FR" sz="1200" dirty="0"/>
              <a:t>    </a:t>
            </a:r>
            <a:r>
              <a:rPr lang="fr-FR" sz="1200" b="1" dirty="0">
                <a:solidFill>
                  <a:schemeClr val="accent3"/>
                </a:solidFill>
              </a:rPr>
              <a:t>&lt;/</a:t>
            </a:r>
            <a:r>
              <a:rPr lang="fr-FR" sz="1200" b="1" dirty="0" err="1">
                <a:solidFill>
                  <a:schemeClr val="accent3"/>
                </a:solidFill>
              </a:rPr>
              <a:t>head</a:t>
            </a:r>
            <a:r>
              <a:rPr lang="fr-FR" sz="1200" b="1" dirty="0">
                <a:solidFill>
                  <a:schemeClr val="accent3"/>
                </a:solidFill>
              </a:rPr>
              <a:t>&gt;</a:t>
            </a:r>
          </a:p>
          <a:p>
            <a:r>
              <a:rPr lang="fr-FR" sz="1200" dirty="0"/>
              <a:t>   </a:t>
            </a:r>
            <a:r>
              <a:rPr lang="fr-FR" sz="1200" b="1" dirty="0">
                <a:solidFill>
                  <a:schemeClr val="accent3"/>
                </a:solidFill>
              </a:rPr>
              <a:t> &lt;body&gt;</a:t>
            </a:r>
          </a:p>
          <a:p>
            <a:r>
              <a:rPr lang="fr-FR" sz="1200" b="1" dirty="0">
                <a:solidFill>
                  <a:schemeClr val="accent1">
                    <a:lumMod val="50000"/>
                  </a:schemeClr>
                </a:solidFill>
              </a:rPr>
              <a:t>     &lt;</a:t>
            </a:r>
            <a:r>
              <a:rPr lang="fr-FR" sz="1200" b="1" dirty="0" err="1">
                <a:solidFill>
                  <a:schemeClr val="accent1">
                    <a:lumMod val="50000"/>
                  </a:schemeClr>
                </a:solidFill>
              </a:rPr>
              <a:t>ol</a:t>
            </a:r>
            <a:r>
              <a:rPr lang="fr-FR" sz="1200" b="1" dirty="0">
                <a:solidFill>
                  <a:schemeClr val="accent1">
                    <a:lumMod val="50000"/>
                  </a:schemeClr>
                </a:solidFill>
              </a:rPr>
              <a:t> type='A'&gt;</a:t>
            </a:r>
          </a:p>
          <a:p>
            <a:r>
              <a:rPr lang="fr-FR" sz="1200" dirty="0"/>
              <a:t>        &lt;li&gt; HTML5 &lt;/li&gt;</a:t>
            </a:r>
          </a:p>
          <a:p>
            <a:r>
              <a:rPr lang="fr-FR" sz="1200" dirty="0"/>
              <a:t>        &lt;li&gt; CSS &lt;/li&gt;</a:t>
            </a:r>
          </a:p>
          <a:p>
            <a:r>
              <a:rPr lang="fr-FR" sz="1200" dirty="0"/>
              <a:t>        &lt;li&gt; JavaScript &lt;/li&gt;</a:t>
            </a:r>
          </a:p>
          <a:p>
            <a:r>
              <a:rPr lang="fr-FR" sz="1200" b="1" dirty="0">
                <a:solidFill>
                  <a:schemeClr val="accent1">
                    <a:lumMod val="50000"/>
                  </a:schemeClr>
                </a:solidFill>
              </a:rPr>
              <a:t>     &lt;/</a:t>
            </a:r>
            <a:r>
              <a:rPr lang="fr-FR" sz="1200" b="1" dirty="0" err="1">
                <a:solidFill>
                  <a:schemeClr val="accent1">
                    <a:lumMod val="50000"/>
                  </a:schemeClr>
                </a:solidFill>
              </a:rPr>
              <a:t>ol</a:t>
            </a:r>
            <a:r>
              <a:rPr lang="fr-FR" sz="1200" b="1" dirty="0">
                <a:solidFill>
                  <a:schemeClr val="accent1">
                    <a:lumMod val="50000"/>
                  </a:schemeClr>
                </a:solidFill>
              </a:rPr>
              <a:t>&gt;</a:t>
            </a:r>
          </a:p>
          <a:p>
            <a:r>
              <a:rPr lang="fr-FR" sz="1200" b="1" dirty="0">
                <a:solidFill>
                  <a:schemeClr val="accent1">
                    <a:lumMod val="50000"/>
                  </a:schemeClr>
                </a:solidFill>
              </a:rPr>
              <a:t>     &lt;</a:t>
            </a:r>
            <a:r>
              <a:rPr lang="fr-FR" sz="1200" b="1" dirty="0" err="1">
                <a:solidFill>
                  <a:schemeClr val="accent1">
                    <a:lumMod val="50000"/>
                  </a:schemeClr>
                </a:solidFill>
              </a:rPr>
              <a:t>ol</a:t>
            </a:r>
            <a:r>
              <a:rPr lang="fr-FR" sz="1200" b="1" dirty="0">
                <a:solidFill>
                  <a:schemeClr val="accent1">
                    <a:lumMod val="50000"/>
                  </a:schemeClr>
                </a:solidFill>
              </a:rPr>
              <a:t> type='a'&gt;</a:t>
            </a:r>
          </a:p>
          <a:p>
            <a:r>
              <a:rPr lang="fr-FR" sz="1200" dirty="0"/>
              <a:t>        &lt;li&gt; HTML5 &lt;/li&gt;</a:t>
            </a:r>
          </a:p>
          <a:p>
            <a:r>
              <a:rPr lang="fr-FR" sz="1200" dirty="0"/>
              <a:t>        &lt;li&gt; CSS &lt;/li&gt;</a:t>
            </a:r>
          </a:p>
          <a:p>
            <a:r>
              <a:rPr lang="fr-FR" sz="1200" dirty="0"/>
              <a:t>        &lt;li&gt; JavaScript &lt;/li&gt;</a:t>
            </a:r>
          </a:p>
          <a:p>
            <a:r>
              <a:rPr lang="fr-FR" sz="1200" b="1" dirty="0">
                <a:solidFill>
                  <a:schemeClr val="accent1">
                    <a:lumMod val="50000"/>
                  </a:schemeClr>
                </a:solidFill>
              </a:rPr>
              <a:t>       &lt;/</a:t>
            </a:r>
            <a:r>
              <a:rPr lang="fr-FR" sz="1200" b="1" dirty="0" err="1">
                <a:solidFill>
                  <a:schemeClr val="accent1">
                    <a:lumMod val="50000"/>
                  </a:schemeClr>
                </a:solidFill>
              </a:rPr>
              <a:t>ol</a:t>
            </a:r>
            <a:r>
              <a:rPr lang="fr-FR" sz="1200" b="1" dirty="0">
                <a:solidFill>
                  <a:schemeClr val="accent1">
                    <a:lumMod val="50000"/>
                  </a:schemeClr>
                </a:solidFill>
              </a:rPr>
              <a:t>&gt;</a:t>
            </a:r>
          </a:p>
          <a:p>
            <a:r>
              <a:rPr lang="fr-FR" sz="1200" b="1" dirty="0">
                <a:solidFill>
                  <a:schemeClr val="accent1">
                    <a:lumMod val="50000"/>
                  </a:schemeClr>
                </a:solidFill>
              </a:rPr>
              <a:t>     &lt;</a:t>
            </a:r>
            <a:r>
              <a:rPr lang="fr-FR" sz="1200" b="1" dirty="0" err="1">
                <a:solidFill>
                  <a:schemeClr val="accent1">
                    <a:lumMod val="50000"/>
                  </a:schemeClr>
                </a:solidFill>
              </a:rPr>
              <a:t>ol</a:t>
            </a:r>
            <a:r>
              <a:rPr lang="fr-FR" sz="1200" b="1" dirty="0">
                <a:solidFill>
                  <a:schemeClr val="accent1">
                    <a:lumMod val="50000"/>
                  </a:schemeClr>
                </a:solidFill>
              </a:rPr>
              <a:t> type='I'&gt;</a:t>
            </a:r>
          </a:p>
          <a:p>
            <a:r>
              <a:rPr lang="fr-FR" sz="1200" dirty="0"/>
              <a:t>        &lt;li&gt; HTML5 &lt;/li&gt;</a:t>
            </a:r>
          </a:p>
          <a:p>
            <a:r>
              <a:rPr lang="fr-FR" sz="1200" dirty="0"/>
              <a:t>        &lt;li&gt; CSS &lt;/li&gt;</a:t>
            </a:r>
          </a:p>
          <a:p>
            <a:r>
              <a:rPr lang="fr-FR" sz="1200" dirty="0"/>
              <a:t>        &lt;li&gt; JavaScript &lt;/li&gt;</a:t>
            </a:r>
          </a:p>
          <a:p>
            <a:r>
              <a:rPr lang="fr-FR" sz="1200" b="1" dirty="0">
                <a:solidFill>
                  <a:schemeClr val="accent1">
                    <a:lumMod val="50000"/>
                  </a:schemeClr>
                </a:solidFill>
              </a:rPr>
              <a:t>     &lt;/</a:t>
            </a:r>
            <a:r>
              <a:rPr lang="fr-FR" sz="1200" b="1" dirty="0" err="1">
                <a:solidFill>
                  <a:schemeClr val="accent1">
                    <a:lumMod val="50000"/>
                  </a:schemeClr>
                </a:solidFill>
              </a:rPr>
              <a:t>ol</a:t>
            </a:r>
            <a:r>
              <a:rPr lang="fr-FR" sz="1200" b="1" dirty="0">
                <a:solidFill>
                  <a:schemeClr val="accent1">
                    <a:lumMod val="50000"/>
                  </a:schemeClr>
                </a:solidFill>
              </a:rPr>
              <a:t>&gt;</a:t>
            </a:r>
          </a:p>
          <a:p>
            <a:r>
              <a:rPr lang="fr-FR" sz="1200" b="1" dirty="0">
                <a:solidFill>
                  <a:schemeClr val="accent1">
                    <a:lumMod val="50000"/>
                  </a:schemeClr>
                </a:solidFill>
              </a:rPr>
              <a:t>     &lt;</a:t>
            </a:r>
            <a:r>
              <a:rPr lang="fr-FR" sz="1200" b="1" dirty="0" err="1">
                <a:solidFill>
                  <a:schemeClr val="accent1">
                    <a:lumMod val="50000"/>
                  </a:schemeClr>
                </a:solidFill>
              </a:rPr>
              <a:t>ol</a:t>
            </a:r>
            <a:r>
              <a:rPr lang="fr-FR" sz="1200" b="1" dirty="0">
                <a:solidFill>
                  <a:schemeClr val="accent1">
                    <a:lumMod val="50000"/>
                  </a:schemeClr>
                </a:solidFill>
              </a:rPr>
              <a:t> type='i'&gt;</a:t>
            </a:r>
          </a:p>
          <a:p>
            <a:r>
              <a:rPr lang="fr-FR" sz="1200" dirty="0"/>
              <a:t>        &lt;li&gt; HTML5 &lt;/li&gt;</a:t>
            </a:r>
          </a:p>
          <a:p>
            <a:r>
              <a:rPr lang="fr-FR" sz="1200" dirty="0"/>
              <a:t>        &lt;li&gt; CSS &lt;/li&gt;</a:t>
            </a:r>
          </a:p>
          <a:p>
            <a:r>
              <a:rPr lang="fr-FR" sz="1200" dirty="0"/>
              <a:t>        &lt;li&gt; JavaScript &lt;/li&gt;</a:t>
            </a:r>
          </a:p>
          <a:p>
            <a:r>
              <a:rPr lang="fr-FR" sz="1200" b="1" dirty="0">
                <a:solidFill>
                  <a:schemeClr val="accent1">
                    <a:lumMod val="50000"/>
                  </a:schemeClr>
                </a:solidFill>
              </a:rPr>
              <a:t>     &lt;/</a:t>
            </a:r>
            <a:r>
              <a:rPr lang="fr-FR" sz="1200" b="1" dirty="0" err="1">
                <a:solidFill>
                  <a:schemeClr val="accent1">
                    <a:lumMod val="50000"/>
                  </a:schemeClr>
                </a:solidFill>
              </a:rPr>
              <a:t>ol</a:t>
            </a:r>
            <a:r>
              <a:rPr lang="fr-FR" sz="1200" b="1" dirty="0">
                <a:solidFill>
                  <a:schemeClr val="accent1">
                    <a:lumMod val="50000"/>
                  </a:schemeClr>
                </a:solidFill>
              </a:rPr>
              <a:t>&gt;</a:t>
            </a:r>
          </a:p>
          <a:p>
            <a:r>
              <a:rPr lang="fr-FR" sz="1200" b="1" dirty="0">
                <a:solidFill>
                  <a:schemeClr val="accent3"/>
                </a:solidFill>
              </a:rPr>
              <a:t>    &lt;/body&gt;</a:t>
            </a:r>
          </a:p>
          <a:p>
            <a:r>
              <a:rPr lang="fr-FR" sz="1200" b="1" dirty="0">
                <a:solidFill>
                  <a:schemeClr val="accent3"/>
                </a:solidFill>
              </a:rPr>
              <a:t>&lt;/html&gt;</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104" y="1902907"/>
            <a:ext cx="1838325" cy="4067175"/>
          </a:xfrm>
          <a:prstGeom prst="rect">
            <a:avLst/>
          </a:prstGeom>
          <a:noFill/>
          <a:ln w="9525">
            <a:solidFill>
              <a:schemeClr val="tx1"/>
            </a:solidFill>
            <a:miter lim="800000"/>
            <a:headEnd/>
            <a:tailEnd/>
          </a:ln>
          <a:effectLst>
            <a:outerShdw blurRad="50800" dist="38100" dir="13500000" algn="br"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54300306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b="1" dirty="0">
                <a:effectLst/>
              </a:rPr>
              <a:t>Les </a:t>
            </a:r>
            <a:r>
              <a:rPr lang="fr-FR" sz="2400" b="1" dirty="0" smtClean="0">
                <a:effectLst/>
              </a:rPr>
              <a:t>listes</a:t>
            </a:r>
            <a:br>
              <a:rPr lang="fr-FR" sz="2400" b="1" dirty="0" smtClean="0">
                <a:effectLst/>
              </a:rPr>
            </a:br>
            <a:r>
              <a:rPr lang="fr-FR" sz="2400" b="1" dirty="0" err="1">
                <a:effectLst/>
              </a:rPr>
              <a:t>Listes</a:t>
            </a:r>
            <a:r>
              <a:rPr lang="fr-FR" sz="2400" b="1" dirty="0">
                <a:effectLst/>
              </a:rPr>
              <a:t> </a:t>
            </a:r>
            <a:r>
              <a:rPr lang="fr-FR" sz="2400" b="1" dirty="0" smtClean="0">
                <a:effectLst/>
              </a:rPr>
              <a:t>ordonnées</a:t>
            </a:r>
            <a:endParaRPr lang="fr-FR" sz="2400" dirty="0">
              <a:effectLst/>
            </a:endParaRPr>
          </a:p>
        </p:txBody>
      </p:sp>
      <p:sp>
        <p:nvSpPr>
          <p:cNvPr id="3" name="Espace réservé du contenu 2"/>
          <p:cNvSpPr>
            <a:spLocks noGrp="1"/>
          </p:cNvSpPr>
          <p:nvPr>
            <p:ph idx="1"/>
          </p:nvPr>
        </p:nvSpPr>
        <p:spPr>
          <a:xfrm>
            <a:off x="1403648" y="1460748"/>
            <a:ext cx="7498080" cy="4800600"/>
          </a:xfrm>
          <a:noFill/>
        </p:spPr>
        <p:txBody>
          <a:bodyPr>
            <a:noAutofit/>
          </a:bodyPr>
          <a:lstStyle/>
          <a:p>
            <a:r>
              <a:rPr lang="fr-FR" sz="1600" b="1" dirty="0"/>
              <a:t>Pour commencer d’un autre chiffre que 1 on utilise l’attribut </a:t>
            </a:r>
            <a:r>
              <a:rPr lang="fr-FR" sz="1600" b="1" dirty="0" err="1"/>
              <a:t>start</a:t>
            </a:r>
            <a:endParaRPr lang="fr-FR" sz="1600" dirty="0"/>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34</a:t>
            </a:fld>
            <a:endParaRPr lang="fr-FR"/>
          </a:p>
        </p:txBody>
      </p:sp>
      <p:pic>
        <p:nvPicPr>
          <p:cNvPr id="9" name="Image 8"/>
          <p:cNvPicPr/>
          <p:nvPr/>
        </p:nvPicPr>
        <p:blipFill>
          <a:blip r:embed="rId2">
            <a:extLst>
              <a:ext uri="{28A0092B-C50C-407E-A947-70E740481C1C}">
                <a14:useLocalDpi xmlns:a14="http://schemas.microsoft.com/office/drawing/2010/main" val="0"/>
              </a:ext>
            </a:extLst>
          </a:blip>
          <a:srcRect/>
          <a:stretch>
            <a:fillRect/>
          </a:stretch>
        </p:blipFill>
        <p:spPr bwMode="auto">
          <a:xfrm>
            <a:off x="4788024" y="2708920"/>
            <a:ext cx="3336290" cy="1696720"/>
          </a:xfrm>
          <a:prstGeom prst="rect">
            <a:avLst/>
          </a:prstGeom>
          <a:noFill/>
          <a:ln>
            <a:noFill/>
          </a:ln>
          <a:effectLst>
            <a:glow rad="228600">
              <a:schemeClr val="accent6">
                <a:satMod val="175000"/>
                <a:alpha val="40000"/>
              </a:schemeClr>
            </a:glow>
          </a:effectLst>
        </p:spPr>
      </p:pic>
      <p:sp>
        <p:nvSpPr>
          <p:cNvPr id="5" name="ZoneTexte 4"/>
          <p:cNvSpPr txBox="1"/>
          <p:nvPr/>
        </p:nvSpPr>
        <p:spPr>
          <a:xfrm>
            <a:off x="1907704" y="2244653"/>
            <a:ext cx="2404826" cy="3108543"/>
          </a:xfrm>
          <a:prstGeom prst="rect">
            <a:avLst/>
          </a:prstGeom>
          <a:noFill/>
          <a:ln>
            <a:solidFill>
              <a:schemeClr val="tx1"/>
            </a:solidFill>
          </a:ln>
        </p:spPr>
        <p:txBody>
          <a:bodyPr wrap="none" rtlCol="0">
            <a:spAutoFit/>
          </a:bodyPr>
          <a:lstStyle/>
          <a:p>
            <a:r>
              <a:rPr lang="fr-FR" sz="1400" dirty="0"/>
              <a:t>&lt;!DOCTYPE html&gt;</a:t>
            </a:r>
          </a:p>
          <a:p>
            <a:r>
              <a:rPr lang="fr-FR" sz="1400" dirty="0"/>
              <a:t>&lt;html&gt;</a:t>
            </a:r>
          </a:p>
          <a:p>
            <a:r>
              <a:rPr lang="fr-FR" sz="1400" dirty="0"/>
              <a:t>    &lt;</a:t>
            </a:r>
            <a:r>
              <a:rPr lang="fr-FR" sz="1400" dirty="0" err="1"/>
              <a:t>head</a:t>
            </a:r>
            <a:r>
              <a:rPr lang="fr-FR" sz="1400" dirty="0"/>
              <a:t>&gt;</a:t>
            </a:r>
          </a:p>
          <a:p>
            <a:r>
              <a:rPr lang="fr-FR" sz="1400" dirty="0"/>
              <a:t>        &lt;</a:t>
            </a:r>
            <a:r>
              <a:rPr lang="fr-FR" sz="1400" dirty="0" err="1"/>
              <a:t>meta</a:t>
            </a:r>
            <a:r>
              <a:rPr lang="fr-FR" sz="1400" dirty="0"/>
              <a:t> </a:t>
            </a:r>
            <a:r>
              <a:rPr lang="fr-FR" sz="1400" dirty="0" err="1"/>
              <a:t>charset</a:t>
            </a:r>
            <a:r>
              <a:rPr lang="fr-FR" sz="1400" dirty="0"/>
              <a:t>="utf-8" /&gt;</a:t>
            </a:r>
          </a:p>
          <a:p>
            <a:r>
              <a:rPr lang="fr-FR" sz="1400" dirty="0"/>
              <a:t>        &lt;</a:t>
            </a:r>
            <a:r>
              <a:rPr lang="fr-FR" sz="1400" dirty="0" err="1"/>
              <a:t>title</a:t>
            </a:r>
            <a:r>
              <a:rPr lang="fr-FR" sz="1400" dirty="0"/>
              <a:t>&gt;Listes&lt;/</a:t>
            </a:r>
            <a:r>
              <a:rPr lang="fr-FR" sz="1400" dirty="0" err="1"/>
              <a:t>title</a:t>
            </a:r>
            <a:r>
              <a:rPr lang="fr-FR" sz="1400" dirty="0"/>
              <a:t>&gt;</a:t>
            </a:r>
          </a:p>
          <a:p>
            <a:r>
              <a:rPr lang="fr-FR" sz="1400" dirty="0"/>
              <a:t>    &lt;/</a:t>
            </a:r>
            <a:r>
              <a:rPr lang="fr-FR" sz="1400" dirty="0" err="1"/>
              <a:t>head</a:t>
            </a:r>
            <a:r>
              <a:rPr lang="fr-FR" sz="1400" dirty="0"/>
              <a:t>&gt;</a:t>
            </a:r>
          </a:p>
          <a:p>
            <a:r>
              <a:rPr lang="fr-FR" sz="1400" dirty="0"/>
              <a:t>    &lt;body&gt;</a:t>
            </a:r>
          </a:p>
          <a:p>
            <a:r>
              <a:rPr lang="fr-FR" sz="1400" b="1" dirty="0">
                <a:solidFill>
                  <a:schemeClr val="accent3"/>
                </a:solidFill>
              </a:rPr>
              <a:t>       &lt;</a:t>
            </a:r>
            <a:r>
              <a:rPr lang="fr-FR" sz="1400" b="1" dirty="0" err="1">
                <a:solidFill>
                  <a:schemeClr val="accent3"/>
                </a:solidFill>
              </a:rPr>
              <a:t>ol</a:t>
            </a:r>
            <a:r>
              <a:rPr lang="fr-FR" sz="1400" b="1" dirty="0">
                <a:solidFill>
                  <a:schemeClr val="accent3"/>
                </a:solidFill>
              </a:rPr>
              <a:t> </a:t>
            </a:r>
            <a:r>
              <a:rPr lang="fr-FR" sz="1400" b="1" dirty="0" err="1">
                <a:solidFill>
                  <a:schemeClr val="accent3"/>
                </a:solidFill>
              </a:rPr>
              <a:t>start</a:t>
            </a:r>
            <a:r>
              <a:rPr lang="fr-FR" sz="1400" b="1" dirty="0">
                <a:solidFill>
                  <a:schemeClr val="accent3"/>
                </a:solidFill>
              </a:rPr>
              <a:t>=5&gt;</a:t>
            </a:r>
          </a:p>
          <a:p>
            <a:r>
              <a:rPr lang="fr-FR" sz="1400" dirty="0"/>
              <a:t>        </a:t>
            </a:r>
            <a:r>
              <a:rPr lang="fr-FR" sz="1400" dirty="0" smtClean="0"/>
              <a:t> </a:t>
            </a:r>
            <a:r>
              <a:rPr lang="fr-FR" sz="1400" dirty="0" smtClean="0">
                <a:solidFill>
                  <a:schemeClr val="accent3"/>
                </a:solidFill>
              </a:rPr>
              <a:t>&lt;</a:t>
            </a:r>
            <a:r>
              <a:rPr lang="fr-FR" sz="1400" dirty="0">
                <a:solidFill>
                  <a:schemeClr val="accent3"/>
                </a:solidFill>
              </a:rPr>
              <a:t>li&gt; </a:t>
            </a:r>
            <a:r>
              <a:rPr lang="fr-FR" sz="1400" dirty="0"/>
              <a:t>HTML5 </a:t>
            </a:r>
            <a:r>
              <a:rPr lang="fr-FR" sz="1400" dirty="0">
                <a:solidFill>
                  <a:schemeClr val="accent3"/>
                </a:solidFill>
              </a:rPr>
              <a:t>&lt;/li&gt;</a:t>
            </a:r>
          </a:p>
          <a:p>
            <a:r>
              <a:rPr lang="fr-FR" sz="1400" dirty="0"/>
              <a:t>        </a:t>
            </a:r>
            <a:r>
              <a:rPr lang="fr-FR" sz="1400" dirty="0" smtClean="0"/>
              <a:t> </a:t>
            </a:r>
            <a:r>
              <a:rPr lang="fr-FR" sz="1400" dirty="0" smtClean="0">
                <a:solidFill>
                  <a:schemeClr val="accent3"/>
                </a:solidFill>
              </a:rPr>
              <a:t>&lt;</a:t>
            </a:r>
            <a:r>
              <a:rPr lang="fr-FR" sz="1400" dirty="0">
                <a:solidFill>
                  <a:schemeClr val="accent3"/>
                </a:solidFill>
              </a:rPr>
              <a:t>li&gt; </a:t>
            </a:r>
            <a:r>
              <a:rPr lang="fr-FR" sz="1400" dirty="0"/>
              <a:t>CSS </a:t>
            </a:r>
            <a:r>
              <a:rPr lang="fr-FR" sz="1400" dirty="0">
                <a:solidFill>
                  <a:schemeClr val="accent3"/>
                </a:solidFill>
              </a:rPr>
              <a:t>&lt;/li&gt;</a:t>
            </a:r>
          </a:p>
          <a:p>
            <a:r>
              <a:rPr lang="fr-FR" sz="1400" dirty="0"/>
              <a:t>        </a:t>
            </a:r>
            <a:r>
              <a:rPr lang="fr-FR" sz="1400" dirty="0" smtClean="0"/>
              <a:t> </a:t>
            </a:r>
            <a:r>
              <a:rPr lang="fr-FR" sz="1400" dirty="0" smtClean="0">
                <a:solidFill>
                  <a:schemeClr val="accent3"/>
                </a:solidFill>
              </a:rPr>
              <a:t>&lt;</a:t>
            </a:r>
            <a:r>
              <a:rPr lang="fr-FR" sz="1400" dirty="0">
                <a:solidFill>
                  <a:schemeClr val="accent3"/>
                </a:solidFill>
              </a:rPr>
              <a:t>li&gt;</a:t>
            </a:r>
            <a:r>
              <a:rPr lang="fr-FR" sz="1400" dirty="0"/>
              <a:t> JavaScript </a:t>
            </a:r>
            <a:r>
              <a:rPr lang="fr-FR" sz="1400" dirty="0">
                <a:solidFill>
                  <a:schemeClr val="accent3"/>
                </a:solidFill>
              </a:rPr>
              <a:t>&lt;/li&gt;</a:t>
            </a:r>
          </a:p>
          <a:p>
            <a:r>
              <a:rPr lang="fr-FR" sz="1400" dirty="0"/>
              <a:t>       </a:t>
            </a:r>
            <a:r>
              <a:rPr lang="fr-FR" sz="1400" b="1" dirty="0">
                <a:solidFill>
                  <a:schemeClr val="accent3"/>
                </a:solidFill>
              </a:rPr>
              <a:t>&lt;/</a:t>
            </a:r>
            <a:r>
              <a:rPr lang="fr-FR" sz="1400" b="1" dirty="0" err="1">
                <a:solidFill>
                  <a:schemeClr val="accent3"/>
                </a:solidFill>
              </a:rPr>
              <a:t>ol</a:t>
            </a:r>
            <a:r>
              <a:rPr lang="fr-FR" sz="1400" b="1" dirty="0">
                <a:solidFill>
                  <a:schemeClr val="accent3"/>
                </a:solidFill>
              </a:rPr>
              <a:t>&gt;</a:t>
            </a:r>
          </a:p>
          <a:p>
            <a:r>
              <a:rPr lang="fr-FR" sz="1400" dirty="0"/>
              <a:t>    &lt;/body&gt;</a:t>
            </a:r>
          </a:p>
          <a:p>
            <a:r>
              <a:rPr lang="fr-FR" sz="1400" dirty="0"/>
              <a:t>&lt;/html&gt;</a:t>
            </a:r>
          </a:p>
        </p:txBody>
      </p:sp>
    </p:spTree>
    <p:extLst>
      <p:ext uri="{BB962C8B-B14F-4D97-AF65-F5344CB8AC3E}">
        <p14:creationId xmlns:p14="http://schemas.microsoft.com/office/powerpoint/2010/main" val="40421996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b="1" dirty="0">
                <a:effectLst/>
              </a:rPr>
              <a:t>Les </a:t>
            </a:r>
            <a:r>
              <a:rPr lang="fr-FR" sz="2400" b="1" dirty="0" smtClean="0">
                <a:effectLst/>
              </a:rPr>
              <a:t>listes</a:t>
            </a:r>
            <a:br>
              <a:rPr lang="fr-FR" sz="2400" b="1" dirty="0" smtClean="0">
                <a:effectLst/>
              </a:rPr>
            </a:br>
            <a:r>
              <a:rPr lang="fr-FR" sz="2400" b="1" dirty="0" err="1">
                <a:effectLst/>
              </a:rPr>
              <a:t>Listes</a:t>
            </a:r>
            <a:r>
              <a:rPr lang="fr-FR" sz="2400" b="1" dirty="0">
                <a:effectLst/>
              </a:rPr>
              <a:t> </a:t>
            </a:r>
            <a:r>
              <a:rPr lang="fr-FR" sz="2400" b="1" dirty="0" smtClean="0">
                <a:effectLst/>
              </a:rPr>
              <a:t>ordonnées</a:t>
            </a:r>
            <a:endParaRPr lang="fr-FR" sz="2400" dirty="0">
              <a:effectLst/>
            </a:endParaRPr>
          </a:p>
        </p:txBody>
      </p:sp>
      <p:sp>
        <p:nvSpPr>
          <p:cNvPr id="3" name="Espace réservé du contenu 2"/>
          <p:cNvSpPr>
            <a:spLocks noGrp="1"/>
          </p:cNvSpPr>
          <p:nvPr>
            <p:ph idx="1"/>
          </p:nvPr>
        </p:nvSpPr>
        <p:spPr>
          <a:xfrm>
            <a:off x="1403648" y="1460748"/>
            <a:ext cx="7498080" cy="4800600"/>
          </a:xfrm>
          <a:noFill/>
        </p:spPr>
        <p:txBody>
          <a:bodyPr>
            <a:noAutofit/>
          </a:bodyPr>
          <a:lstStyle/>
          <a:p>
            <a:r>
              <a:rPr lang="fr-FR" sz="1600" b="1" dirty="0"/>
              <a:t>Il est possible d’imbriquer les listes</a:t>
            </a:r>
            <a:endParaRPr lang="fr-FR" sz="1600" dirty="0"/>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35</a:t>
            </a:fld>
            <a:endParaRPr lang="fr-FR"/>
          </a:p>
        </p:txBody>
      </p:sp>
      <p:pic>
        <p:nvPicPr>
          <p:cNvPr id="10" name="Image 9"/>
          <p:cNvPicPr/>
          <p:nvPr/>
        </p:nvPicPr>
        <p:blipFill>
          <a:blip r:embed="rId2">
            <a:extLst>
              <a:ext uri="{28A0092B-C50C-407E-A947-70E740481C1C}">
                <a14:useLocalDpi xmlns:a14="http://schemas.microsoft.com/office/drawing/2010/main" val="0"/>
              </a:ext>
            </a:extLst>
          </a:blip>
          <a:srcRect/>
          <a:stretch>
            <a:fillRect/>
          </a:stretch>
        </p:blipFill>
        <p:spPr bwMode="auto">
          <a:xfrm>
            <a:off x="5909585" y="1844824"/>
            <a:ext cx="2743200" cy="2792730"/>
          </a:xfrm>
          <a:prstGeom prst="rect">
            <a:avLst/>
          </a:prstGeom>
          <a:noFill/>
          <a:ln>
            <a:noFill/>
          </a:ln>
          <a:effectLst>
            <a:glow rad="228600">
              <a:schemeClr val="accent6">
                <a:satMod val="175000"/>
                <a:alpha val="40000"/>
              </a:schemeClr>
            </a:glow>
          </a:effectLst>
        </p:spPr>
      </p:pic>
      <p:sp>
        <p:nvSpPr>
          <p:cNvPr id="5" name="ZoneTexte 4"/>
          <p:cNvSpPr txBox="1"/>
          <p:nvPr/>
        </p:nvSpPr>
        <p:spPr>
          <a:xfrm>
            <a:off x="1187624" y="1847846"/>
            <a:ext cx="3960440" cy="4893647"/>
          </a:xfrm>
          <a:prstGeom prst="rect">
            <a:avLst/>
          </a:prstGeom>
          <a:noFill/>
          <a:ln>
            <a:solidFill>
              <a:schemeClr val="tx1"/>
            </a:solidFill>
          </a:ln>
        </p:spPr>
        <p:txBody>
          <a:bodyPr wrap="square" rtlCol="0">
            <a:spAutoFit/>
          </a:bodyPr>
          <a:lstStyle/>
          <a:p>
            <a:r>
              <a:rPr lang="fr-FR" sz="1200" b="1" dirty="0">
                <a:solidFill>
                  <a:schemeClr val="accent3"/>
                </a:solidFill>
              </a:rPr>
              <a:t>&lt;!DOCTYPE html&gt;</a:t>
            </a:r>
          </a:p>
          <a:p>
            <a:r>
              <a:rPr lang="fr-FR" sz="1200" b="1" dirty="0">
                <a:solidFill>
                  <a:schemeClr val="accent3"/>
                </a:solidFill>
              </a:rPr>
              <a:t>&lt;html&gt;</a:t>
            </a:r>
          </a:p>
          <a:p>
            <a:r>
              <a:rPr lang="fr-FR" sz="1200" b="1" dirty="0">
                <a:solidFill>
                  <a:schemeClr val="accent3"/>
                </a:solidFill>
              </a:rPr>
              <a:t>    &lt;</a:t>
            </a:r>
            <a:r>
              <a:rPr lang="fr-FR" sz="1200" b="1" dirty="0" err="1">
                <a:solidFill>
                  <a:schemeClr val="accent3"/>
                </a:solidFill>
              </a:rPr>
              <a:t>head</a:t>
            </a:r>
            <a:r>
              <a:rPr lang="fr-FR" sz="1200" b="1" dirty="0">
                <a:solidFill>
                  <a:schemeClr val="accent3"/>
                </a:solidFill>
              </a:rPr>
              <a:t>&gt;</a:t>
            </a:r>
          </a:p>
          <a:p>
            <a:r>
              <a:rPr lang="fr-FR" sz="1200" dirty="0"/>
              <a:t>        &lt;</a:t>
            </a:r>
            <a:r>
              <a:rPr lang="fr-FR" sz="1200" dirty="0" err="1"/>
              <a:t>meta</a:t>
            </a:r>
            <a:r>
              <a:rPr lang="fr-FR" sz="1200" dirty="0"/>
              <a:t> </a:t>
            </a:r>
            <a:r>
              <a:rPr lang="fr-FR" sz="1200" dirty="0" err="1"/>
              <a:t>charset</a:t>
            </a:r>
            <a:r>
              <a:rPr lang="fr-FR" sz="1200" dirty="0"/>
              <a:t>="utf-8" /&gt;</a:t>
            </a:r>
          </a:p>
          <a:p>
            <a:r>
              <a:rPr lang="fr-FR" sz="1200" dirty="0"/>
              <a:t>        &lt;</a:t>
            </a:r>
            <a:r>
              <a:rPr lang="fr-FR" sz="1200" dirty="0" err="1"/>
              <a:t>title</a:t>
            </a:r>
            <a:r>
              <a:rPr lang="fr-FR" sz="1200" dirty="0"/>
              <a:t>&gt;Listes&lt;/</a:t>
            </a:r>
            <a:r>
              <a:rPr lang="fr-FR" sz="1200" dirty="0" err="1"/>
              <a:t>title</a:t>
            </a:r>
            <a:r>
              <a:rPr lang="fr-FR" sz="1200" dirty="0"/>
              <a:t>&gt;</a:t>
            </a:r>
          </a:p>
          <a:p>
            <a:r>
              <a:rPr lang="fr-FR" sz="1200" b="1" dirty="0">
                <a:solidFill>
                  <a:schemeClr val="accent3"/>
                </a:solidFill>
              </a:rPr>
              <a:t>    &lt;/</a:t>
            </a:r>
            <a:r>
              <a:rPr lang="fr-FR" sz="1200" b="1" dirty="0" err="1">
                <a:solidFill>
                  <a:schemeClr val="accent3"/>
                </a:solidFill>
              </a:rPr>
              <a:t>head</a:t>
            </a:r>
            <a:r>
              <a:rPr lang="fr-FR" sz="1200" b="1" dirty="0">
                <a:solidFill>
                  <a:schemeClr val="accent3"/>
                </a:solidFill>
              </a:rPr>
              <a:t>&gt;</a:t>
            </a:r>
          </a:p>
          <a:p>
            <a:r>
              <a:rPr lang="fr-FR" sz="1200" dirty="0"/>
              <a:t>    </a:t>
            </a:r>
            <a:r>
              <a:rPr lang="fr-FR" sz="1200" b="1" dirty="0">
                <a:solidFill>
                  <a:schemeClr val="accent3"/>
                </a:solidFill>
              </a:rPr>
              <a:t>&lt;body&gt;</a:t>
            </a:r>
          </a:p>
          <a:p>
            <a:r>
              <a:rPr lang="fr-FR" sz="1200" b="1" dirty="0">
                <a:solidFill>
                  <a:schemeClr val="accent3"/>
                </a:solidFill>
              </a:rPr>
              <a:t>       &lt;</a:t>
            </a:r>
            <a:r>
              <a:rPr lang="fr-FR" sz="1200" b="1" dirty="0" err="1">
                <a:solidFill>
                  <a:schemeClr val="accent3"/>
                </a:solidFill>
              </a:rPr>
              <a:t>ol</a:t>
            </a:r>
            <a:r>
              <a:rPr lang="fr-FR" sz="1200" b="1" dirty="0">
                <a:solidFill>
                  <a:schemeClr val="accent3"/>
                </a:solidFill>
              </a:rPr>
              <a:t>&gt;</a:t>
            </a:r>
          </a:p>
          <a:p>
            <a:r>
              <a:rPr lang="fr-FR" sz="1200" dirty="0">
                <a:solidFill>
                  <a:schemeClr val="accent3"/>
                </a:solidFill>
              </a:rPr>
              <a:t>        &lt;li&gt; HTML5 &lt;/li&gt;</a:t>
            </a:r>
          </a:p>
          <a:p>
            <a:r>
              <a:rPr lang="fr-FR" sz="1200" dirty="0">
                <a:solidFill>
                  <a:schemeClr val="accent1">
                    <a:lumMod val="50000"/>
                  </a:schemeClr>
                </a:solidFill>
              </a:rPr>
              <a:t>            &lt;</a:t>
            </a:r>
            <a:r>
              <a:rPr lang="fr-FR" sz="1200" dirty="0" err="1">
                <a:solidFill>
                  <a:schemeClr val="accent1">
                    <a:lumMod val="50000"/>
                  </a:schemeClr>
                </a:solidFill>
              </a:rPr>
              <a:t>ul</a:t>
            </a:r>
            <a:r>
              <a:rPr lang="fr-FR" sz="1200" dirty="0">
                <a:solidFill>
                  <a:schemeClr val="accent1">
                    <a:lumMod val="50000"/>
                  </a:schemeClr>
                </a:solidFill>
              </a:rPr>
              <a:t>&gt;</a:t>
            </a:r>
          </a:p>
          <a:p>
            <a:r>
              <a:rPr lang="fr-FR" sz="1200" dirty="0">
                <a:solidFill>
                  <a:schemeClr val="accent1">
                    <a:lumMod val="50000"/>
                  </a:schemeClr>
                </a:solidFill>
              </a:rPr>
              <a:t>                &lt;li&gt; cours &lt;/li&gt;</a:t>
            </a:r>
          </a:p>
          <a:p>
            <a:r>
              <a:rPr lang="fr-FR" sz="1200" dirty="0">
                <a:solidFill>
                  <a:schemeClr val="accent1">
                    <a:lumMod val="50000"/>
                  </a:schemeClr>
                </a:solidFill>
              </a:rPr>
              <a:t>                &lt;li&gt; travaux pratiques &lt;/li&gt;</a:t>
            </a:r>
          </a:p>
          <a:p>
            <a:r>
              <a:rPr lang="fr-FR" sz="1200" dirty="0">
                <a:solidFill>
                  <a:schemeClr val="accent1">
                    <a:lumMod val="50000"/>
                  </a:schemeClr>
                </a:solidFill>
              </a:rPr>
              <a:t>            &lt;/</a:t>
            </a:r>
            <a:r>
              <a:rPr lang="fr-FR" sz="1200" dirty="0" err="1">
                <a:solidFill>
                  <a:schemeClr val="accent1">
                    <a:lumMod val="50000"/>
                  </a:schemeClr>
                </a:solidFill>
              </a:rPr>
              <a:t>ul</a:t>
            </a:r>
            <a:r>
              <a:rPr lang="fr-FR" sz="1200" dirty="0">
                <a:solidFill>
                  <a:schemeClr val="accent1">
                    <a:lumMod val="50000"/>
                  </a:schemeClr>
                </a:solidFill>
              </a:rPr>
              <a:t>&gt;</a:t>
            </a:r>
          </a:p>
          <a:p>
            <a:r>
              <a:rPr lang="fr-FR" sz="1200" dirty="0"/>
              <a:t>        </a:t>
            </a:r>
            <a:r>
              <a:rPr lang="fr-FR" sz="1200" dirty="0">
                <a:solidFill>
                  <a:schemeClr val="accent3"/>
                </a:solidFill>
              </a:rPr>
              <a:t>&lt;li&gt; CSS &lt;/li&gt;</a:t>
            </a:r>
          </a:p>
          <a:p>
            <a:r>
              <a:rPr lang="fr-FR" sz="1200" dirty="0">
                <a:solidFill>
                  <a:schemeClr val="accent1">
                    <a:lumMod val="50000"/>
                  </a:schemeClr>
                </a:solidFill>
              </a:rPr>
              <a:t>            &lt;</a:t>
            </a:r>
            <a:r>
              <a:rPr lang="fr-FR" sz="1200" dirty="0" err="1">
                <a:solidFill>
                  <a:schemeClr val="accent1">
                    <a:lumMod val="50000"/>
                  </a:schemeClr>
                </a:solidFill>
              </a:rPr>
              <a:t>ul</a:t>
            </a:r>
            <a:r>
              <a:rPr lang="fr-FR" sz="1200" dirty="0">
                <a:solidFill>
                  <a:schemeClr val="accent1">
                    <a:lumMod val="50000"/>
                  </a:schemeClr>
                </a:solidFill>
              </a:rPr>
              <a:t>&gt;</a:t>
            </a:r>
          </a:p>
          <a:p>
            <a:r>
              <a:rPr lang="fr-FR" sz="1200" dirty="0">
                <a:solidFill>
                  <a:schemeClr val="accent1">
                    <a:lumMod val="50000"/>
                  </a:schemeClr>
                </a:solidFill>
              </a:rPr>
              <a:t>                &lt;li&gt; cours &lt;/li&gt;</a:t>
            </a:r>
          </a:p>
          <a:p>
            <a:r>
              <a:rPr lang="fr-FR" sz="1200" dirty="0">
                <a:solidFill>
                  <a:schemeClr val="accent1">
                    <a:lumMod val="50000"/>
                  </a:schemeClr>
                </a:solidFill>
              </a:rPr>
              <a:t>                &lt;li&gt; travaux pratiques &lt;/li&gt;</a:t>
            </a:r>
          </a:p>
          <a:p>
            <a:r>
              <a:rPr lang="fr-FR" sz="1200" dirty="0">
                <a:solidFill>
                  <a:schemeClr val="accent1">
                    <a:lumMod val="50000"/>
                  </a:schemeClr>
                </a:solidFill>
              </a:rPr>
              <a:t>            &lt;/</a:t>
            </a:r>
            <a:r>
              <a:rPr lang="fr-FR" sz="1200" dirty="0" err="1">
                <a:solidFill>
                  <a:schemeClr val="accent1">
                    <a:lumMod val="50000"/>
                  </a:schemeClr>
                </a:solidFill>
              </a:rPr>
              <a:t>ul</a:t>
            </a:r>
            <a:r>
              <a:rPr lang="fr-FR" sz="1200" dirty="0">
                <a:solidFill>
                  <a:schemeClr val="accent1">
                    <a:lumMod val="50000"/>
                  </a:schemeClr>
                </a:solidFill>
              </a:rPr>
              <a:t>&gt;</a:t>
            </a:r>
          </a:p>
          <a:p>
            <a:r>
              <a:rPr lang="fr-FR" sz="1200" dirty="0"/>
              <a:t>        </a:t>
            </a:r>
            <a:r>
              <a:rPr lang="fr-FR" sz="1200" dirty="0">
                <a:solidFill>
                  <a:schemeClr val="accent3"/>
                </a:solidFill>
              </a:rPr>
              <a:t>&lt;li&gt; JavaScript &lt;/li&gt;</a:t>
            </a:r>
          </a:p>
          <a:p>
            <a:r>
              <a:rPr lang="fr-FR" sz="1200" dirty="0">
                <a:solidFill>
                  <a:schemeClr val="accent1">
                    <a:lumMod val="50000"/>
                  </a:schemeClr>
                </a:solidFill>
              </a:rPr>
              <a:t>            &lt;</a:t>
            </a:r>
            <a:r>
              <a:rPr lang="fr-FR" sz="1200" dirty="0" err="1">
                <a:solidFill>
                  <a:schemeClr val="accent1">
                    <a:lumMod val="50000"/>
                  </a:schemeClr>
                </a:solidFill>
              </a:rPr>
              <a:t>ul</a:t>
            </a:r>
            <a:r>
              <a:rPr lang="fr-FR" sz="1200" dirty="0">
                <a:solidFill>
                  <a:schemeClr val="accent1">
                    <a:lumMod val="50000"/>
                  </a:schemeClr>
                </a:solidFill>
              </a:rPr>
              <a:t>&gt;</a:t>
            </a:r>
          </a:p>
          <a:p>
            <a:r>
              <a:rPr lang="fr-FR" sz="1200" dirty="0">
                <a:solidFill>
                  <a:schemeClr val="accent1">
                    <a:lumMod val="50000"/>
                  </a:schemeClr>
                </a:solidFill>
              </a:rPr>
              <a:t>                &lt;li&gt; cours &lt;/li&gt;</a:t>
            </a:r>
          </a:p>
          <a:p>
            <a:r>
              <a:rPr lang="fr-FR" sz="1200" dirty="0">
                <a:solidFill>
                  <a:schemeClr val="accent1">
                    <a:lumMod val="50000"/>
                  </a:schemeClr>
                </a:solidFill>
              </a:rPr>
              <a:t>                &lt;li&gt; travaux pratiques &lt;/li&gt;</a:t>
            </a:r>
          </a:p>
          <a:p>
            <a:r>
              <a:rPr lang="fr-FR" sz="1200" dirty="0">
                <a:solidFill>
                  <a:schemeClr val="accent1">
                    <a:lumMod val="50000"/>
                  </a:schemeClr>
                </a:solidFill>
              </a:rPr>
              <a:t>            &lt;/</a:t>
            </a:r>
            <a:r>
              <a:rPr lang="fr-FR" sz="1200" dirty="0" err="1">
                <a:solidFill>
                  <a:schemeClr val="accent1">
                    <a:lumMod val="50000"/>
                  </a:schemeClr>
                </a:solidFill>
              </a:rPr>
              <a:t>ul</a:t>
            </a:r>
            <a:r>
              <a:rPr lang="fr-FR" sz="1200" dirty="0">
                <a:solidFill>
                  <a:schemeClr val="accent1">
                    <a:lumMod val="50000"/>
                  </a:schemeClr>
                </a:solidFill>
              </a:rPr>
              <a:t>&gt;</a:t>
            </a:r>
          </a:p>
          <a:p>
            <a:r>
              <a:rPr lang="fr-FR" sz="1200" dirty="0"/>
              <a:t>       </a:t>
            </a:r>
            <a:r>
              <a:rPr lang="fr-FR" sz="1200" b="1" dirty="0">
                <a:solidFill>
                  <a:schemeClr val="accent3"/>
                </a:solidFill>
              </a:rPr>
              <a:t>&lt;/</a:t>
            </a:r>
            <a:r>
              <a:rPr lang="fr-FR" sz="1200" b="1" dirty="0" err="1">
                <a:solidFill>
                  <a:schemeClr val="accent3"/>
                </a:solidFill>
              </a:rPr>
              <a:t>ol</a:t>
            </a:r>
            <a:r>
              <a:rPr lang="fr-FR" sz="1200" b="1" dirty="0">
                <a:solidFill>
                  <a:schemeClr val="accent3"/>
                </a:solidFill>
              </a:rPr>
              <a:t>&gt;</a:t>
            </a:r>
          </a:p>
          <a:p>
            <a:r>
              <a:rPr lang="fr-FR" sz="1200" b="1" dirty="0">
                <a:solidFill>
                  <a:schemeClr val="accent3"/>
                </a:solidFill>
              </a:rPr>
              <a:t>    &lt;/body&gt;</a:t>
            </a:r>
          </a:p>
          <a:p>
            <a:r>
              <a:rPr lang="fr-FR" sz="1200" dirty="0"/>
              <a:t>&lt;/html&gt;</a:t>
            </a:r>
          </a:p>
        </p:txBody>
      </p:sp>
    </p:spTree>
    <p:extLst>
      <p:ext uri="{BB962C8B-B14F-4D97-AF65-F5344CB8AC3E}">
        <p14:creationId xmlns:p14="http://schemas.microsoft.com/office/powerpoint/2010/main" val="2137007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b="1" dirty="0">
                <a:effectLst/>
              </a:rPr>
              <a:t>Les </a:t>
            </a:r>
            <a:r>
              <a:rPr lang="fr-FR" sz="2400" b="1" dirty="0" smtClean="0">
                <a:effectLst/>
              </a:rPr>
              <a:t>listes</a:t>
            </a:r>
            <a:br>
              <a:rPr lang="fr-FR" sz="2400" b="1" dirty="0" smtClean="0">
                <a:effectLst/>
              </a:rPr>
            </a:br>
            <a:r>
              <a:rPr lang="fr-FR" sz="2400" b="1" dirty="0">
                <a:effectLst/>
              </a:rPr>
              <a:t>Liste de description</a:t>
            </a:r>
            <a:endParaRPr lang="fr-FR" sz="2400" dirty="0">
              <a:effectLst/>
            </a:endParaRPr>
          </a:p>
        </p:txBody>
      </p:sp>
      <p:sp>
        <p:nvSpPr>
          <p:cNvPr id="3" name="Espace réservé du contenu 2"/>
          <p:cNvSpPr>
            <a:spLocks noGrp="1"/>
          </p:cNvSpPr>
          <p:nvPr>
            <p:ph idx="1"/>
          </p:nvPr>
        </p:nvSpPr>
        <p:spPr>
          <a:xfrm>
            <a:off x="1403648" y="1460748"/>
            <a:ext cx="7498080" cy="4800600"/>
          </a:xfrm>
          <a:noFill/>
        </p:spPr>
        <p:txBody>
          <a:bodyPr>
            <a:noAutofit/>
          </a:bodyPr>
          <a:lstStyle/>
          <a:p>
            <a:r>
              <a:rPr lang="fr-FR" sz="1600" dirty="0"/>
              <a:t>L'élément HTML </a:t>
            </a:r>
            <a:r>
              <a:rPr lang="fr-FR" sz="1600" b="1" dirty="0">
                <a:solidFill>
                  <a:srgbClr val="FF0000"/>
                </a:solidFill>
              </a:rPr>
              <a:t>&lt;dl&gt;</a:t>
            </a:r>
            <a:r>
              <a:rPr lang="fr-FR" sz="1600" dirty="0"/>
              <a:t> représente une liste de descriptions sous la forme d'une liste de paires associant des termes (fournis par des éléments </a:t>
            </a:r>
            <a:r>
              <a:rPr lang="fr-FR" sz="1600" b="1" dirty="0">
                <a:solidFill>
                  <a:schemeClr val="accent3"/>
                </a:solidFill>
                <a:hlinkClick r:id="rId2" tooltip="L'élément HTML &lt;dt&gt; identifie un terme dans une liste de définitions ou de descriptions. Cet élément n'apparaît qu'en tant qu'élément enfant d'un élément &lt;dl&gt; et est généralement suivi d'un élément &lt;dd&gt;."/>
              </a:rPr>
              <a:t>&lt;</a:t>
            </a:r>
            <a:r>
              <a:rPr lang="fr-FR" sz="1600" b="1" dirty="0" err="1">
                <a:solidFill>
                  <a:schemeClr val="accent3"/>
                </a:solidFill>
                <a:hlinkClick r:id="rId2" tooltip="L'élément HTML &lt;dt&gt; identifie un terme dans une liste de définitions ou de descriptions. Cet élément n'apparaît qu'en tant qu'élément enfant d'un élément &lt;dl&gt; et est généralement suivi d'un élément &lt;dd&gt;."/>
              </a:rPr>
              <a:t>dt</a:t>
            </a:r>
            <a:r>
              <a:rPr lang="fr-FR" sz="1600" b="1" dirty="0" smtClean="0">
                <a:solidFill>
                  <a:schemeClr val="accent3"/>
                </a:solidFill>
                <a:hlinkClick r:id="rId2" tooltip="L'élément HTML &lt;dt&gt; identifie un terme dans une liste de définitions ou de descriptions. Cet élément n'apparaît qu'en tant qu'élément enfant d'un élément &lt;dl&gt; et est généralement suivi d'un élément &lt;dd&gt;."/>
              </a:rPr>
              <a:t>&gt;</a:t>
            </a:r>
            <a:r>
              <a:rPr lang="fr-FR" sz="1600" b="1" dirty="0"/>
              <a:t>)</a:t>
            </a:r>
            <a:r>
              <a:rPr lang="fr-FR" sz="1600" b="1" dirty="0" smtClean="0">
                <a:solidFill>
                  <a:srgbClr val="FF0000"/>
                </a:solidFill>
              </a:rPr>
              <a:t> </a:t>
            </a:r>
            <a:r>
              <a:rPr lang="fr-FR" sz="1600" dirty="0"/>
              <a:t>et leurs descriptions ou définitions (fournies par des éléments </a:t>
            </a:r>
            <a:r>
              <a:rPr lang="fr-FR" sz="1600" dirty="0">
                <a:solidFill>
                  <a:schemeClr val="accent3"/>
                </a:solidFill>
                <a:hlinkClick r:id="rId3" tooltip="L'élément HTML &lt;dd&gt; (pour definition description) indique la définition d'un terme au sein d'une liste de définitions (élément (&lt;dl&gt;). Cet élément ne peut apparaître qu'en tant qu'élément appartenant à une liste de définitions et doit être précédé d'un él"/>
              </a:rPr>
              <a:t>&lt;dd&gt;</a:t>
            </a:r>
            <a:r>
              <a:rPr lang="fr-FR" sz="1600" dirty="0"/>
              <a:t>). On utilisera par exemple cet élément pour implémenter un glossaire.</a:t>
            </a:r>
          </a:p>
          <a:p>
            <a:endParaRPr lang="fr-FR" sz="1600" dirty="0"/>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36</a:t>
            </a:fld>
            <a:endParaRPr lang="fr-FR"/>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680" y="5244089"/>
            <a:ext cx="6753225" cy="1571625"/>
          </a:xfrm>
          <a:prstGeom prst="rect">
            <a:avLst/>
          </a:prstGeom>
          <a:noFill/>
          <a:ln>
            <a:noFill/>
          </a:ln>
          <a:effectLst>
            <a:outerShdw blurRad="76200" dist="38100" dir="14400000" sx="102000" sy="102000" algn="b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ZoneTexte 4"/>
          <p:cNvSpPr txBox="1"/>
          <p:nvPr/>
        </p:nvSpPr>
        <p:spPr>
          <a:xfrm>
            <a:off x="1475656" y="2636912"/>
            <a:ext cx="7531677" cy="2492990"/>
          </a:xfrm>
          <a:prstGeom prst="rect">
            <a:avLst/>
          </a:prstGeom>
          <a:noFill/>
          <a:ln>
            <a:solidFill>
              <a:schemeClr val="tx1"/>
            </a:solidFill>
          </a:ln>
        </p:spPr>
        <p:txBody>
          <a:bodyPr wrap="none" rtlCol="0">
            <a:spAutoFit/>
          </a:bodyPr>
          <a:lstStyle/>
          <a:p>
            <a:r>
              <a:rPr lang="fr-FR" sz="1200" dirty="0"/>
              <a:t>&lt;body&gt;</a:t>
            </a:r>
          </a:p>
          <a:p>
            <a:r>
              <a:rPr lang="fr-FR" sz="1200" dirty="0"/>
              <a:t>      &lt;p&gt;Langages du web &lt;/p&gt;</a:t>
            </a:r>
          </a:p>
          <a:p>
            <a:r>
              <a:rPr lang="fr-FR" sz="1200" b="1" dirty="0">
                <a:solidFill>
                  <a:schemeClr val="accent3"/>
                </a:solidFill>
              </a:rPr>
              <a:t>      &lt;dl&gt;</a:t>
            </a:r>
          </a:p>
          <a:p>
            <a:r>
              <a:rPr lang="fr-FR" sz="1200" dirty="0"/>
              <a:t>        </a:t>
            </a:r>
            <a:r>
              <a:rPr lang="fr-FR" sz="1200" b="1" dirty="0">
                <a:solidFill>
                  <a:schemeClr val="accent3"/>
                </a:solidFill>
              </a:rPr>
              <a:t>&lt;</a:t>
            </a:r>
            <a:r>
              <a:rPr lang="fr-FR" sz="1200" b="1" dirty="0" err="1">
                <a:solidFill>
                  <a:schemeClr val="accent3"/>
                </a:solidFill>
              </a:rPr>
              <a:t>dt</a:t>
            </a:r>
            <a:r>
              <a:rPr lang="fr-FR" sz="1200" b="1" dirty="0">
                <a:solidFill>
                  <a:schemeClr val="accent3"/>
                </a:solidFill>
              </a:rPr>
              <a:t>&gt;</a:t>
            </a:r>
            <a:r>
              <a:rPr lang="fr-FR" sz="1200" dirty="0"/>
              <a:t>HTML5</a:t>
            </a:r>
            <a:r>
              <a:rPr lang="fr-FR" sz="1200" b="1" dirty="0">
                <a:solidFill>
                  <a:schemeClr val="accent3"/>
                </a:solidFill>
              </a:rPr>
              <a:t>&lt;/</a:t>
            </a:r>
            <a:r>
              <a:rPr lang="fr-FR" sz="1200" b="1" dirty="0" err="1">
                <a:solidFill>
                  <a:schemeClr val="accent3"/>
                </a:solidFill>
              </a:rPr>
              <a:t>dt</a:t>
            </a:r>
            <a:r>
              <a:rPr lang="fr-FR" sz="1200" b="1" dirty="0">
                <a:solidFill>
                  <a:schemeClr val="accent3"/>
                </a:solidFill>
              </a:rPr>
              <a:t>&gt;</a:t>
            </a:r>
          </a:p>
          <a:p>
            <a:r>
              <a:rPr lang="fr-FR" sz="1200" dirty="0"/>
              <a:t>        </a:t>
            </a:r>
            <a:r>
              <a:rPr lang="fr-FR" sz="1200" b="1" dirty="0">
                <a:solidFill>
                  <a:schemeClr val="accent3"/>
                </a:solidFill>
              </a:rPr>
              <a:t>&lt;dd&gt;</a:t>
            </a:r>
            <a:r>
              <a:rPr lang="fr-FR" sz="1200" dirty="0"/>
              <a:t>Langage de balisage utilisé pour la création de pages web, permettant de définir des liens hypertextes</a:t>
            </a:r>
            <a:r>
              <a:rPr lang="fr-FR" sz="1200" b="1" dirty="0">
                <a:solidFill>
                  <a:schemeClr val="accent3"/>
                </a:solidFill>
              </a:rPr>
              <a:t>&lt;/dd&gt;</a:t>
            </a:r>
          </a:p>
          <a:p>
            <a:endParaRPr lang="fr-FR" sz="1200" dirty="0"/>
          </a:p>
          <a:p>
            <a:r>
              <a:rPr lang="fr-FR" sz="1200" dirty="0"/>
              <a:t>        </a:t>
            </a:r>
            <a:r>
              <a:rPr lang="fr-FR" sz="1200" b="1" dirty="0">
                <a:solidFill>
                  <a:schemeClr val="accent3"/>
                </a:solidFill>
              </a:rPr>
              <a:t>&lt;</a:t>
            </a:r>
            <a:r>
              <a:rPr lang="fr-FR" sz="1200" b="1" dirty="0" err="1">
                <a:solidFill>
                  <a:schemeClr val="accent3"/>
                </a:solidFill>
              </a:rPr>
              <a:t>dt</a:t>
            </a:r>
            <a:r>
              <a:rPr lang="fr-FR" sz="1200" b="1" dirty="0">
                <a:solidFill>
                  <a:schemeClr val="accent3"/>
                </a:solidFill>
              </a:rPr>
              <a:t>&gt;</a:t>
            </a:r>
            <a:r>
              <a:rPr lang="fr-FR" sz="1200" dirty="0"/>
              <a:t>CSS</a:t>
            </a:r>
            <a:r>
              <a:rPr lang="fr-FR" sz="1200" b="1" dirty="0">
                <a:solidFill>
                  <a:schemeClr val="accent3"/>
                </a:solidFill>
              </a:rPr>
              <a:t>&lt;/</a:t>
            </a:r>
            <a:r>
              <a:rPr lang="fr-FR" sz="1200" b="1" dirty="0" err="1">
                <a:solidFill>
                  <a:schemeClr val="accent3"/>
                </a:solidFill>
              </a:rPr>
              <a:t>dt</a:t>
            </a:r>
            <a:r>
              <a:rPr lang="fr-FR" sz="1200" b="1" dirty="0">
                <a:solidFill>
                  <a:schemeClr val="accent3"/>
                </a:solidFill>
              </a:rPr>
              <a:t>&gt;</a:t>
            </a:r>
          </a:p>
          <a:p>
            <a:r>
              <a:rPr lang="fr-FR" sz="1200" dirty="0"/>
              <a:t>        </a:t>
            </a:r>
            <a:r>
              <a:rPr lang="fr-FR" sz="1200" b="1" dirty="0">
                <a:solidFill>
                  <a:schemeClr val="accent3"/>
                </a:solidFill>
              </a:rPr>
              <a:t>&lt;dd&gt;</a:t>
            </a:r>
            <a:r>
              <a:rPr lang="fr-FR" sz="1200" dirty="0"/>
              <a:t>Langage informatique utilisé sur internet pour mettre en forme le contenu des pages web</a:t>
            </a:r>
            <a:r>
              <a:rPr lang="fr-FR" sz="1200" b="1" dirty="0">
                <a:solidFill>
                  <a:schemeClr val="accent3"/>
                </a:solidFill>
              </a:rPr>
              <a:t>&lt;/dd&gt;</a:t>
            </a:r>
          </a:p>
          <a:p>
            <a:endParaRPr lang="fr-FR" sz="1200" dirty="0"/>
          </a:p>
          <a:p>
            <a:r>
              <a:rPr lang="fr-FR" sz="1200" dirty="0"/>
              <a:t>        </a:t>
            </a:r>
            <a:r>
              <a:rPr lang="fr-FR" sz="1200" b="1" dirty="0">
                <a:solidFill>
                  <a:schemeClr val="accent3"/>
                </a:solidFill>
              </a:rPr>
              <a:t>&lt;</a:t>
            </a:r>
            <a:r>
              <a:rPr lang="fr-FR" sz="1200" b="1" dirty="0" err="1">
                <a:solidFill>
                  <a:schemeClr val="accent3"/>
                </a:solidFill>
              </a:rPr>
              <a:t>dt</a:t>
            </a:r>
            <a:r>
              <a:rPr lang="fr-FR" sz="1200" b="1" dirty="0">
                <a:solidFill>
                  <a:schemeClr val="accent3"/>
                </a:solidFill>
              </a:rPr>
              <a:t>&gt;</a:t>
            </a:r>
            <a:r>
              <a:rPr lang="fr-FR" sz="1200" dirty="0"/>
              <a:t>JavaScript</a:t>
            </a:r>
            <a:r>
              <a:rPr lang="fr-FR" sz="1200" b="1" dirty="0">
                <a:solidFill>
                  <a:schemeClr val="accent3"/>
                </a:solidFill>
              </a:rPr>
              <a:t>&lt;/</a:t>
            </a:r>
            <a:r>
              <a:rPr lang="fr-FR" sz="1200" b="1" dirty="0" err="1">
                <a:solidFill>
                  <a:schemeClr val="accent3"/>
                </a:solidFill>
              </a:rPr>
              <a:t>dt</a:t>
            </a:r>
            <a:r>
              <a:rPr lang="fr-FR" sz="1200" b="1" dirty="0">
                <a:solidFill>
                  <a:schemeClr val="accent3"/>
                </a:solidFill>
              </a:rPr>
              <a:t>&gt;</a:t>
            </a:r>
          </a:p>
          <a:p>
            <a:r>
              <a:rPr lang="fr-FR" sz="1200" dirty="0"/>
              <a:t>        </a:t>
            </a:r>
            <a:r>
              <a:rPr lang="fr-FR" sz="1200" b="1" dirty="0">
                <a:solidFill>
                  <a:schemeClr val="accent3"/>
                </a:solidFill>
              </a:rPr>
              <a:t>&lt;dd&gt;</a:t>
            </a:r>
            <a:r>
              <a:rPr lang="fr-FR" sz="1200" dirty="0"/>
              <a:t>Langage de programmation qui permet d'implémenter des mécanismes complexes sur une page web</a:t>
            </a:r>
            <a:r>
              <a:rPr lang="fr-FR" sz="1200" b="1" dirty="0">
                <a:solidFill>
                  <a:schemeClr val="accent3"/>
                </a:solidFill>
              </a:rPr>
              <a:t>&lt;/dd&gt;</a:t>
            </a:r>
          </a:p>
          <a:p>
            <a:r>
              <a:rPr lang="fr-FR" sz="1200" dirty="0"/>
              <a:t>      </a:t>
            </a:r>
            <a:r>
              <a:rPr lang="fr-FR" sz="1200" b="1" dirty="0">
                <a:solidFill>
                  <a:schemeClr val="accent3"/>
                </a:solidFill>
              </a:rPr>
              <a:t>&lt;/dl&gt;</a:t>
            </a:r>
          </a:p>
          <a:p>
            <a:r>
              <a:rPr lang="fr-FR" sz="1200" dirty="0" smtClean="0"/>
              <a:t>&lt;/</a:t>
            </a:r>
            <a:r>
              <a:rPr lang="fr-FR" sz="1200" dirty="0"/>
              <a:t>body&gt;</a:t>
            </a:r>
          </a:p>
        </p:txBody>
      </p:sp>
    </p:spTree>
    <p:extLst>
      <p:ext uri="{BB962C8B-B14F-4D97-AF65-F5344CB8AC3E}">
        <p14:creationId xmlns:p14="http://schemas.microsoft.com/office/powerpoint/2010/main" val="25534448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b="1" dirty="0" smtClean="0">
                <a:effectLst/>
              </a:rPr>
              <a:t>Images</a:t>
            </a:r>
            <a:endParaRPr lang="fr-FR" sz="2400" dirty="0">
              <a:effectLst/>
            </a:endParaRPr>
          </a:p>
        </p:txBody>
      </p:sp>
      <p:sp>
        <p:nvSpPr>
          <p:cNvPr id="3" name="Espace réservé du contenu 2"/>
          <p:cNvSpPr>
            <a:spLocks noGrp="1"/>
          </p:cNvSpPr>
          <p:nvPr>
            <p:ph idx="1"/>
          </p:nvPr>
        </p:nvSpPr>
        <p:spPr>
          <a:xfrm>
            <a:off x="1403648" y="1460748"/>
            <a:ext cx="7498080" cy="4800600"/>
          </a:xfrm>
          <a:noFill/>
        </p:spPr>
        <p:txBody>
          <a:bodyPr>
            <a:noAutofit/>
          </a:bodyPr>
          <a:lstStyle/>
          <a:p>
            <a:r>
              <a:rPr lang="fr-FR" sz="1600" dirty="0"/>
              <a:t>La balise  orpheline </a:t>
            </a:r>
            <a:r>
              <a:rPr lang="fr-FR" sz="1600" b="1" i="1" dirty="0">
                <a:solidFill>
                  <a:schemeClr val="accent3"/>
                </a:solidFill>
              </a:rPr>
              <a:t>&lt;</a:t>
            </a:r>
            <a:r>
              <a:rPr lang="fr-FR" sz="1600" b="1" dirty="0" err="1">
                <a:solidFill>
                  <a:schemeClr val="accent3"/>
                </a:solidFill>
              </a:rPr>
              <a:t>img</a:t>
            </a:r>
            <a:r>
              <a:rPr lang="fr-FR" sz="1600" b="1" dirty="0">
                <a:solidFill>
                  <a:schemeClr val="accent3"/>
                </a:solidFill>
              </a:rPr>
              <a:t> </a:t>
            </a:r>
            <a:r>
              <a:rPr lang="fr-FR" sz="1600" b="1" i="1" dirty="0">
                <a:solidFill>
                  <a:schemeClr val="accent3"/>
                </a:solidFill>
              </a:rPr>
              <a:t>&gt; </a:t>
            </a:r>
            <a:r>
              <a:rPr lang="fr-FR" sz="1600" dirty="0"/>
              <a:t>permet d’insérer une image (PNG,JPG,GIF, GIF animé..)</a:t>
            </a:r>
          </a:p>
          <a:p>
            <a:pPr marL="82296" indent="0">
              <a:buNone/>
            </a:pPr>
            <a:r>
              <a:rPr lang="fr-FR" sz="1600" dirty="0"/>
              <a:t>Cette balise a deux attributs obligatoires : </a:t>
            </a:r>
          </a:p>
          <a:p>
            <a:r>
              <a:rPr lang="fr-FR" sz="1600" b="1" dirty="0" err="1">
                <a:solidFill>
                  <a:schemeClr val="accent3"/>
                </a:solidFill>
              </a:rPr>
              <a:t>src</a:t>
            </a:r>
            <a:r>
              <a:rPr lang="fr-FR" sz="1600" b="1" dirty="0">
                <a:solidFill>
                  <a:schemeClr val="accent3"/>
                </a:solidFill>
              </a:rPr>
              <a:t>  : </a:t>
            </a:r>
            <a:r>
              <a:rPr lang="fr-FR" sz="1600" dirty="0"/>
              <a:t>il permet d'indiquer où se trouve l'image que l'on veut insérer. Vous pouvez soit mettre un chemin absolu (ex.  http://www.wolswagen.com/voiture.png  ), soit mettre le chemin en relatif. </a:t>
            </a:r>
            <a:r>
              <a:rPr lang="fr-FR" sz="1600" dirty="0" smtClean="0"/>
              <a:t> Ainsi</a:t>
            </a:r>
            <a:r>
              <a:rPr lang="fr-FR" sz="1600" dirty="0"/>
              <a:t>, si votre image est dans un sous-dossier  images  , vous devrez taper :  </a:t>
            </a:r>
            <a:r>
              <a:rPr lang="fr-FR" sz="1600" b="1" dirty="0" err="1">
                <a:solidFill>
                  <a:schemeClr val="accent3"/>
                </a:solidFill>
              </a:rPr>
              <a:t>src</a:t>
            </a:r>
            <a:r>
              <a:rPr lang="fr-FR" sz="1600" b="1" dirty="0">
                <a:solidFill>
                  <a:schemeClr val="accent3"/>
                </a:solidFill>
              </a:rPr>
              <a:t>="images/voiture.png"</a:t>
            </a:r>
          </a:p>
          <a:p>
            <a:pPr lvl="0"/>
            <a:r>
              <a:rPr lang="fr-FR" sz="1600" b="1" dirty="0" err="1">
                <a:solidFill>
                  <a:schemeClr val="accent3"/>
                </a:solidFill>
              </a:rPr>
              <a:t>alt</a:t>
            </a:r>
            <a:r>
              <a:rPr lang="fr-FR" sz="1600" b="1" dirty="0">
                <a:solidFill>
                  <a:schemeClr val="accent3"/>
                </a:solidFill>
              </a:rPr>
              <a:t>  : </a:t>
            </a:r>
            <a:r>
              <a:rPr lang="fr-FR" sz="1600" dirty="0"/>
              <a:t>cela signifie « texte alternatif ». On doit </a:t>
            </a:r>
            <a:r>
              <a:rPr lang="fr-FR" sz="1600" i="1" dirty="0"/>
              <a:t>toujours</a:t>
            </a:r>
            <a:r>
              <a:rPr lang="fr-FR" sz="1600" dirty="0"/>
              <a:t> indiquer un texte alternatif à l'image, c'est-à-dire un court texte qui décrit ce que contient l'image. Ce texte sera affiché à la place de l'image si celle-ci ne peut pas être téléchargée , ou dans les navigateurs de personnes non-voyants. Cela aide aussi les robots des moteurs de recherche pour les recherches d'images. Pour une voiture, on mettrait par exemple </a:t>
            </a:r>
            <a:r>
              <a:rPr lang="fr-FR" sz="1600" b="1" dirty="0" err="1" smtClean="0">
                <a:solidFill>
                  <a:schemeClr val="accent3"/>
                </a:solidFill>
              </a:rPr>
              <a:t>alt</a:t>
            </a:r>
            <a:r>
              <a:rPr lang="fr-FR" sz="1600" b="1" dirty="0">
                <a:solidFill>
                  <a:schemeClr val="accent3"/>
                </a:solidFill>
              </a:rPr>
              <a:t>="Une voiture"</a:t>
            </a:r>
          </a:p>
          <a:p>
            <a:r>
              <a:rPr lang="fr-FR" sz="1600" dirty="0"/>
              <a:t>On peut aussi fixer les dimensions de l’image avec les attributs </a:t>
            </a:r>
            <a:r>
              <a:rPr lang="fr-FR" sz="1600" b="1" dirty="0" err="1">
                <a:solidFill>
                  <a:schemeClr val="accent3"/>
                </a:solidFill>
              </a:rPr>
              <a:t>height</a:t>
            </a:r>
            <a:r>
              <a:rPr lang="fr-FR" sz="1600" dirty="0"/>
              <a:t> et </a:t>
            </a:r>
            <a:r>
              <a:rPr lang="fr-FR" sz="1600" b="1" dirty="0" err="1">
                <a:solidFill>
                  <a:schemeClr val="accent3"/>
                </a:solidFill>
              </a:rPr>
              <a:t>widt</a:t>
            </a:r>
            <a:r>
              <a:rPr lang="fr-FR" sz="1600" b="1" dirty="0" err="1">
                <a:solidFill>
                  <a:srgbClr val="FF0000"/>
                </a:solidFill>
              </a:rPr>
              <a:t>h</a:t>
            </a:r>
            <a:r>
              <a:rPr lang="fr-FR" sz="1600" dirty="0" smtClean="0">
                <a:solidFill>
                  <a:srgbClr val="FF0000"/>
                </a:solidFill>
              </a:rPr>
              <a:t>.</a:t>
            </a:r>
            <a:r>
              <a:rPr lang="fr-FR" sz="1600" b="1" dirty="0" smtClean="0">
                <a:solidFill>
                  <a:srgbClr val="FF0000"/>
                </a:solidFill>
              </a:rPr>
              <a:t>    </a:t>
            </a:r>
            <a:endParaRPr lang="fr-FR" sz="1600" dirty="0">
              <a:solidFill>
                <a:srgbClr val="FF0000"/>
              </a:solidFill>
            </a:endParaRPr>
          </a:p>
          <a:p>
            <a:r>
              <a:rPr lang="fr-FR" sz="1600" b="1" dirty="0" smtClean="0"/>
              <a:t> </a:t>
            </a:r>
            <a:r>
              <a:rPr lang="fr-FR" sz="1600" b="1" dirty="0"/>
              <a:t>Pour ajouter une légende à une image, on ajoute les deux balises </a:t>
            </a:r>
            <a:r>
              <a:rPr lang="fr-FR" sz="1600" b="1" dirty="0">
                <a:solidFill>
                  <a:schemeClr val="accent3"/>
                </a:solidFill>
              </a:rPr>
              <a:t>figure</a:t>
            </a:r>
            <a:r>
              <a:rPr lang="fr-FR" sz="1600" dirty="0"/>
              <a:t> </a:t>
            </a:r>
            <a:r>
              <a:rPr lang="fr-FR" sz="1600" b="1" dirty="0"/>
              <a:t>et </a:t>
            </a:r>
            <a:r>
              <a:rPr lang="fr-FR" sz="1600" b="1" dirty="0" err="1">
                <a:solidFill>
                  <a:schemeClr val="accent3"/>
                </a:solidFill>
              </a:rPr>
              <a:t>figcaption</a:t>
            </a:r>
            <a:endParaRPr lang="fr-FR" sz="1600" b="1" dirty="0">
              <a:solidFill>
                <a:schemeClr val="accent3"/>
              </a:solidFill>
            </a:endParaRPr>
          </a:p>
          <a:p>
            <a:r>
              <a:rPr lang="fr-FR" sz="1600" dirty="0"/>
              <a:t>On peut aussi ajouter une infobulle à l’image qui apparait lorsqu’on passe la souris sur l’image. l'attribut permettant d'afficher une bulle d'aide est  </a:t>
            </a:r>
            <a:r>
              <a:rPr lang="fr-FR" sz="1600" b="1" dirty="0" err="1" smtClean="0">
                <a:solidFill>
                  <a:schemeClr val="accent3"/>
                </a:solidFill>
              </a:rPr>
              <a:t>title</a:t>
            </a:r>
            <a:r>
              <a:rPr lang="fr-FR" sz="1600" dirty="0" smtClean="0"/>
              <a:t>. </a:t>
            </a:r>
            <a:r>
              <a:rPr lang="fr-FR" sz="1600" dirty="0"/>
              <a:t>Cet attribut est facultatif </a:t>
            </a:r>
          </a:p>
          <a:p>
            <a:endParaRPr lang="fr-FR" sz="1600" dirty="0"/>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37</a:t>
            </a:fld>
            <a:endParaRPr lang="fr-FR"/>
          </a:p>
        </p:txBody>
      </p:sp>
    </p:spTree>
    <p:extLst>
      <p:ext uri="{BB962C8B-B14F-4D97-AF65-F5344CB8AC3E}">
        <p14:creationId xmlns:p14="http://schemas.microsoft.com/office/powerpoint/2010/main" val="12261826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364784" y="274638"/>
            <a:ext cx="7568904" cy="850106"/>
          </a:xfrm>
        </p:spPr>
        <p:txBody>
          <a:bodyPr>
            <a:normAutofit/>
          </a:bodyPr>
          <a:lstStyle/>
          <a:p>
            <a:r>
              <a:rPr lang="fr-FR" sz="2400" b="1" dirty="0" smtClean="0">
                <a:effectLst/>
              </a:rPr>
              <a:t>Images</a:t>
            </a:r>
            <a:endParaRPr lang="fr-FR" sz="2400" dirty="0">
              <a:effectLst/>
            </a:endParaRPr>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38</a:t>
            </a:fld>
            <a:endParaRPr lang="fr-FR"/>
          </a:p>
        </p:txBody>
      </p:sp>
      <p:sp>
        <p:nvSpPr>
          <p:cNvPr id="7" name="ZoneTexte 6"/>
          <p:cNvSpPr txBox="1"/>
          <p:nvPr/>
        </p:nvSpPr>
        <p:spPr>
          <a:xfrm>
            <a:off x="1051852" y="1124744"/>
            <a:ext cx="7920880" cy="2492990"/>
          </a:xfrm>
          <a:prstGeom prst="rect">
            <a:avLst/>
          </a:prstGeom>
          <a:noFill/>
          <a:ln>
            <a:solidFill>
              <a:schemeClr val="tx1"/>
            </a:solidFill>
          </a:ln>
          <a:effectLst/>
        </p:spPr>
        <p:txBody>
          <a:bodyPr wrap="square" rtlCol="0">
            <a:spAutoFit/>
          </a:bodyPr>
          <a:lstStyle/>
          <a:p>
            <a:r>
              <a:rPr lang="fr-FR" sz="1200" b="1" dirty="0">
                <a:solidFill>
                  <a:schemeClr val="accent3"/>
                </a:solidFill>
              </a:rPr>
              <a:t>&lt;body&gt;</a:t>
            </a:r>
            <a:r>
              <a:rPr lang="fr-FR" sz="1200" dirty="0"/>
              <a:t>	</a:t>
            </a:r>
          </a:p>
          <a:p>
            <a:r>
              <a:rPr lang="fr-FR" sz="1200" dirty="0"/>
              <a:t>   </a:t>
            </a:r>
            <a:r>
              <a:rPr lang="fr-FR" sz="1200" b="1" dirty="0">
                <a:solidFill>
                  <a:schemeClr val="accent3"/>
                </a:solidFill>
              </a:rPr>
              <a:t> </a:t>
            </a:r>
            <a:r>
              <a:rPr lang="fr-FR" sz="1200" b="1" dirty="0" smtClean="0">
                <a:solidFill>
                  <a:schemeClr val="accent3"/>
                </a:solidFill>
              </a:rPr>
              <a:t>&lt;</a:t>
            </a:r>
            <a:r>
              <a:rPr lang="fr-FR" sz="1200" b="1" dirty="0">
                <a:solidFill>
                  <a:schemeClr val="accent3"/>
                </a:solidFill>
              </a:rPr>
              <a:t>p&gt; </a:t>
            </a:r>
            <a:r>
              <a:rPr lang="fr-FR" sz="1200" dirty="0"/>
              <a:t>La Bugatti Aérolithe ou Bugatti Type 57 Aérolithe</a:t>
            </a:r>
            <a:r>
              <a:rPr lang="fr-FR" sz="1200" dirty="0">
                <a:solidFill>
                  <a:schemeClr val="accent3"/>
                </a:solidFill>
              </a:rPr>
              <a:t> </a:t>
            </a:r>
            <a:r>
              <a:rPr lang="fr-FR" sz="1200" b="1" dirty="0">
                <a:solidFill>
                  <a:schemeClr val="accent3"/>
                </a:solidFill>
              </a:rPr>
              <a:t>&lt;</a:t>
            </a:r>
            <a:r>
              <a:rPr lang="fr-FR" sz="1200" b="1" dirty="0" err="1" smtClean="0">
                <a:solidFill>
                  <a:schemeClr val="accent3"/>
                </a:solidFill>
              </a:rPr>
              <a:t>img</a:t>
            </a:r>
            <a:r>
              <a:rPr lang="fr-FR" sz="1200" b="1" dirty="0" smtClean="0">
                <a:solidFill>
                  <a:schemeClr val="accent3"/>
                </a:solidFill>
              </a:rPr>
              <a:t> </a:t>
            </a:r>
            <a:r>
              <a:rPr lang="fr-FR" sz="1200" b="1" dirty="0" err="1" smtClean="0">
                <a:solidFill>
                  <a:schemeClr val="accent3"/>
                </a:solidFill>
              </a:rPr>
              <a:t>src</a:t>
            </a:r>
            <a:r>
              <a:rPr lang="fr-FR" sz="1200" b="1" dirty="0">
                <a:solidFill>
                  <a:schemeClr val="accent3"/>
                </a:solidFill>
              </a:rPr>
              <a:t>=</a:t>
            </a:r>
            <a:r>
              <a:rPr lang="fr-FR" sz="1200" b="1" dirty="0"/>
              <a:t>"https://upload.wikimedia.org/</a:t>
            </a:r>
            <a:r>
              <a:rPr lang="fr-FR" sz="1200" b="1" dirty="0" err="1"/>
              <a:t>wikipedia</a:t>
            </a:r>
            <a:r>
              <a:rPr lang="fr-FR" sz="1200" b="1" dirty="0"/>
              <a:t>/</a:t>
            </a:r>
            <a:r>
              <a:rPr lang="fr-FR" sz="1200" b="1" dirty="0" err="1"/>
              <a:t>commons</a:t>
            </a:r>
            <a:r>
              <a:rPr lang="fr-FR" sz="1200" b="1" dirty="0"/>
              <a:t>/</a:t>
            </a:r>
            <a:r>
              <a:rPr lang="fr-FR" sz="1200" b="1" dirty="0" err="1"/>
              <a:t>thumb</a:t>
            </a:r>
            <a:r>
              <a:rPr lang="fr-FR" sz="1200" b="1" dirty="0"/>
              <a:t>/8/8e/Bugatti_A%C3%A9rolithe_AV.jpg/280px-Bugatti_A%C3%A9rolithe_AV.jpg" </a:t>
            </a:r>
            <a:r>
              <a:rPr lang="fr-FR" sz="1200" b="1" dirty="0" err="1">
                <a:solidFill>
                  <a:schemeClr val="accent3"/>
                </a:solidFill>
              </a:rPr>
              <a:t>alt</a:t>
            </a:r>
            <a:r>
              <a:rPr lang="fr-FR" sz="1200" b="1" dirty="0">
                <a:solidFill>
                  <a:schemeClr val="accent3"/>
                </a:solidFill>
              </a:rPr>
              <a:t>=</a:t>
            </a:r>
            <a:r>
              <a:rPr lang="fr-FR" sz="1200" b="1" dirty="0"/>
              <a:t>"voiture </a:t>
            </a:r>
            <a:r>
              <a:rPr lang="fr-FR" sz="1200" b="1" dirty="0" err="1"/>
              <a:t>bugatti</a:t>
            </a:r>
            <a:r>
              <a:rPr lang="fr-FR" sz="1200" b="1" dirty="0"/>
              <a:t> </a:t>
            </a:r>
            <a:r>
              <a:rPr lang="fr-FR" sz="1200" b="1" dirty="0" err="1"/>
              <a:t>Aerolithe</a:t>
            </a:r>
            <a:r>
              <a:rPr lang="fr-FR" sz="1200" b="1" dirty="0"/>
              <a:t>" </a:t>
            </a:r>
            <a:r>
              <a:rPr lang="fr-FR" sz="1200" b="1" dirty="0">
                <a:solidFill>
                  <a:schemeClr val="accent3"/>
                </a:solidFill>
              </a:rPr>
              <a:t>/&gt;</a:t>
            </a:r>
            <a:r>
              <a:rPr lang="fr-FR" sz="1200" dirty="0">
                <a:solidFill>
                  <a:schemeClr val="accent3"/>
                </a:solidFill>
              </a:rPr>
              <a:t> </a:t>
            </a:r>
            <a:r>
              <a:rPr lang="fr-FR" sz="1200" dirty="0"/>
              <a:t>est un prototype concept-car de voiture de sport de 1935, du constructeur automobile Bugatti, à base de châssis-moteur Bugatti Type 57, conçue par Jean Bugatti (1909-1939)  . Le nom Aérolithe est un synonyme désuet de météore, </a:t>
            </a:r>
            <a:r>
              <a:rPr lang="fr-FR" sz="1200" dirty="0" err="1"/>
              <a:t>météoroïde</a:t>
            </a:r>
            <a:r>
              <a:rPr lang="fr-FR" sz="1200" dirty="0"/>
              <a:t>, bolide</a:t>
            </a:r>
            <a:r>
              <a:rPr lang="fr-FR" sz="1200" dirty="0" smtClean="0"/>
              <a:t>.</a:t>
            </a:r>
            <a:r>
              <a:rPr lang="fr-FR" sz="1200" b="1" dirty="0" smtClean="0">
                <a:solidFill>
                  <a:schemeClr val="accent3"/>
                </a:solidFill>
              </a:rPr>
              <a:t>&lt;/p</a:t>
            </a:r>
            <a:r>
              <a:rPr lang="fr-FR" sz="1200" b="1" dirty="0">
                <a:solidFill>
                  <a:schemeClr val="accent3"/>
                </a:solidFill>
              </a:rPr>
              <a:t>&gt;</a:t>
            </a:r>
          </a:p>
          <a:p>
            <a:r>
              <a:rPr lang="fr-FR" sz="1200" dirty="0"/>
              <a:t>    	</a:t>
            </a:r>
          </a:p>
          <a:p>
            <a:r>
              <a:rPr lang="fr-FR" sz="1200" dirty="0"/>
              <a:t>    </a:t>
            </a:r>
            <a:r>
              <a:rPr lang="fr-FR" sz="1200" b="1" dirty="0" smtClean="0">
                <a:solidFill>
                  <a:schemeClr val="accent3"/>
                </a:solidFill>
              </a:rPr>
              <a:t>&lt;</a:t>
            </a:r>
            <a:r>
              <a:rPr lang="fr-FR" sz="1200" b="1" dirty="0">
                <a:solidFill>
                  <a:schemeClr val="accent3"/>
                </a:solidFill>
              </a:rPr>
              <a:t>figure&gt;</a:t>
            </a:r>
          </a:p>
          <a:p>
            <a:r>
              <a:rPr lang="fr-FR" sz="1200" dirty="0"/>
              <a:t>    </a:t>
            </a:r>
            <a:r>
              <a:rPr lang="fr-FR" sz="1200" dirty="0" smtClean="0"/>
              <a:t> </a:t>
            </a:r>
            <a:r>
              <a:rPr lang="fr-FR" sz="1200" b="1" dirty="0">
                <a:solidFill>
                  <a:schemeClr val="accent3"/>
                </a:solidFill>
              </a:rPr>
              <a:t>&lt;</a:t>
            </a:r>
            <a:r>
              <a:rPr lang="fr-FR" sz="1200" b="1" dirty="0" err="1">
                <a:solidFill>
                  <a:schemeClr val="accent3"/>
                </a:solidFill>
              </a:rPr>
              <a:t>img</a:t>
            </a:r>
            <a:r>
              <a:rPr lang="fr-FR" sz="1200" b="1" dirty="0">
                <a:solidFill>
                  <a:schemeClr val="accent3"/>
                </a:solidFill>
              </a:rPr>
              <a:t> </a:t>
            </a:r>
            <a:r>
              <a:rPr lang="fr-FR" sz="1200" b="1" dirty="0" err="1">
                <a:solidFill>
                  <a:schemeClr val="accent3"/>
                </a:solidFill>
              </a:rPr>
              <a:t>src</a:t>
            </a:r>
            <a:r>
              <a:rPr lang="fr-FR" sz="1200" b="1" dirty="0">
                <a:solidFill>
                  <a:schemeClr val="accent3"/>
                </a:solidFill>
              </a:rPr>
              <a:t>=</a:t>
            </a:r>
            <a:r>
              <a:rPr lang="fr-FR" sz="1200" b="1" dirty="0"/>
              <a:t>"images/Bugatti_et_son_fils_Jean_Bugatti.jpg" </a:t>
            </a:r>
            <a:r>
              <a:rPr lang="fr-FR" sz="1200" b="1" dirty="0" err="1">
                <a:solidFill>
                  <a:schemeClr val="accent3"/>
                </a:solidFill>
              </a:rPr>
              <a:t>alt</a:t>
            </a:r>
            <a:r>
              <a:rPr lang="fr-FR" sz="1200" b="1" dirty="0">
                <a:solidFill>
                  <a:schemeClr val="accent3"/>
                </a:solidFill>
              </a:rPr>
              <a:t>=</a:t>
            </a:r>
            <a:r>
              <a:rPr lang="fr-FR" sz="1200" b="1" dirty="0"/>
              <a:t>"Bugatti et son fils Jean Bugatti" </a:t>
            </a:r>
            <a:r>
              <a:rPr lang="fr-FR" sz="1200" b="1" dirty="0" err="1">
                <a:solidFill>
                  <a:schemeClr val="accent3"/>
                </a:solidFill>
              </a:rPr>
              <a:t>width</a:t>
            </a:r>
            <a:r>
              <a:rPr lang="fr-FR" sz="1200" b="1" dirty="0">
                <a:solidFill>
                  <a:schemeClr val="accent3"/>
                </a:solidFill>
              </a:rPr>
              <a:t>=</a:t>
            </a:r>
            <a:r>
              <a:rPr lang="fr-FR" sz="1200" b="1" dirty="0"/>
              <a:t> 150px </a:t>
            </a:r>
            <a:r>
              <a:rPr lang="fr-FR" sz="1200" b="1" dirty="0" err="1"/>
              <a:t>height</a:t>
            </a:r>
            <a:r>
              <a:rPr lang="fr-FR" sz="1200" b="1" dirty="0"/>
              <a:t>=100px </a:t>
            </a:r>
            <a:r>
              <a:rPr lang="fr-FR" sz="1200" b="1" dirty="0" err="1">
                <a:solidFill>
                  <a:schemeClr val="accent3"/>
                </a:solidFill>
              </a:rPr>
              <a:t>title</a:t>
            </a:r>
            <a:r>
              <a:rPr lang="fr-FR" sz="1200" b="1" dirty="0">
                <a:solidFill>
                  <a:schemeClr val="accent3"/>
                </a:solidFill>
              </a:rPr>
              <a:t>=</a:t>
            </a:r>
            <a:r>
              <a:rPr lang="fr-FR" sz="1200" b="1" dirty="0"/>
              <a:t>"Jean Bugatti"</a:t>
            </a:r>
            <a:r>
              <a:rPr lang="fr-FR" sz="1200" dirty="0"/>
              <a:t> </a:t>
            </a:r>
            <a:r>
              <a:rPr lang="fr-FR" sz="1200" b="1" dirty="0">
                <a:solidFill>
                  <a:schemeClr val="accent3"/>
                </a:solidFill>
              </a:rPr>
              <a:t>/&gt;</a:t>
            </a:r>
          </a:p>
          <a:p>
            <a:r>
              <a:rPr lang="fr-FR" sz="1200" dirty="0"/>
              <a:t>    </a:t>
            </a:r>
            <a:r>
              <a:rPr lang="fr-FR" sz="1200" dirty="0" smtClean="0"/>
              <a:t> </a:t>
            </a:r>
            <a:r>
              <a:rPr lang="fr-FR" sz="1200" b="1" dirty="0">
                <a:solidFill>
                  <a:schemeClr val="accent3"/>
                </a:solidFill>
              </a:rPr>
              <a:t>&lt;</a:t>
            </a:r>
            <a:r>
              <a:rPr lang="fr-FR" sz="1200" b="1" dirty="0" err="1">
                <a:solidFill>
                  <a:schemeClr val="accent3"/>
                </a:solidFill>
              </a:rPr>
              <a:t>figcaption</a:t>
            </a:r>
            <a:r>
              <a:rPr lang="fr-FR" sz="1200" b="1" dirty="0">
                <a:solidFill>
                  <a:schemeClr val="accent3"/>
                </a:solidFill>
              </a:rPr>
              <a:t>&gt;</a:t>
            </a:r>
            <a:r>
              <a:rPr lang="fr-FR" sz="1200" dirty="0"/>
              <a:t>Bugatti et son fils Jean Bugatti</a:t>
            </a:r>
            <a:r>
              <a:rPr lang="fr-FR" sz="1200" b="1" dirty="0">
                <a:solidFill>
                  <a:schemeClr val="accent3"/>
                </a:solidFill>
              </a:rPr>
              <a:t>&lt;/</a:t>
            </a:r>
            <a:r>
              <a:rPr lang="fr-FR" sz="1200" b="1" dirty="0" err="1">
                <a:solidFill>
                  <a:schemeClr val="accent3"/>
                </a:solidFill>
              </a:rPr>
              <a:t>figcaption</a:t>
            </a:r>
            <a:r>
              <a:rPr lang="fr-FR" sz="1200" b="1" dirty="0">
                <a:solidFill>
                  <a:schemeClr val="accent3"/>
                </a:solidFill>
              </a:rPr>
              <a:t>&gt;</a:t>
            </a:r>
          </a:p>
          <a:p>
            <a:r>
              <a:rPr lang="fr-FR" sz="1200" dirty="0"/>
              <a:t>    </a:t>
            </a:r>
            <a:r>
              <a:rPr lang="fr-FR" sz="1200" b="1" dirty="0" smtClean="0">
                <a:solidFill>
                  <a:schemeClr val="accent3"/>
                </a:solidFill>
              </a:rPr>
              <a:t>&lt;/</a:t>
            </a:r>
            <a:r>
              <a:rPr lang="fr-FR" sz="1200" b="1" dirty="0">
                <a:solidFill>
                  <a:schemeClr val="accent3"/>
                </a:solidFill>
              </a:rPr>
              <a:t>figure&gt;    </a:t>
            </a:r>
          </a:p>
          <a:p>
            <a:r>
              <a:rPr lang="fr-FR" sz="1200" b="1" dirty="0" smtClean="0">
                <a:solidFill>
                  <a:schemeClr val="accent3"/>
                </a:solidFill>
              </a:rPr>
              <a:t>&lt;/</a:t>
            </a:r>
            <a:r>
              <a:rPr lang="fr-FR" sz="1200" b="1" dirty="0">
                <a:solidFill>
                  <a:schemeClr val="accent3"/>
                </a:solidFill>
              </a:rPr>
              <a:t>body&gt;</a:t>
            </a:r>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3861048"/>
            <a:ext cx="6180559" cy="2738964"/>
          </a:xfrm>
          <a:prstGeom prst="rect">
            <a:avLst/>
          </a:prstGeom>
          <a:noFill/>
          <a:ln w="9525">
            <a:solidFill>
              <a:schemeClr val="tx1"/>
            </a:solidFill>
            <a:miter lim="800000"/>
            <a:headEnd/>
            <a:tailEnd/>
          </a:ln>
          <a:effectLst>
            <a:outerShdw blurRad="63500" dist="50800" dir="13800000" sx="101000" sy="101000" algn="br" rotWithShape="0">
              <a:prstClr val="black">
                <a:alpha val="38000"/>
              </a:prst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76312547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b="1" dirty="0" smtClean="0">
                <a:effectLst/>
              </a:rPr>
              <a:t>Images</a:t>
            </a:r>
            <a:endParaRPr lang="fr-FR" sz="2400" dirty="0">
              <a:effectLst/>
            </a:endParaRPr>
          </a:p>
        </p:txBody>
      </p:sp>
      <p:sp>
        <p:nvSpPr>
          <p:cNvPr id="3" name="Espace réservé du contenu 2"/>
          <p:cNvSpPr>
            <a:spLocks noGrp="1"/>
          </p:cNvSpPr>
          <p:nvPr>
            <p:ph idx="1"/>
          </p:nvPr>
        </p:nvSpPr>
        <p:spPr>
          <a:xfrm>
            <a:off x="1403648" y="1460748"/>
            <a:ext cx="7498080" cy="4800600"/>
          </a:xfrm>
          <a:noFill/>
        </p:spPr>
        <p:txBody>
          <a:bodyPr>
            <a:noAutofit/>
          </a:bodyPr>
          <a:lstStyle/>
          <a:p>
            <a:pPr marL="82296" indent="0">
              <a:buNone/>
            </a:pPr>
            <a:r>
              <a:rPr lang="fr-FR" sz="1600" b="1" i="1" dirty="0"/>
              <a:t>Il existe un format adapté à chaque image</a:t>
            </a:r>
          </a:p>
          <a:p>
            <a:pPr marL="82296" indent="0">
              <a:buNone/>
            </a:pPr>
            <a:r>
              <a:rPr lang="fr-FR" sz="1600" dirty="0"/>
              <a:t>voici quel format adopter en fonction de l'image que vous avez :</a:t>
            </a:r>
          </a:p>
          <a:p>
            <a:pPr lvl="0"/>
            <a:r>
              <a:rPr lang="fr-FR" sz="1600" b="1" dirty="0"/>
              <a:t>Une photo</a:t>
            </a:r>
            <a:r>
              <a:rPr lang="fr-FR" sz="1600" dirty="0"/>
              <a:t> : utilisez un JPEG.</a:t>
            </a:r>
          </a:p>
          <a:p>
            <a:pPr lvl="0"/>
            <a:r>
              <a:rPr lang="fr-FR" sz="1600" b="1" dirty="0"/>
              <a:t>N'importe quel graphique avec peu de couleurs</a:t>
            </a:r>
            <a:r>
              <a:rPr lang="fr-FR" sz="1600" dirty="0"/>
              <a:t> (moins de 256) : utilisez un PNG 8 bits, ou éventuellement un GIF.</a:t>
            </a:r>
          </a:p>
          <a:p>
            <a:pPr lvl="0"/>
            <a:r>
              <a:rPr lang="fr-FR" sz="1600" b="1" dirty="0"/>
              <a:t>N'importe quel graphique avec beaucoup de couleurs</a:t>
            </a:r>
            <a:r>
              <a:rPr lang="fr-FR" sz="1600" dirty="0"/>
              <a:t> : utilisez un PNG 24 bits.</a:t>
            </a:r>
          </a:p>
          <a:p>
            <a:pPr lvl="0"/>
            <a:r>
              <a:rPr lang="fr-FR" sz="1600" b="1" dirty="0"/>
              <a:t>Une image animée</a:t>
            </a:r>
            <a:r>
              <a:rPr lang="fr-FR" sz="1600" dirty="0"/>
              <a:t> : utilisez un GIF animé.</a:t>
            </a:r>
          </a:p>
          <a:p>
            <a:r>
              <a:rPr lang="fr-FR" sz="1600" dirty="0"/>
              <a:t>Les autres formats non cités ici, comme le format BITMAP ( *.</a:t>
            </a:r>
            <a:r>
              <a:rPr lang="fr-FR" sz="1600" dirty="0" err="1"/>
              <a:t>bmp</a:t>
            </a:r>
            <a:r>
              <a:rPr lang="fr-FR" sz="1600" dirty="0"/>
              <a:t>  ) sont à bannir car bien souvent ils ne sont pas compressés, donc trop gros. Ils ne sont pas du tout adaptés au Web. </a:t>
            </a:r>
          </a:p>
          <a:p>
            <a:pPr marL="82296" indent="0">
              <a:buNone/>
            </a:pPr>
            <a:endParaRPr lang="fr-FR" sz="1600" dirty="0"/>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39</a:t>
            </a:fld>
            <a:endParaRPr lang="fr-FR"/>
          </a:p>
        </p:txBody>
      </p:sp>
    </p:spTree>
    <p:extLst>
      <p:ext uri="{BB962C8B-B14F-4D97-AF65-F5344CB8AC3E}">
        <p14:creationId xmlns:p14="http://schemas.microsoft.com/office/powerpoint/2010/main" val="18764141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457200" y="338328"/>
            <a:ext cx="8229600" cy="1002440"/>
          </a:xfrm>
        </p:spPr>
        <p:txBody>
          <a:bodyPr>
            <a:normAutofit/>
          </a:bodyPr>
          <a:lstStyle/>
          <a:p>
            <a:r>
              <a:rPr lang="fr-FR" sz="2400" b="1" dirty="0">
                <a:effectLst/>
              </a:rPr>
              <a:t>Le fonctionnement des sites </a:t>
            </a:r>
            <a:r>
              <a:rPr lang="fr-FR" sz="2400" b="1" dirty="0" smtClean="0">
                <a:effectLst/>
              </a:rPr>
              <a:t>web</a:t>
            </a:r>
            <a:endParaRPr lang="fr-FR" sz="2400" dirty="0"/>
          </a:p>
        </p:txBody>
      </p:sp>
      <p:sp>
        <p:nvSpPr>
          <p:cNvPr id="2" name="Espace réservé du contenu 1"/>
          <p:cNvSpPr>
            <a:spLocks noGrp="1"/>
          </p:cNvSpPr>
          <p:nvPr>
            <p:ph idx="1"/>
          </p:nvPr>
        </p:nvSpPr>
        <p:spPr/>
        <p:txBody>
          <a:bodyPr>
            <a:noAutofit/>
          </a:bodyPr>
          <a:lstStyle/>
          <a:p>
            <a:pPr algn="just"/>
            <a:r>
              <a:rPr lang="fr-FR" sz="1400" dirty="0"/>
              <a:t>Pour créer un site web, on doit donner des instructions à l'ordinateur.  il faut aussi indiquer où placer ce texte, insérer des images, faire des liens entre les pages, etc.il va falloir utiliser un langage pour pouvoir donner des instructions à l’ordinateur :Plutôt deux langages HTML+CSS à cela </a:t>
            </a:r>
            <a:r>
              <a:rPr lang="fr-FR" sz="1400" dirty="0" smtClean="0"/>
              <a:t>s’ajoute </a:t>
            </a:r>
            <a:r>
              <a:rPr lang="fr-FR" sz="1400" dirty="0"/>
              <a:t>JavaScript pour ajouter de l’interactivité à la page web</a:t>
            </a:r>
            <a:r>
              <a:rPr lang="fr-FR" sz="1400" dirty="0" smtClean="0"/>
              <a:t>.</a:t>
            </a:r>
          </a:p>
          <a:p>
            <a:pPr lvl="0" algn="just"/>
            <a:r>
              <a:rPr lang="fr-FR" sz="1400" b="1" dirty="0"/>
              <a:t>HTML </a:t>
            </a:r>
            <a:r>
              <a:rPr lang="fr-FR" sz="1400" dirty="0"/>
              <a:t>(</a:t>
            </a:r>
            <a:r>
              <a:rPr lang="fr-FR" sz="1400" i="1" dirty="0"/>
              <a:t>HyperText </a:t>
            </a:r>
            <a:r>
              <a:rPr lang="fr-FR" sz="1400" i="1" dirty="0" err="1"/>
              <a:t>Markup</a:t>
            </a:r>
            <a:r>
              <a:rPr lang="fr-FR" sz="1400" i="1" dirty="0"/>
              <a:t> </a:t>
            </a:r>
            <a:r>
              <a:rPr lang="fr-FR" sz="1400" i="1" dirty="0" err="1"/>
              <a:t>Language</a:t>
            </a:r>
            <a:r>
              <a:rPr lang="fr-FR" sz="1400" dirty="0"/>
              <a:t>) : apparu dès 1991 lors du lancement du Web. </a:t>
            </a:r>
            <a:r>
              <a:rPr lang="fr-FR" sz="1400" b="1" dirty="0"/>
              <a:t>Son rôle est de gérer et organiser le contenu: du texte, des liens, des images, des formulaires</a:t>
            </a:r>
          </a:p>
          <a:p>
            <a:pPr lvl="0" algn="just"/>
            <a:r>
              <a:rPr lang="fr-FR" sz="1400" b="1" dirty="0"/>
              <a:t>CSS </a:t>
            </a:r>
            <a:r>
              <a:rPr lang="fr-FR" sz="1400" dirty="0"/>
              <a:t>(</a:t>
            </a:r>
            <a:r>
              <a:rPr lang="fr-FR" sz="1400" i="1" dirty="0" err="1"/>
              <a:t>Cascading</a:t>
            </a:r>
            <a:r>
              <a:rPr lang="fr-FR" sz="1400" i="1" dirty="0"/>
              <a:t> Style </a:t>
            </a:r>
            <a:r>
              <a:rPr lang="fr-FR" sz="1400" i="1" dirty="0" err="1"/>
              <a:t>Sheets</a:t>
            </a:r>
            <a:r>
              <a:rPr lang="fr-FR" sz="1400" dirty="0"/>
              <a:t>, aussi appelées </a:t>
            </a:r>
            <a:r>
              <a:rPr lang="fr-FR" sz="1400" i="1" dirty="0"/>
              <a:t>feuilles de style</a:t>
            </a:r>
            <a:r>
              <a:rPr lang="fr-FR" sz="1400" dirty="0"/>
              <a:t>) : </a:t>
            </a:r>
            <a:r>
              <a:rPr lang="fr-FR" sz="1400" b="1" dirty="0"/>
              <a:t>le rôle du CSS est de gérer l'apparence de la page web</a:t>
            </a:r>
            <a:r>
              <a:rPr lang="fr-FR" sz="1400" dirty="0"/>
              <a:t> (agencement, positionnement, décoration, couleurs, taille du texte…). Ce langage est venu compléter le HTML en 1996.</a:t>
            </a:r>
          </a:p>
          <a:p>
            <a:pPr lvl="0" algn="just"/>
            <a:r>
              <a:rPr lang="fr-FR" sz="1400" b="1" dirty="0" smtClean="0"/>
              <a:t>JavaScript</a:t>
            </a:r>
            <a:r>
              <a:rPr lang="fr-FR" sz="1400" dirty="0" smtClean="0"/>
              <a:t> </a:t>
            </a:r>
            <a:r>
              <a:rPr lang="fr-FR" sz="1400" dirty="0"/>
              <a:t>est un langage de programmation qui </a:t>
            </a:r>
            <a:r>
              <a:rPr lang="fr-FR" sz="1400" b="1" dirty="0"/>
              <a:t>ajoute de l'interactivité au  site web</a:t>
            </a:r>
            <a:r>
              <a:rPr lang="fr-FR" sz="1400" dirty="0"/>
              <a:t> (par exemple : jeux, réponses quand on clique sur un bouton ou des données entrées dans des formulaires,  animations..</a:t>
            </a:r>
          </a:p>
          <a:p>
            <a:pPr lvl="1"/>
            <a:endParaRPr lang="fr-FR" sz="10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984" y="4077072"/>
            <a:ext cx="3105032"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Espace réservé du numéro de diapositive 3"/>
          <p:cNvSpPr>
            <a:spLocks noGrp="1"/>
          </p:cNvSpPr>
          <p:nvPr>
            <p:ph type="sldNum" sz="quarter" idx="12"/>
          </p:nvPr>
        </p:nvSpPr>
        <p:spPr/>
        <p:txBody>
          <a:bodyPr/>
          <a:lstStyle/>
          <a:p>
            <a:fld id="{803C7930-3C95-498C-8D8F-90F35104CD5A}" type="slidenum">
              <a:rPr lang="fr-FR" smtClean="0"/>
              <a:t>4</a:t>
            </a:fld>
            <a:endParaRPr lang="fr-FR"/>
          </a:p>
        </p:txBody>
      </p:sp>
    </p:spTree>
    <p:extLst>
      <p:ext uri="{BB962C8B-B14F-4D97-AF65-F5344CB8AC3E}">
        <p14:creationId xmlns:p14="http://schemas.microsoft.com/office/powerpoint/2010/main" val="46338064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dirty="0">
                <a:effectLst/>
              </a:rPr>
              <a:t>Les liens</a:t>
            </a:r>
          </a:p>
        </p:txBody>
      </p:sp>
      <p:sp>
        <p:nvSpPr>
          <p:cNvPr id="3" name="Espace réservé du contenu 2"/>
          <p:cNvSpPr>
            <a:spLocks noGrp="1"/>
          </p:cNvSpPr>
          <p:nvPr>
            <p:ph idx="1"/>
          </p:nvPr>
        </p:nvSpPr>
        <p:spPr>
          <a:xfrm>
            <a:off x="1403648" y="1124744"/>
            <a:ext cx="7498080" cy="4800600"/>
          </a:xfrm>
          <a:noFill/>
        </p:spPr>
        <p:txBody>
          <a:bodyPr>
            <a:noAutofit/>
          </a:bodyPr>
          <a:lstStyle/>
          <a:p>
            <a:r>
              <a:rPr lang="fr-FR" sz="1600" i="1" dirty="0"/>
              <a:t>&lt;</a:t>
            </a:r>
            <a:r>
              <a:rPr lang="fr-FR" sz="1600" dirty="0"/>
              <a:t>a</a:t>
            </a:r>
            <a:r>
              <a:rPr lang="fr-FR" sz="1600" i="1" dirty="0"/>
              <a:t>&gt;</a:t>
            </a:r>
            <a:r>
              <a:rPr lang="fr-FR" sz="1600" dirty="0"/>
              <a:t>...</a:t>
            </a:r>
            <a:r>
              <a:rPr lang="fr-FR" sz="1600" i="1" dirty="0"/>
              <a:t>&lt;</a:t>
            </a:r>
            <a:r>
              <a:rPr lang="fr-FR" sz="1600" dirty="0"/>
              <a:t>/a</a:t>
            </a:r>
            <a:r>
              <a:rPr lang="fr-FR" sz="1600" i="1" dirty="0"/>
              <a:t>&gt; </a:t>
            </a:r>
            <a:r>
              <a:rPr lang="fr-FR" sz="1600" dirty="0"/>
              <a:t>: insérer un lien (interne ou externe)</a:t>
            </a:r>
          </a:p>
          <a:p>
            <a:r>
              <a:rPr lang="fr-FR" sz="1600" dirty="0"/>
              <a:t>pour créer un lien vers un autre document local ou </a:t>
            </a:r>
            <a:r>
              <a:rPr lang="fr-FR" sz="1600" dirty="0" smtClean="0"/>
              <a:t>distant</a:t>
            </a:r>
          </a:p>
          <a:p>
            <a:endParaRPr lang="fr-FR" sz="1600" dirty="0"/>
          </a:p>
          <a:p>
            <a:endParaRPr lang="fr-FR" sz="1600" dirty="0" smtClean="0"/>
          </a:p>
          <a:p>
            <a:r>
              <a:rPr lang="fr-FR" sz="1600" dirty="0"/>
              <a:t>ou</a:t>
            </a:r>
          </a:p>
          <a:p>
            <a:pPr marL="82296" indent="0">
              <a:buNone/>
            </a:pPr>
            <a:r>
              <a:rPr lang="fr-FR" sz="1600" dirty="0" smtClean="0"/>
              <a:t>pour </a:t>
            </a:r>
            <a:r>
              <a:rPr lang="fr-FR" sz="1600" dirty="0"/>
              <a:t>pointer vers un signet (’</a:t>
            </a:r>
            <a:r>
              <a:rPr lang="fr-FR" sz="1600" dirty="0" err="1"/>
              <a:t>name</a:t>
            </a:r>
            <a:r>
              <a:rPr lang="fr-FR" sz="1600" dirty="0"/>
              <a:t>’ ou ’id’) dans un </a:t>
            </a:r>
            <a:r>
              <a:rPr lang="fr-FR" sz="1600" dirty="0" smtClean="0"/>
              <a:t>document</a:t>
            </a:r>
          </a:p>
          <a:p>
            <a:pPr marL="82296" indent="0">
              <a:buNone/>
            </a:pPr>
            <a:endParaRPr lang="fr-FR" sz="1600" dirty="0"/>
          </a:p>
          <a:p>
            <a:pPr marL="82296" indent="0">
              <a:buNone/>
            </a:pPr>
            <a:endParaRPr lang="fr-FR" sz="1600" dirty="0" smtClean="0"/>
          </a:p>
          <a:p>
            <a:pPr marL="82296" indent="0">
              <a:buNone/>
            </a:pPr>
            <a:endParaRPr lang="fr-FR" sz="1600" dirty="0"/>
          </a:p>
          <a:p>
            <a:pPr marL="82296" indent="0">
              <a:buNone/>
            </a:pPr>
            <a:endParaRPr lang="fr-FR" sz="1600" dirty="0" smtClean="0"/>
          </a:p>
          <a:p>
            <a:pPr marL="82296" indent="0">
              <a:buNone/>
            </a:pPr>
            <a:endParaRPr lang="fr-FR" sz="1600" dirty="0"/>
          </a:p>
          <a:p>
            <a:pPr marL="82296" indent="0">
              <a:buNone/>
            </a:pPr>
            <a:endParaRPr lang="fr-FR" sz="1600" dirty="0" smtClean="0"/>
          </a:p>
          <a:p>
            <a:pPr marL="82296" indent="0">
              <a:buNone/>
            </a:pPr>
            <a:endParaRPr lang="fr-FR" sz="1600" dirty="0"/>
          </a:p>
          <a:p>
            <a:pPr marL="82296" indent="0">
              <a:buNone/>
            </a:pPr>
            <a:endParaRPr lang="fr-FR" sz="1600" dirty="0" smtClean="0"/>
          </a:p>
          <a:p>
            <a:pPr marL="82296" indent="0">
              <a:buNone/>
            </a:pPr>
            <a:endParaRPr lang="fr-FR" sz="1600" dirty="0"/>
          </a:p>
          <a:p>
            <a:pPr marL="82296" indent="0">
              <a:buNone/>
            </a:pPr>
            <a:endParaRPr lang="fr-FR" sz="1600" dirty="0"/>
          </a:p>
          <a:p>
            <a:pPr marL="82296" indent="0">
              <a:buNone/>
            </a:pPr>
            <a:r>
              <a:rPr lang="fr-FR" sz="1400" dirty="0" err="1" smtClean="0"/>
              <a:t>href</a:t>
            </a:r>
            <a:r>
              <a:rPr lang="fr-FR" sz="1400" dirty="0" smtClean="0"/>
              <a:t> </a:t>
            </a:r>
            <a:r>
              <a:rPr lang="fr-FR" sz="1400" dirty="0"/>
              <a:t>est l’attribut de l’élément </a:t>
            </a:r>
            <a:r>
              <a:rPr lang="fr-FR" sz="1400" i="1" dirty="0"/>
              <a:t>&lt;</a:t>
            </a:r>
            <a:r>
              <a:rPr lang="fr-FR" sz="1400" dirty="0"/>
              <a:t>a</a:t>
            </a:r>
            <a:r>
              <a:rPr lang="fr-FR" sz="1400" i="1" dirty="0"/>
              <a:t>&gt; </a:t>
            </a:r>
            <a:r>
              <a:rPr lang="fr-FR" sz="1400" dirty="0"/>
              <a:t>le plus important puisqu’il indique la destination du lien.</a:t>
            </a:r>
          </a:p>
          <a:p>
            <a:pPr marL="82296" indent="0">
              <a:buNone/>
            </a:pPr>
            <a:endParaRPr lang="fr-FR" sz="1600" dirty="0"/>
          </a:p>
          <a:p>
            <a:pPr marL="82296" indent="0">
              <a:buNone/>
            </a:pPr>
            <a:endParaRPr lang="fr-FR" sz="1600" dirty="0"/>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40</a:t>
            </a:fld>
            <a:endParaRPr lang="fr-FR"/>
          </a:p>
        </p:txBody>
      </p:sp>
      <p:sp>
        <p:nvSpPr>
          <p:cNvPr id="8" name="ZoneTexte 7"/>
          <p:cNvSpPr txBox="1"/>
          <p:nvPr/>
        </p:nvSpPr>
        <p:spPr>
          <a:xfrm>
            <a:off x="467545" y="3068960"/>
            <a:ext cx="8496943" cy="3231654"/>
          </a:xfrm>
          <a:prstGeom prst="rect">
            <a:avLst/>
          </a:prstGeom>
          <a:noFill/>
          <a:ln>
            <a:solidFill>
              <a:schemeClr val="tx1"/>
            </a:solidFill>
          </a:ln>
        </p:spPr>
        <p:txBody>
          <a:bodyPr wrap="square" rtlCol="0">
            <a:spAutoFit/>
          </a:bodyPr>
          <a:lstStyle/>
          <a:p>
            <a:r>
              <a:rPr lang="fr-FR" sz="1200" dirty="0"/>
              <a:t> &lt;body&gt;</a:t>
            </a:r>
          </a:p>
          <a:p>
            <a:r>
              <a:rPr lang="fr-FR" sz="1200" dirty="0" smtClean="0"/>
              <a:t>      &lt;</a:t>
            </a:r>
            <a:r>
              <a:rPr lang="fr-FR" sz="1200" dirty="0"/>
              <a:t>h1&gt;Covid-19 : comment mieux identifier les patients à risque de forme sévère &lt;/h1&gt;</a:t>
            </a:r>
          </a:p>
          <a:p>
            <a:r>
              <a:rPr lang="fr-FR" sz="1200" dirty="0" smtClean="0"/>
              <a:t>    </a:t>
            </a:r>
            <a:r>
              <a:rPr lang="fr-FR" sz="1200" b="1" dirty="0" smtClean="0">
                <a:solidFill>
                  <a:schemeClr val="accent3"/>
                </a:solidFill>
              </a:rPr>
              <a:t>&lt;p </a:t>
            </a:r>
            <a:r>
              <a:rPr lang="fr-FR" sz="1200" b="1" dirty="0">
                <a:solidFill>
                  <a:schemeClr val="accent3"/>
                </a:solidFill>
              </a:rPr>
              <a:t>id="top"&gt;</a:t>
            </a:r>
            <a:r>
              <a:rPr lang="fr-FR" sz="1200" dirty="0"/>
              <a:t> Si l’infection au SARS-Cov-2 est le plus souvent peu ou pas symptomatique, environ 5 % des personnes atteintes évoluent vers une forme grave, pouvant aller jusqu’au décès – dont le nombre a dépassé, dimanche 27 septembre, le million dans le monde. Pourquoi certaines vont développer une forme critique, alors que d’autres n’auront que de légers symptômes ou resteront indemnes ? Au-delà des facteurs qui prédisposent à la gravité – âge, sexe (masculin), obésité, diabète… –, le virus touche aussi des personnes sans facteurs de risque. Les chercheurs souhaitent identifier des marqueurs prédictifs de sévérité pour repérer ces malades, l’enjeu étant de trouver des thérapeutiques.</a:t>
            </a:r>
          </a:p>
          <a:p>
            <a:r>
              <a:rPr lang="fr-FR" sz="1200" dirty="0"/>
              <a:t> </a:t>
            </a:r>
            <a:r>
              <a:rPr lang="fr-FR" sz="1200" dirty="0" smtClean="0"/>
              <a:t> </a:t>
            </a:r>
            <a:r>
              <a:rPr lang="fr-FR" sz="1200" b="1" dirty="0" smtClean="0">
                <a:solidFill>
                  <a:schemeClr val="accent3"/>
                </a:solidFill>
              </a:rPr>
              <a:t>&lt;/p&gt;</a:t>
            </a:r>
            <a:endParaRPr lang="fr-FR" sz="1200" b="1" dirty="0">
              <a:solidFill>
                <a:schemeClr val="accent3"/>
              </a:solidFill>
            </a:endParaRPr>
          </a:p>
          <a:p>
            <a:endParaRPr lang="fr-FR" sz="1200" dirty="0"/>
          </a:p>
          <a:p>
            <a:r>
              <a:rPr lang="fr-FR" sz="1200" dirty="0"/>
              <a:t>  </a:t>
            </a:r>
            <a:r>
              <a:rPr lang="fr-FR" sz="1200" b="1" dirty="0" smtClean="0">
                <a:solidFill>
                  <a:schemeClr val="accent3"/>
                </a:solidFill>
              </a:rPr>
              <a:t>&lt;</a:t>
            </a:r>
            <a:r>
              <a:rPr lang="fr-FR" sz="1200" b="1" dirty="0">
                <a:solidFill>
                  <a:schemeClr val="accent3"/>
                </a:solidFill>
              </a:rPr>
              <a:t>p&gt;</a:t>
            </a:r>
            <a:r>
              <a:rPr lang="fr-FR" sz="1200" dirty="0"/>
              <a:t> Deux études coordonnées par Imagine-Institut des maladies génétiques, publiées dans la revue Science jeudi 24 septembre, ont identifié des causes génétiques et immunologiques expliquant respectivement 3,5 % et 10 % des formes graves, et qui entraînent un défaut d’activité des interférons (IFN) de type 1. Ces molécules, en interférant dans la réplication du virus – rôle à l’origine de leur nom –, ont une forte activité antivirale naturelle, déjà connue pour d’autres virus.  </a:t>
            </a:r>
            <a:r>
              <a:rPr lang="fr-FR" sz="1200" b="1" dirty="0">
                <a:solidFill>
                  <a:schemeClr val="accent3"/>
                </a:solidFill>
              </a:rPr>
              <a:t>&lt;a </a:t>
            </a:r>
            <a:r>
              <a:rPr lang="fr-FR" sz="1200" b="1" dirty="0" err="1">
                <a:solidFill>
                  <a:schemeClr val="accent3"/>
                </a:solidFill>
              </a:rPr>
              <a:t>href</a:t>
            </a:r>
            <a:r>
              <a:rPr lang="fr-FR" sz="1200" b="1" dirty="0">
                <a:solidFill>
                  <a:schemeClr val="accent3"/>
                </a:solidFill>
              </a:rPr>
              <a:t>="#top"&gt; </a:t>
            </a:r>
            <a:r>
              <a:rPr lang="fr-FR" sz="1200" dirty="0"/>
              <a:t>revenir au début de l'article &lt;/a</a:t>
            </a:r>
            <a:r>
              <a:rPr lang="fr-FR" sz="1200" dirty="0" smtClean="0"/>
              <a:t>&gt;</a:t>
            </a:r>
            <a:r>
              <a:rPr lang="fr-FR" sz="1200" dirty="0"/>
              <a:t>	 </a:t>
            </a:r>
          </a:p>
          <a:p>
            <a:r>
              <a:rPr lang="fr-FR" sz="1200" dirty="0"/>
              <a:t> </a:t>
            </a:r>
            <a:r>
              <a:rPr lang="fr-FR" sz="1200" b="1" dirty="0" smtClean="0">
                <a:solidFill>
                  <a:schemeClr val="accent3"/>
                </a:solidFill>
              </a:rPr>
              <a:t>&lt;/</a:t>
            </a:r>
            <a:r>
              <a:rPr lang="fr-FR" sz="1200" b="1" dirty="0">
                <a:solidFill>
                  <a:schemeClr val="accent3"/>
                </a:solidFill>
              </a:rPr>
              <a:t>p&gt;</a:t>
            </a:r>
            <a:r>
              <a:rPr lang="fr-FR" sz="1200" dirty="0"/>
              <a:t>  </a:t>
            </a:r>
          </a:p>
          <a:p>
            <a:r>
              <a:rPr lang="fr-FR" sz="1200" dirty="0" smtClean="0"/>
              <a:t>&lt;/</a:t>
            </a:r>
            <a:r>
              <a:rPr lang="fr-FR" sz="1200" dirty="0"/>
              <a:t>body&gt;</a:t>
            </a:r>
          </a:p>
        </p:txBody>
      </p:sp>
      <p:sp>
        <p:nvSpPr>
          <p:cNvPr id="9" name="ZoneTexte 8"/>
          <p:cNvSpPr txBox="1"/>
          <p:nvPr/>
        </p:nvSpPr>
        <p:spPr>
          <a:xfrm>
            <a:off x="2267744" y="1916832"/>
            <a:ext cx="3524106" cy="276999"/>
          </a:xfrm>
          <a:prstGeom prst="rect">
            <a:avLst/>
          </a:prstGeom>
          <a:noFill/>
          <a:ln>
            <a:solidFill>
              <a:schemeClr val="tx1"/>
            </a:solidFill>
          </a:ln>
        </p:spPr>
        <p:txBody>
          <a:bodyPr wrap="none" rtlCol="0">
            <a:spAutoFit/>
          </a:bodyPr>
          <a:lstStyle/>
          <a:p>
            <a:r>
              <a:rPr lang="fr-FR" sz="1200" b="1" dirty="0" smtClean="0">
                <a:solidFill>
                  <a:schemeClr val="accent3"/>
                </a:solidFill>
              </a:rPr>
              <a:t>&lt;a </a:t>
            </a:r>
            <a:r>
              <a:rPr lang="fr-FR" sz="1200" b="1" dirty="0" err="1" smtClean="0">
                <a:solidFill>
                  <a:schemeClr val="accent3"/>
                </a:solidFill>
              </a:rPr>
              <a:t>href</a:t>
            </a:r>
            <a:r>
              <a:rPr lang="fr-FR" sz="1200" b="1" dirty="0" smtClean="0">
                <a:solidFill>
                  <a:schemeClr val="accent3"/>
                </a:solidFill>
              </a:rPr>
              <a:t>=</a:t>
            </a:r>
            <a:r>
              <a:rPr lang="fr-FR" sz="1200" b="1" dirty="0" smtClean="0">
                <a:solidFill>
                  <a:schemeClr val="accent1">
                    <a:lumMod val="50000"/>
                  </a:schemeClr>
                </a:solidFill>
              </a:rPr>
              <a:t>"</a:t>
            </a:r>
            <a:r>
              <a:rPr lang="fr-FR" sz="1200" dirty="0" smtClean="0">
                <a:solidFill>
                  <a:schemeClr val="accent1">
                    <a:lumMod val="50000"/>
                  </a:schemeClr>
                </a:solidFill>
                <a:hlinkClick r:id="rId2"/>
              </a:rPr>
              <a:t>https://www.lemonde.fr/</a:t>
            </a:r>
            <a:r>
              <a:rPr lang="fr-FR" sz="1200" dirty="0" smtClean="0">
                <a:solidFill>
                  <a:schemeClr val="accent1">
                    <a:lumMod val="50000"/>
                  </a:schemeClr>
                </a:solidFill>
              </a:rPr>
              <a:t>"</a:t>
            </a:r>
            <a:r>
              <a:rPr lang="fr-FR" sz="1200" b="1" dirty="0" smtClean="0">
                <a:solidFill>
                  <a:schemeClr val="accent3"/>
                </a:solidFill>
              </a:rPr>
              <a:t>&gt; </a:t>
            </a:r>
            <a:r>
              <a:rPr lang="fr-FR" sz="1200" dirty="0" smtClean="0"/>
              <a:t>Le Monde </a:t>
            </a:r>
            <a:r>
              <a:rPr lang="fr-FR" sz="1200" b="1" dirty="0" smtClean="0">
                <a:solidFill>
                  <a:schemeClr val="accent3"/>
                </a:solidFill>
              </a:rPr>
              <a:t>&lt;/a&gt;</a:t>
            </a:r>
            <a:endParaRPr lang="fr-FR" sz="1200" b="1" dirty="0">
              <a:solidFill>
                <a:schemeClr val="accent3"/>
              </a:solidFill>
            </a:endParaRPr>
          </a:p>
        </p:txBody>
      </p:sp>
      <p:sp>
        <p:nvSpPr>
          <p:cNvPr id="10" name="ZoneTexte 9"/>
          <p:cNvSpPr txBox="1"/>
          <p:nvPr/>
        </p:nvSpPr>
        <p:spPr>
          <a:xfrm>
            <a:off x="2483768" y="2492896"/>
            <a:ext cx="2459841" cy="276999"/>
          </a:xfrm>
          <a:prstGeom prst="rect">
            <a:avLst/>
          </a:prstGeom>
          <a:noFill/>
          <a:ln>
            <a:solidFill>
              <a:schemeClr val="tx1"/>
            </a:solidFill>
          </a:ln>
        </p:spPr>
        <p:txBody>
          <a:bodyPr wrap="none" rtlCol="0">
            <a:spAutoFit/>
          </a:bodyPr>
          <a:lstStyle/>
          <a:p>
            <a:r>
              <a:rPr lang="fr-FR" sz="1200" b="1" dirty="0" smtClean="0">
                <a:solidFill>
                  <a:schemeClr val="accent3"/>
                </a:solidFill>
              </a:rPr>
              <a:t>&lt;a </a:t>
            </a:r>
            <a:r>
              <a:rPr lang="fr-FR" sz="1200" b="1" dirty="0" err="1" smtClean="0">
                <a:solidFill>
                  <a:schemeClr val="accent3"/>
                </a:solidFill>
              </a:rPr>
              <a:t>href</a:t>
            </a:r>
            <a:r>
              <a:rPr lang="fr-FR" sz="1200" b="1" dirty="0" smtClean="0">
                <a:solidFill>
                  <a:schemeClr val="accent3"/>
                </a:solidFill>
              </a:rPr>
              <a:t>=</a:t>
            </a:r>
            <a:r>
              <a:rPr lang="fr-FR" sz="1200" b="1" dirty="0" smtClean="0">
                <a:solidFill>
                  <a:schemeClr val="accent1">
                    <a:lumMod val="50000"/>
                  </a:schemeClr>
                </a:solidFill>
              </a:rPr>
              <a:t>"cv.html"</a:t>
            </a:r>
            <a:r>
              <a:rPr lang="fr-FR" sz="1200" b="1" dirty="0" smtClean="0">
                <a:solidFill>
                  <a:schemeClr val="accent3"/>
                </a:solidFill>
              </a:rPr>
              <a:t>&gt; </a:t>
            </a:r>
            <a:r>
              <a:rPr lang="fr-FR" sz="1200" dirty="0" smtClean="0"/>
              <a:t>mon CV </a:t>
            </a:r>
            <a:r>
              <a:rPr lang="fr-FR" sz="1200" b="1" dirty="0" smtClean="0">
                <a:solidFill>
                  <a:schemeClr val="accent3"/>
                </a:solidFill>
              </a:rPr>
              <a:t>&lt;/a&gt;</a:t>
            </a:r>
            <a:endParaRPr lang="fr-FR" sz="1200" b="1" dirty="0">
              <a:solidFill>
                <a:schemeClr val="accent3"/>
              </a:solidFill>
            </a:endParaRPr>
          </a:p>
        </p:txBody>
      </p:sp>
    </p:spTree>
    <p:extLst>
      <p:ext uri="{BB962C8B-B14F-4D97-AF65-F5344CB8AC3E}">
        <p14:creationId xmlns:p14="http://schemas.microsoft.com/office/powerpoint/2010/main" val="91775665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b="1" dirty="0">
                <a:effectLst/>
              </a:rPr>
              <a:t>Liens spéciaux</a:t>
            </a:r>
            <a:endParaRPr lang="fr-FR" sz="2400" dirty="0">
              <a:effectLst/>
            </a:endParaRPr>
          </a:p>
        </p:txBody>
      </p:sp>
      <p:sp>
        <p:nvSpPr>
          <p:cNvPr id="3" name="Espace réservé du contenu 2"/>
          <p:cNvSpPr>
            <a:spLocks noGrp="1"/>
          </p:cNvSpPr>
          <p:nvPr>
            <p:ph idx="1"/>
          </p:nvPr>
        </p:nvSpPr>
        <p:spPr>
          <a:xfrm>
            <a:off x="1403648" y="1460748"/>
            <a:ext cx="7498080" cy="4800600"/>
          </a:xfrm>
          <a:noFill/>
        </p:spPr>
        <p:txBody>
          <a:bodyPr>
            <a:noAutofit/>
          </a:bodyPr>
          <a:lstStyle/>
          <a:p>
            <a:pPr marL="82296" indent="0">
              <a:buNone/>
            </a:pPr>
            <a:r>
              <a:rPr lang="fr-FR" sz="1600" b="1" dirty="0" smtClean="0"/>
              <a:t>Lien </a:t>
            </a:r>
            <a:r>
              <a:rPr lang="fr-FR" sz="1600" b="1" dirty="0"/>
              <a:t>pour télécharger un fichier </a:t>
            </a:r>
            <a:r>
              <a:rPr lang="fr-FR" sz="1600" b="1" dirty="0" smtClean="0"/>
              <a:t>:</a:t>
            </a:r>
          </a:p>
          <a:p>
            <a:pPr marL="82296" indent="0">
              <a:buNone/>
            </a:pPr>
            <a:endParaRPr lang="fr-FR" sz="1600" b="1" dirty="0" smtClean="0"/>
          </a:p>
          <a:p>
            <a:pPr marL="82296" indent="0">
              <a:buNone/>
            </a:pPr>
            <a:r>
              <a:rPr lang="fr-FR" sz="1600" b="1" dirty="0" smtClean="0"/>
              <a:t>Lien </a:t>
            </a:r>
            <a:r>
              <a:rPr lang="fr-FR" sz="1600" b="1" dirty="0"/>
              <a:t>pour ouvrir une nouvelle fenêtre </a:t>
            </a:r>
            <a:r>
              <a:rPr lang="fr-FR" sz="1600" b="1" dirty="0" smtClean="0"/>
              <a:t>:</a:t>
            </a:r>
          </a:p>
          <a:p>
            <a:pPr marL="82296" indent="0">
              <a:buNone/>
            </a:pPr>
            <a:endParaRPr lang="fr-FR" sz="1600" b="1" dirty="0"/>
          </a:p>
          <a:p>
            <a:pPr marL="82296" indent="0">
              <a:buNone/>
            </a:pPr>
            <a:r>
              <a:rPr lang="fr-FR" sz="1600" b="1" dirty="0"/>
              <a:t>Pour définir une base pour tous les liens de la </a:t>
            </a:r>
            <a:r>
              <a:rPr lang="fr-FR" sz="1600" b="1" dirty="0" smtClean="0"/>
              <a:t>page</a:t>
            </a:r>
          </a:p>
          <a:p>
            <a:pPr marL="82296" indent="0">
              <a:buNone/>
            </a:pPr>
            <a:endParaRPr lang="fr-FR" sz="1600" b="1" dirty="0"/>
          </a:p>
          <a:p>
            <a:pPr marL="82296" indent="0">
              <a:buNone/>
            </a:pPr>
            <a:endParaRPr lang="fr-FR" sz="1600" b="1" dirty="0" smtClean="0"/>
          </a:p>
          <a:p>
            <a:pPr marL="82296" indent="0">
              <a:buNone/>
            </a:pPr>
            <a:r>
              <a:rPr lang="fr-FR" sz="1600" b="1" dirty="0" smtClean="0"/>
              <a:t>Ainsi</a:t>
            </a:r>
            <a:r>
              <a:rPr lang="fr-FR" sz="1600" b="1" dirty="0"/>
              <a:t>, on peut simplifier la création de </a:t>
            </a:r>
            <a:r>
              <a:rPr lang="fr-FR" sz="1600" b="1" dirty="0" smtClean="0"/>
              <a:t>liens</a:t>
            </a:r>
          </a:p>
          <a:p>
            <a:pPr marL="82296" indent="0">
              <a:buNone/>
            </a:pPr>
            <a:endParaRPr lang="fr-FR" sz="1600" b="1" dirty="0"/>
          </a:p>
          <a:p>
            <a:r>
              <a:rPr lang="fr-FR" sz="1600" b="1" dirty="0"/>
              <a:t>En cliquant sur ce lien, on se redirige </a:t>
            </a:r>
            <a:r>
              <a:rPr lang="fr-FR" sz="1600" b="1" dirty="0" smtClean="0"/>
              <a:t>vers          </a:t>
            </a:r>
            <a:r>
              <a:rPr lang="fr-FR" sz="1600" b="1" u="sng" dirty="0">
                <a:hlinkClick r:id="rId2"/>
              </a:rPr>
              <a:t>http://</a:t>
            </a:r>
            <a:r>
              <a:rPr lang="fr-FR" sz="1600" b="1" u="sng" dirty="0" smtClean="0">
                <a:hlinkClick r:id="rId2"/>
              </a:rPr>
              <a:t>www.isg.rnu.tn/content/informatique-de-gestion</a:t>
            </a:r>
            <a:endParaRPr lang="fr-FR" sz="1600" b="1" u="sng" dirty="0" smtClean="0"/>
          </a:p>
          <a:p>
            <a:pPr marL="82296" indent="0">
              <a:buNone/>
            </a:pPr>
            <a:endParaRPr lang="fr-FR" sz="1600" b="1" dirty="0"/>
          </a:p>
          <a:p>
            <a:endParaRPr lang="fr-FR" sz="1600" b="1" dirty="0" smtClean="0"/>
          </a:p>
          <a:p>
            <a:r>
              <a:rPr lang="fr-FR" sz="1600" b="1" dirty="0" smtClean="0"/>
              <a:t>En </a:t>
            </a:r>
            <a:r>
              <a:rPr lang="fr-FR" sz="1600" b="1" dirty="0"/>
              <a:t>cliquant sur ce lien, on se redirige vers</a:t>
            </a:r>
            <a:endParaRPr lang="fr-FR" sz="1600" dirty="0"/>
          </a:p>
          <a:p>
            <a:r>
              <a:rPr lang="fr-FR" sz="1600" b="1" u="sng" dirty="0">
                <a:hlinkClick r:id="rId3"/>
              </a:rPr>
              <a:t>http://www.isg.rnu.tn/content/marketing-et-communication</a:t>
            </a:r>
            <a:r>
              <a:rPr lang="fr-FR" sz="1600" b="1" dirty="0"/>
              <a:t> </a:t>
            </a:r>
            <a:endParaRPr lang="fr-FR" sz="1600" dirty="0"/>
          </a:p>
          <a:p>
            <a:pPr marL="82296" indent="0">
              <a:buNone/>
            </a:pPr>
            <a:endParaRPr lang="fr-FR" sz="1600" dirty="0"/>
          </a:p>
          <a:p>
            <a:pPr marL="82296" indent="0">
              <a:buNone/>
            </a:pPr>
            <a:endParaRPr lang="fr-FR" sz="1600" dirty="0"/>
          </a:p>
          <a:p>
            <a:pPr marL="82296" indent="0">
              <a:buNone/>
            </a:pPr>
            <a:endParaRPr lang="fr-FR" sz="1600" dirty="0"/>
          </a:p>
          <a:p>
            <a:pPr marL="82296" indent="0">
              <a:buNone/>
            </a:pPr>
            <a:endParaRPr lang="fr-FR" sz="1600" dirty="0" smtClean="0"/>
          </a:p>
          <a:p>
            <a:pPr marL="82296" indent="0">
              <a:buNone/>
            </a:pPr>
            <a:endParaRPr lang="fr-FR" sz="1600" dirty="0" smtClean="0"/>
          </a:p>
          <a:p>
            <a:pPr marL="82296" indent="0">
              <a:buNone/>
            </a:pPr>
            <a:endParaRPr lang="fr-FR" sz="1600" dirty="0"/>
          </a:p>
          <a:p>
            <a:pPr marL="82296" indent="0">
              <a:buNone/>
            </a:pPr>
            <a:endParaRPr lang="fr-FR" sz="1600" dirty="0" smtClean="0"/>
          </a:p>
          <a:p>
            <a:pPr marL="82296" indent="0">
              <a:buNone/>
            </a:pPr>
            <a:endParaRPr lang="fr-FR" sz="1600" dirty="0"/>
          </a:p>
          <a:p>
            <a:pPr marL="82296" indent="0">
              <a:buNone/>
            </a:pPr>
            <a:endParaRPr lang="fr-FR" sz="1600" dirty="0" smtClean="0"/>
          </a:p>
          <a:p>
            <a:pPr marL="82296" indent="0">
              <a:buNone/>
            </a:pPr>
            <a:endParaRPr lang="fr-FR" sz="1600" dirty="0"/>
          </a:p>
          <a:p>
            <a:pPr marL="82296" indent="0">
              <a:buNone/>
            </a:pPr>
            <a:endParaRPr lang="fr-FR" sz="1600" dirty="0" smtClean="0"/>
          </a:p>
          <a:p>
            <a:pPr marL="82296" indent="0">
              <a:buNone/>
            </a:pPr>
            <a:endParaRPr lang="fr-FR" sz="1600" dirty="0"/>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41</a:t>
            </a:fld>
            <a:endParaRPr lang="fr-FR"/>
          </a:p>
        </p:txBody>
      </p:sp>
      <p:sp>
        <p:nvSpPr>
          <p:cNvPr id="5" name="ZoneTexte 4"/>
          <p:cNvSpPr txBox="1"/>
          <p:nvPr/>
        </p:nvSpPr>
        <p:spPr>
          <a:xfrm>
            <a:off x="1691680" y="1788865"/>
            <a:ext cx="3271217" cy="307777"/>
          </a:xfrm>
          <a:prstGeom prst="rect">
            <a:avLst/>
          </a:prstGeom>
          <a:noFill/>
          <a:ln>
            <a:solidFill>
              <a:schemeClr val="tx1"/>
            </a:solidFill>
          </a:ln>
        </p:spPr>
        <p:txBody>
          <a:bodyPr wrap="none" rtlCol="0">
            <a:spAutoFit/>
          </a:bodyPr>
          <a:lstStyle/>
          <a:p>
            <a:r>
              <a:rPr lang="en-US" sz="1400" dirty="0"/>
              <a:t> </a:t>
            </a:r>
            <a:r>
              <a:rPr lang="en-US" sz="1400" b="1" dirty="0">
                <a:solidFill>
                  <a:schemeClr val="accent3"/>
                </a:solidFill>
              </a:rPr>
              <a:t>&lt;a</a:t>
            </a:r>
            <a:r>
              <a:rPr lang="en-US" sz="1400" dirty="0"/>
              <a:t> </a:t>
            </a:r>
            <a:r>
              <a:rPr lang="en-US" sz="1400" b="1" dirty="0" err="1">
                <a:solidFill>
                  <a:schemeClr val="accent3"/>
                </a:solidFill>
              </a:rPr>
              <a:t>href</a:t>
            </a:r>
            <a:r>
              <a:rPr lang="en-US" sz="1400" b="1" dirty="0">
                <a:solidFill>
                  <a:schemeClr val="accent3"/>
                </a:solidFill>
              </a:rPr>
              <a:t>=</a:t>
            </a:r>
            <a:r>
              <a:rPr lang="en-US" sz="1400" dirty="0"/>
              <a:t>"monfichier.zip"</a:t>
            </a:r>
            <a:r>
              <a:rPr lang="en-US" sz="1400" b="1" dirty="0">
                <a:solidFill>
                  <a:schemeClr val="accent3"/>
                </a:solidFill>
              </a:rPr>
              <a:t>&gt;</a:t>
            </a:r>
            <a:r>
              <a:rPr lang="en-US" sz="1400" dirty="0"/>
              <a:t>Download</a:t>
            </a:r>
            <a:r>
              <a:rPr lang="en-US" sz="1400" b="1" dirty="0">
                <a:solidFill>
                  <a:schemeClr val="accent3"/>
                </a:solidFill>
              </a:rPr>
              <a:t>&lt;/a&gt;</a:t>
            </a:r>
            <a:endParaRPr lang="fr-FR" sz="1400" b="1" dirty="0">
              <a:solidFill>
                <a:schemeClr val="accent3"/>
              </a:solidFill>
            </a:endParaRPr>
          </a:p>
        </p:txBody>
      </p:sp>
      <p:sp>
        <p:nvSpPr>
          <p:cNvPr id="13" name="ZoneTexte 12"/>
          <p:cNvSpPr txBox="1"/>
          <p:nvPr/>
        </p:nvSpPr>
        <p:spPr>
          <a:xfrm>
            <a:off x="1662844" y="2514684"/>
            <a:ext cx="4743927" cy="307777"/>
          </a:xfrm>
          <a:prstGeom prst="rect">
            <a:avLst/>
          </a:prstGeom>
          <a:noFill/>
          <a:ln>
            <a:solidFill>
              <a:schemeClr val="tx1"/>
            </a:solidFill>
          </a:ln>
        </p:spPr>
        <p:txBody>
          <a:bodyPr wrap="none" rtlCol="0">
            <a:spAutoFit/>
          </a:bodyPr>
          <a:lstStyle/>
          <a:p>
            <a:r>
              <a:rPr lang="en-US" sz="1400" dirty="0"/>
              <a:t>  </a:t>
            </a:r>
            <a:r>
              <a:rPr lang="en-US" sz="1400" b="1" dirty="0">
                <a:solidFill>
                  <a:schemeClr val="accent3"/>
                </a:solidFill>
              </a:rPr>
              <a:t>&lt;a </a:t>
            </a:r>
            <a:r>
              <a:rPr lang="en-US" sz="1400" b="1" dirty="0" err="1">
                <a:solidFill>
                  <a:schemeClr val="accent3"/>
                </a:solidFill>
              </a:rPr>
              <a:t>href</a:t>
            </a:r>
            <a:r>
              <a:rPr lang="en-US" sz="1400" b="1" dirty="0">
                <a:solidFill>
                  <a:schemeClr val="accent3"/>
                </a:solidFill>
              </a:rPr>
              <a:t>=</a:t>
            </a:r>
            <a:r>
              <a:rPr lang="en-US" sz="1400" dirty="0"/>
              <a:t>"http://www.isg.rnu.tn/" </a:t>
            </a:r>
            <a:r>
              <a:rPr lang="en-US" sz="1400" b="1" dirty="0">
                <a:solidFill>
                  <a:schemeClr val="accent3"/>
                </a:solidFill>
              </a:rPr>
              <a:t>target="_blank"&gt;</a:t>
            </a:r>
            <a:r>
              <a:rPr lang="en-US" sz="1400" dirty="0"/>
              <a:t>lien</a:t>
            </a:r>
            <a:r>
              <a:rPr lang="en-US" sz="1400" b="1" dirty="0">
                <a:solidFill>
                  <a:schemeClr val="accent3"/>
                </a:solidFill>
              </a:rPr>
              <a:t>&lt;/a&gt;</a:t>
            </a:r>
            <a:endParaRPr lang="fr-FR" sz="1400" b="1" dirty="0">
              <a:solidFill>
                <a:schemeClr val="accent3"/>
              </a:solidFill>
            </a:endParaRPr>
          </a:p>
        </p:txBody>
      </p:sp>
      <p:sp>
        <p:nvSpPr>
          <p:cNvPr id="14" name="ZoneTexte 13"/>
          <p:cNvSpPr txBox="1"/>
          <p:nvPr/>
        </p:nvSpPr>
        <p:spPr>
          <a:xfrm>
            <a:off x="1721935" y="3135852"/>
            <a:ext cx="3616631" cy="307777"/>
          </a:xfrm>
          <a:prstGeom prst="rect">
            <a:avLst/>
          </a:prstGeom>
          <a:noFill/>
          <a:ln>
            <a:solidFill>
              <a:schemeClr val="tx1"/>
            </a:solidFill>
          </a:ln>
        </p:spPr>
        <p:txBody>
          <a:bodyPr wrap="none" rtlCol="0">
            <a:spAutoFit/>
          </a:bodyPr>
          <a:lstStyle/>
          <a:p>
            <a:r>
              <a:rPr lang="en-US" sz="1400" b="1" dirty="0">
                <a:solidFill>
                  <a:schemeClr val="accent3"/>
                </a:solidFill>
              </a:rPr>
              <a:t> &lt;base </a:t>
            </a:r>
            <a:r>
              <a:rPr lang="en-US" sz="1400" b="1" dirty="0" err="1">
                <a:solidFill>
                  <a:schemeClr val="accent3"/>
                </a:solidFill>
              </a:rPr>
              <a:t>href</a:t>
            </a:r>
            <a:r>
              <a:rPr lang="en-US" sz="1400" b="1" dirty="0">
                <a:solidFill>
                  <a:schemeClr val="accent3"/>
                </a:solidFill>
              </a:rPr>
              <a:t>=</a:t>
            </a:r>
            <a:r>
              <a:rPr lang="en-US" sz="1400" dirty="0"/>
              <a:t>"http://www.isg.rnu.tn/content/"</a:t>
            </a:r>
            <a:r>
              <a:rPr lang="en-US" sz="1400" b="1" dirty="0">
                <a:solidFill>
                  <a:schemeClr val="accent3"/>
                </a:solidFill>
              </a:rPr>
              <a:t>&gt;</a:t>
            </a:r>
            <a:endParaRPr lang="fr-FR" sz="1400" b="1" dirty="0">
              <a:solidFill>
                <a:schemeClr val="accent3"/>
              </a:solidFill>
            </a:endParaRPr>
          </a:p>
        </p:txBody>
      </p:sp>
      <p:sp>
        <p:nvSpPr>
          <p:cNvPr id="15" name="ZoneTexte 14"/>
          <p:cNvSpPr txBox="1"/>
          <p:nvPr/>
        </p:nvSpPr>
        <p:spPr>
          <a:xfrm>
            <a:off x="1647397" y="4047488"/>
            <a:ext cx="4948149" cy="307777"/>
          </a:xfrm>
          <a:prstGeom prst="rect">
            <a:avLst/>
          </a:prstGeom>
          <a:noFill/>
          <a:ln>
            <a:solidFill>
              <a:schemeClr val="tx1"/>
            </a:solidFill>
          </a:ln>
        </p:spPr>
        <p:txBody>
          <a:bodyPr wrap="none" rtlCol="0">
            <a:spAutoFit/>
          </a:bodyPr>
          <a:lstStyle/>
          <a:p>
            <a:r>
              <a:rPr lang="en-US" sz="1400" dirty="0"/>
              <a:t> </a:t>
            </a:r>
            <a:r>
              <a:rPr lang="fr-FR" sz="1400" b="1" dirty="0">
                <a:solidFill>
                  <a:schemeClr val="accent3"/>
                </a:solidFill>
              </a:rPr>
              <a:t>&lt;a </a:t>
            </a:r>
            <a:r>
              <a:rPr lang="fr-FR" sz="1400" b="1" dirty="0" err="1">
                <a:solidFill>
                  <a:schemeClr val="accent3"/>
                </a:solidFill>
              </a:rPr>
              <a:t>href</a:t>
            </a:r>
            <a:r>
              <a:rPr lang="fr-FR" sz="1400" b="1" dirty="0">
                <a:solidFill>
                  <a:schemeClr val="accent3"/>
                </a:solidFill>
              </a:rPr>
              <a:t>=</a:t>
            </a:r>
            <a:r>
              <a:rPr lang="fr-FR" sz="1400" dirty="0"/>
              <a:t>"informatique-de-gestion"</a:t>
            </a:r>
            <a:r>
              <a:rPr lang="fr-FR" sz="1400" b="1" dirty="0">
                <a:solidFill>
                  <a:schemeClr val="accent3"/>
                </a:solidFill>
              </a:rPr>
              <a:t>&gt;</a:t>
            </a:r>
            <a:r>
              <a:rPr lang="fr-FR" sz="1400" dirty="0"/>
              <a:t>informatique de gestion</a:t>
            </a:r>
            <a:r>
              <a:rPr lang="fr-FR" sz="1400" b="1" dirty="0">
                <a:solidFill>
                  <a:schemeClr val="accent3"/>
                </a:solidFill>
              </a:rPr>
              <a:t>&lt;/a&gt;</a:t>
            </a:r>
          </a:p>
        </p:txBody>
      </p:sp>
      <p:sp>
        <p:nvSpPr>
          <p:cNvPr id="16" name="ZoneTexte 15"/>
          <p:cNvSpPr txBox="1"/>
          <p:nvPr/>
        </p:nvSpPr>
        <p:spPr>
          <a:xfrm>
            <a:off x="1547664" y="5013176"/>
            <a:ext cx="5714962" cy="307777"/>
          </a:xfrm>
          <a:prstGeom prst="rect">
            <a:avLst/>
          </a:prstGeom>
          <a:noFill/>
          <a:ln>
            <a:solidFill>
              <a:schemeClr val="tx1"/>
            </a:solidFill>
          </a:ln>
        </p:spPr>
        <p:txBody>
          <a:bodyPr wrap="none" rtlCol="0">
            <a:spAutoFit/>
          </a:bodyPr>
          <a:lstStyle/>
          <a:p>
            <a:r>
              <a:rPr lang="en-US" sz="1400" dirty="0"/>
              <a:t> </a:t>
            </a:r>
            <a:r>
              <a:rPr lang="fr-FR" sz="1400" dirty="0"/>
              <a:t> </a:t>
            </a:r>
            <a:r>
              <a:rPr lang="fr-FR" sz="1400" b="1" dirty="0">
                <a:solidFill>
                  <a:schemeClr val="accent3"/>
                </a:solidFill>
              </a:rPr>
              <a:t>&lt;a </a:t>
            </a:r>
            <a:r>
              <a:rPr lang="fr-FR" sz="1400" b="1" dirty="0" err="1">
                <a:solidFill>
                  <a:schemeClr val="accent3"/>
                </a:solidFill>
              </a:rPr>
              <a:t>href</a:t>
            </a:r>
            <a:r>
              <a:rPr lang="fr-FR" sz="1400" b="1" dirty="0">
                <a:solidFill>
                  <a:schemeClr val="accent3"/>
                </a:solidFill>
              </a:rPr>
              <a:t>=</a:t>
            </a:r>
            <a:r>
              <a:rPr lang="fr-FR" sz="1400" dirty="0"/>
              <a:t>"marketing-et-communication"</a:t>
            </a:r>
            <a:r>
              <a:rPr lang="fr-FR" sz="1400" b="1" dirty="0">
                <a:solidFill>
                  <a:schemeClr val="accent3"/>
                </a:solidFill>
              </a:rPr>
              <a:t>&gt;</a:t>
            </a:r>
            <a:r>
              <a:rPr lang="fr-FR" sz="1400" dirty="0"/>
              <a:t>marketing et communication</a:t>
            </a:r>
            <a:r>
              <a:rPr lang="fr-FR" sz="1400" b="1" dirty="0">
                <a:solidFill>
                  <a:schemeClr val="accent3"/>
                </a:solidFill>
              </a:rPr>
              <a:t>&lt;/a&gt;</a:t>
            </a:r>
          </a:p>
        </p:txBody>
      </p:sp>
    </p:spTree>
    <p:extLst>
      <p:ext uri="{BB962C8B-B14F-4D97-AF65-F5344CB8AC3E}">
        <p14:creationId xmlns:p14="http://schemas.microsoft.com/office/powerpoint/2010/main" val="4326499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b="1" dirty="0" smtClean="0">
                <a:effectLst/>
              </a:rPr>
              <a:t>Les tableaux</a:t>
            </a:r>
            <a:endParaRPr lang="fr-FR" sz="2400" dirty="0">
              <a:effectLst/>
            </a:endParaRPr>
          </a:p>
        </p:txBody>
      </p:sp>
      <p:sp>
        <p:nvSpPr>
          <p:cNvPr id="3" name="Espace réservé du contenu 2"/>
          <p:cNvSpPr>
            <a:spLocks noGrp="1"/>
          </p:cNvSpPr>
          <p:nvPr>
            <p:ph idx="1"/>
          </p:nvPr>
        </p:nvSpPr>
        <p:spPr>
          <a:xfrm>
            <a:off x="1403648" y="1460748"/>
            <a:ext cx="7498080" cy="4800600"/>
          </a:xfrm>
          <a:noFill/>
        </p:spPr>
        <p:txBody>
          <a:bodyPr>
            <a:noAutofit/>
          </a:bodyPr>
          <a:lstStyle/>
          <a:p>
            <a:r>
              <a:rPr lang="fr-FR" sz="1600" dirty="0"/>
              <a:t>Nous allons commencer par construire des tableaux basiques, puis nous les complexifierons au fur et à mesure : fusion de cellules, division en multiples sections…</a:t>
            </a:r>
          </a:p>
          <a:p>
            <a:pPr marL="82296" indent="0">
              <a:buNone/>
            </a:pPr>
            <a:r>
              <a:rPr lang="fr-FR" sz="1600" b="1" dirty="0"/>
              <a:t>Un tableau simple</a:t>
            </a:r>
          </a:p>
          <a:p>
            <a:r>
              <a:rPr lang="fr-FR" sz="1600" dirty="0"/>
              <a:t>La première balise à connaître est </a:t>
            </a:r>
            <a:r>
              <a:rPr lang="fr-FR" sz="1600" b="1" dirty="0">
                <a:solidFill>
                  <a:schemeClr val="accent3"/>
                </a:solidFill>
              </a:rPr>
              <a:t>&lt;table&gt; &lt;/table&gt;</a:t>
            </a:r>
            <a:r>
              <a:rPr lang="fr-FR" sz="1600" dirty="0"/>
              <a:t>  . C'est cette balise qui permet d'indiquer le début et la fin d'un tableau. Cette balise est de type bloc, il faut donc la placer en dehors d'un paragraphe</a:t>
            </a:r>
            <a:r>
              <a:rPr lang="fr-FR" sz="1600" dirty="0" smtClean="0"/>
              <a:t>.</a:t>
            </a:r>
          </a:p>
          <a:p>
            <a:endParaRPr lang="fr-FR" sz="1600" dirty="0"/>
          </a:p>
          <a:p>
            <a:r>
              <a:rPr lang="fr-FR" sz="1600" dirty="0"/>
              <a:t>Nous avons aussi besoin des balises :</a:t>
            </a:r>
          </a:p>
          <a:p>
            <a:pPr lvl="0"/>
            <a:r>
              <a:rPr lang="fr-FR" sz="1600" b="1" dirty="0">
                <a:solidFill>
                  <a:schemeClr val="accent3"/>
                </a:solidFill>
              </a:rPr>
              <a:t>&lt;tr&gt; &lt;/tr&gt;</a:t>
            </a:r>
            <a:r>
              <a:rPr lang="fr-FR" sz="1600" dirty="0"/>
              <a:t>  : indique le début et la fin d'une ligne du tableau ;</a:t>
            </a:r>
          </a:p>
          <a:p>
            <a:pPr lvl="0"/>
            <a:r>
              <a:rPr lang="fr-FR" sz="1600" b="1" dirty="0">
                <a:solidFill>
                  <a:schemeClr val="accent3"/>
                </a:solidFill>
              </a:rPr>
              <a:t>&lt;td&gt; &lt;/td&gt;</a:t>
            </a:r>
            <a:r>
              <a:rPr lang="fr-FR" sz="1600" dirty="0"/>
              <a:t>  : indique le début et la fin du contenu d'une cellule.</a:t>
            </a:r>
          </a:p>
          <a:p>
            <a:pPr marL="82296" indent="0">
              <a:buNone/>
            </a:pPr>
            <a:endParaRPr lang="fr-FR" sz="1600" dirty="0"/>
          </a:p>
          <a:p>
            <a:r>
              <a:rPr lang="fr-FR" sz="1600" dirty="0"/>
              <a:t>En HTML, un tableau se construit ligne par ligne. Dans chaque ligne ( </a:t>
            </a:r>
            <a:r>
              <a:rPr lang="fr-FR" sz="1600" b="1" dirty="0">
                <a:solidFill>
                  <a:schemeClr val="accent3"/>
                </a:solidFill>
              </a:rPr>
              <a:t>&lt;tr&gt;</a:t>
            </a:r>
            <a:r>
              <a:rPr lang="fr-FR" sz="1600" dirty="0"/>
              <a:t>  ), on indique le contenu des différentes cellules ( </a:t>
            </a:r>
            <a:r>
              <a:rPr lang="fr-FR" sz="1600" b="1" dirty="0">
                <a:solidFill>
                  <a:schemeClr val="accent3"/>
                </a:solidFill>
              </a:rPr>
              <a:t>&lt;td&gt;</a:t>
            </a:r>
            <a:r>
              <a:rPr lang="fr-FR" sz="1600" dirty="0"/>
              <a:t>  ).</a:t>
            </a:r>
            <a:br>
              <a:rPr lang="fr-FR" sz="1600" dirty="0"/>
            </a:br>
            <a:endParaRPr lang="fr-FR" sz="1600" b="1" dirty="0" smtClean="0"/>
          </a:p>
          <a:p>
            <a:pPr marL="82296" indent="0">
              <a:buNone/>
            </a:pPr>
            <a:endParaRPr lang="fr-FR" sz="1600" b="1" dirty="0"/>
          </a:p>
          <a:p>
            <a:pPr marL="82296" indent="0">
              <a:buNone/>
            </a:pPr>
            <a:endParaRPr lang="fr-FR" sz="1600" b="1" dirty="0"/>
          </a:p>
          <a:p>
            <a:pPr marL="82296" indent="0">
              <a:buNone/>
            </a:pPr>
            <a:endParaRPr lang="fr-FR" sz="1600" b="1" dirty="0" smtClean="0"/>
          </a:p>
          <a:p>
            <a:pPr marL="82296" indent="0">
              <a:buNone/>
            </a:pPr>
            <a:endParaRPr lang="fr-FR" sz="1600" b="1" dirty="0"/>
          </a:p>
          <a:p>
            <a:pPr marL="82296" indent="0">
              <a:buNone/>
            </a:pPr>
            <a:endParaRPr lang="fr-FR" sz="1600" b="1" dirty="0"/>
          </a:p>
          <a:p>
            <a:endParaRPr lang="fr-FR" sz="1600" b="1" dirty="0" smtClean="0"/>
          </a:p>
          <a:p>
            <a:pPr marL="82296" indent="0">
              <a:buNone/>
            </a:pPr>
            <a:endParaRPr lang="fr-FR" sz="1600" dirty="0"/>
          </a:p>
          <a:p>
            <a:pPr marL="82296" indent="0">
              <a:buNone/>
            </a:pPr>
            <a:endParaRPr lang="fr-FR" sz="1600" dirty="0"/>
          </a:p>
          <a:p>
            <a:pPr marL="82296" indent="0">
              <a:buNone/>
            </a:pPr>
            <a:endParaRPr lang="fr-FR" sz="1600" dirty="0"/>
          </a:p>
          <a:p>
            <a:pPr marL="82296" indent="0">
              <a:buNone/>
            </a:pPr>
            <a:endParaRPr lang="fr-FR" sz="1600" dirty="0" smtClean="0"/>
          </a:p>
          <a:p>
            <a:pPr marL="82296" indent="0">
              <a:buNone/>
            </a:pPr>
            <a:endParaRPr lang="fr-FR" sz="1600" dirty="0" smtClean="0"/>
          </a:p>
          <a:p>
            <a:pPr marL="82296" indent="0">
              <a:buNone/>
            </a:pPr>
            <a:endParaRPr lang="fr-FR" sz="1600" dirty="0"/>
          </a:p>
          <a:p>
            <a:pPr marL="82296" indent="0">
              <a:buNone/>
            </a:pPr>
            <a:endParaRPr lang="fr-FR" sz="1600" dirty="0" smtClean="0"/>
          </a:p>
          <a:p>
            <a:pPr marL="82296" indent="0">
              <a:buNone/>
            </a:pPr>
            <a:endParaRPr lang="fr-FR" sz="1600" dirty="0"/>
          </a:p>
          <a:p>
            <a:pPr marL="82296" indent="0">
              <a:buNone/>
            </a:pPr>
            <a:endParaRPr lang="fr-FR" sz="1600" dirty="0" smtClean="0"/>
          </a:p>
          <a:p>
            <a:pPr marL="82296" indent="0">
              <a:buNone/>
            </a:pPr>
            <a:endParaRPr lang="fr-FR" sz="1600" dirty="0"/>
          </a:p>
          <a:p>
            <a:pPr marL="82296" indent="0">
              <a:buNone/>
            </a:pPr>
            <a:endParaRPr lang="fr-FR" sz="1600" dirty="0" smtClean="0"/>
          </a:p>
          <a:p>
            <a:pPr marL="82296" indent="0">
              <a:buNone/>
            </a:pPr>
            <a:endParaRPr lang="fr-FR" sz="1600" dirty="0"/>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42</a:t>
            </a:fld>
            <a:endParaRPr lang="fr-FR"/>
          </a:p>
        </p:txBody>
      </p:sp>
    </p:spTree>
    <p:extLst>
      <p:ext uri="{BB962C8B-B14F-4D97-AF65-F5344CB8AC3E}">
        <p14:creationId xmlns:p14="http://schemas.microsoft.com/office/powerpoint/2010/main" val="171101166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b="1" dirty="0" smtClean="0">
                <a:effectLst/>
              </a:rPr>
              <a:t>Les tableaux</a:t>
            </a:r>
            <a:endParaRPr lang="fr-FR" sz="2400" dirty="0">
              <a:effectLst/>
            </a:endParaRPr>
          </a:p>
        </p:txBody>
      </p:sp>
      <p:sp>
        <p:nvSpPr>
          <p:cNvPr id="3" name="Espace réservé du contenu 2"/>
          <p:cNvSpPr>
            <a:spLocks noGrp="1"/>
          </p:cNvSpPr>
          <p:nvPr>
            <p:ph idx="1"/>
          </p:nvPr>
        </p:nvSpPr>
        <p:spPr>
          <a:xfrm>
            <a:off x="1403648" y="1460748"/>
            <a:ext cx="7498080" cy="4800600"/>
          </a:xfrm>
          <a:noFill/>
        </p:spPr>
        <p:txBody>
          <a:bodyPr>
            <a:noAutofit/>
          </a:bodyPr>
          <a:lstStyle/>
          <a:p>
            <a:r>
              <a:rPr lang="fr-FR" sz="1600" dirty="0"/>
              <a:t>Schématiquement, un tableau se construit comme à la figure suivante</a:t>
            </a:r>
            <a:r>
              <a:rPr lang="fr-FR" sz="1600" dirty="0" smtClean="0"/>
              <a:t>.</a:t>
            </a:r>
          </a:p>
          <a:p>
            <a:r>
              <a:rPr lang="fr-FR" sz="1600" dirty="0"/>
              <a:t> Exemple </a:t>
            </a:r>
            <a:r>
              <a:rPr lang="fr-FR" sz="1600" dirty="0" smtClean="0"/>
              <a:t>:</a:t>
            </a:r>
          </a:p>
          <a:p>
            <a:endParaRPr lang="fr-FR" sz="1600" dirty="0" smtClean="0"/>
          </a:p>
          <a:p>
            <a:endParaRPr lang="fr-FR" sz="1600" dirty="0"/>
          </a:p>
          <a:p>
            <a:endParaRPr lang="fr-FR" sz="1600" dirty="0" smtClean="0"/>
          </a:p>
          <a:p>
            <a:endParaRPr lang="fr-FR" sz="1600" dirty="0"/>
          </a:p>
          <a:p>
            <a:endParaRPr lang="fr-FR" sz="1600" dirty="0" smtClean="0"/>
          </a:p>
          <a:p>
            <a:endParaRPr lang="fr-FR" sz="1600" dirty="0"/>
          </a:p>
          <a:p>
            <a:r>
              <a:rPr lang="fr-FR" sz="1600" dirty="0"/>
              <a:t>On a une balise de ligne ( </a:t>
            </a:r>
            <a:r>
              <a:rPr lang="fr-FR" sz="1600" b="1" dirty="0">
                <a:solidFill>
                  <a:schemeClr val="accent3"/>
                </a:solidFill>
              </a:rPr>
              <a:t>&lt;tr&gt;</a:t>
            </a:r>
            <a:r>
              <a:rPr lang="fr-FR" sz="1600" dirty="0"/>
              <a:t>  ) qui englobe un groupe de cellules ( </a:t>
            </a:r>
            <a:r>
              <a:rPr lang="fr-FR" sz="1600" b="1" dirty="0">
                <a:solidFill>
                  <a:schemeClr val="accent3"/>
                </a:solidFill>
              </a:rPr>
              <a:t>&lt;td&gt;</a:t>
            </a:r>
            <a:r>
              <a:rPr lang="fr-FR" sz="1600" dirty="0"/>
              <a:t> </a:t>
            </a:r>
            <a:r>
              <a:rPr lang="fr-FR" sz="1600" dirty="0" smtClean="0"/>
              <a:t>)</a:t>
            </a:r>
            <a:endParaRPr lang="fr-FR" sz="1600" dirty="0"/>
          </a:p>
          <a:p>
            <a:pPr marL="82296" indent="0">
              <a:buNone/>
            </a:pPr>
            <a:r>
              <a:rPr lang="fr-FR" sz="1600" dirty="0" smtClean="0"/>
              <a:t/>
            </a:r>
            <a:br>
              <a:rPr lang="fr-FR" sz="1600" dirty="0" smtClean="0"/>
            </a:br>
            <a:endParaRPr lang="fr-FR" sz="1600" b="1" dirty="0" smtClean="0"/>
          </a:p>
          <a:p>
            <a:pPr marL="82296" indent="0">
              <a:buNone/>
            </a:pPr>
            <a:endParaRPr lang="fr-FR" sz="1600" b="1" dirty="0" smtClean="0"/>
          </a:p>
          <a:p>
            <a:pPr marL="82296" indent="0">
              <a:buNone/>
            </a:pPr>
            <a:endParaRPr lang="fr-FR" sz="1600" b="1" dirty="0" smtClean="0"/>
          </a:p>
          <a:p>
            <a:pPr marL="82296" indent="0">
              <a:buNone/>
            </a:pPr>
            <a:endParaRPr lang="fr-FR" sz="1600" b="1" dirty="0" smtClean="0"/>
          </a:p>
          <a:p>
            <a:pPr marL="82296" indent="0">
              <a:buNone/>
            </a:pPr>
            <a:endParaRPr lang="fr-FR" sz="1600" b="1" dirty="0"/>
          </a:p>
          <a:p>
            <a:pPr marL="82296" indent="0">
              <a:buNone/>
            </a:pPr>
            <a:endParaRPr lang="fr-FR" sz="1600" b="1" dirty="0"/>
          </a:p>
          <a:p>
            <a:endParaRPr lang="fr-FR" sz="1600" b="1" dirty="0" smtClean="0"/>
          </a:p>
          <a:p>
            <a:pPr marL="82296" indent="0">
              <a:buNone/>
            </a:pPr>
            <a:endParaRPr lang="fr-FR" sz="1600" dirty="0"/>
          </a:p>
          <a:p>
            <a:pPr marL="82296" indent="0">
              <a:buNone/>
            </a:pPr>
            <a:endParaRPr lang="fr-FR" sz="1600" dirty="0"/>
          </a:p>
          <a:p>
            <a:pPr marL="82296" indent="0">
              <a:buNone/>
            </a:pPr>
            <a:endParaRPr lang="fr-FR" sz="1600" dirty="0"/>
          </a:p>
          <a:p>
            <a:pPr marL="82296" indent="0">
              <a:buNone/>
            </a:pPr>
            <a:endParaRPr lang="fr-FR" sz="1600" dirty="0" smtClean="0"/>
          </a:p>
          <a:p>
            <a:pPr marL="82296" indent="0">
              <a:buNone/>
            </a:pPr>
            <a:endParaRPr lang="fr-FR" sz="1600" dirty="0" smtClean="0"/>
          </a:p>
          <a:p>
            <a:pPr marL="82296" indent="0">
              <a:buNone/>
            </a:pPr>
            <a:endParaRPr lang="fr-FR" sz="1600" dirty="0"/>
          </a:p>
          <a:p>
            <a:pPr marL="82296" indent="0">
              <a:buNone/>
            </a:pPr>
            <a:endParaRPr lang="fr-FR" sz="1600" dirty="0" smtClean="0"/>
          </a:p>
          <a:p>
            <a:pPr marL="82296" indent="0">
              <a:buNone/>
            </a:pPr>
            <a:endParaRPr lang="fr-FR" sz="1600" dirty="0"/>
          </a:p>
          <a:p>
            <a:pPr marL="82296" indent="0">
              <a:buNone/>
            </a:pPr>
            <a:endParaRPr lang="fr-FR" sz="1600" dirty="0" smtClean="0"/>
          </a:p>
          <a:p>
            <a:pPr marL="82296" indent="0">
              <a:buNone/>
            </a:pPr>
            <a:endParaRPr lang="fr-FR" sz="1600" dirty="0"/>
          </a:p>
          <a:p>
            <a:pPr marL="82296" indent="0">
              <a:buNone/>
            </a:pPr>
            <a:endParaRPr lang="fr-FR" sz="1600" dirty="0" smtClean="0"/>
          </a:p>
          <a:p>
            <a:pPr marL="82296" indent="0">
              <a:buNone/>
            </a:pPr>
            <a:endParaRPr lang="fr-FR" sz="1600" dirty="0"/>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43</a:t>
            </a:fld>
            <a:endParaRPr lang="fr-FR"/>
          </a:p>
        </p:txBody>
      </p:sp>
      <p:pic>
        <p:nvPicPr>
          <p:cNvPr id="5" name="Image 4"/>
          <p:cNvPicPr/>
          <p:nvPr/>
        </p:nvPicPr>
        <p:blipFill>
          <a:blip r:embed="rId2">
            <a:extLst>
              <a:ext uri="{28A0092B-C50C-407E-A947-70E740481C1C}">
                <a14:useLocalDpi xmlns:a14="http://schemas.microsoft.com/office/drawing/2010/main" val="0"/>
              </a:ext>
            </a:extLst>
          </a:blip>
          <a:srcRect/>
          <a:stretch>
            <a:fillRect/>
          </a:stretch>
        </p:blipFill>
        <p:spPr bwMode="auto">
          <a:xfrm>
            <a:off x="2843807" y="1848726"/>
            <a:ext cx="4450715" cy="1962785"/>
          </a:xfrm>
          <a:prstGeom prst="rect">
            <a:avLst/>
          </a:prstGeom>
          <a:noFill/>
        </p:spPr>
      </p:pic>
    </p:spTree>
    <p:extLst>
      <p:ext uri="{BB962C8B-B14F-4D97-AF65-F5344CB8AC3E}">
        <p14:creationId xmlns:p14="http://schemas.microsoft.com/office/powerpoint/2010/main" val="236440092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b="1" dirty="0" smtClean="0">
                <a:effectLst/>
              </a:rPr>
              <a:t>Les tableaux</a:t>
            </a:r>
            <a:endParaRPr lang="fr-FR" sz="2400" dirty="0">
              <a:effectLst/>
            </a:endParaRPr>
          </a:p>
        </p:txBody>
      </p:sp>
      <p:sp>
        <p:nvSpPr>
          <p:cNvPr id="3" name="Espace réservé du contenu 2"/>
          <p:cNvSpPr>
            <a:spLocks noGrp="1"/>
          </p:cNvSpPr>
          <p:nvPr>
            <p:ph idx="1"/>
          </p:nvPr>
        </p:nvSpPr>
        <p:spPr>
          <a:xfrm>
            <a:off x="1403648" y="1460748"/>
            <a:ext cx="7498080" cy="4800600"/>
          </a:xfrm>
          <a:noFill/>
        </p:spPr>
        <p:txBody>
          <a:bodyPr>
            <a:noAutofit/>
          </a:bodyPr>
          <a:lstStyle/>
          <a:p>
            <a:pPr marL="82296" indent="0">
              <a:buNone/>
            </a:pPr>
            <a:r>
              <a:rPr lang="fr-FR" sz="1600" dirty="0" smtClean="0"/>
              <a:t/>
            </a:r>
            <a:br>
              <a:rPr lang="fr-FR" sz="1600" dirty="0" smtClean="0"/>
            </a:br>
            <a:endParaRPr lang="fr-FR" sz="1600" b="1" dirty="0" smtClean="0"/>
          </a:p>
          <a:p>
            <a:pPr marL="82296" indent="0">
              <a:buNone/>
            </a:pPr>
            <a:endParaRPr lang="fr-FR" sz="1600" b="1" dirty="0" smtClean="0"/>
          </a:p>
          <a:p>
            <a:pPr marL="82296" indent="0">
              <a:buNone/>
            </a:pPr>
            <a:endParaRPr lang="fr-FR" sz="1600" b="1" dirty="0" smtClean="0"/>
          </a:p>
          <a:p>
            <a:pPr marL="82296" indent="0">
              <a:buNone/>
            </a:pPr>
            <a:endParaRPr lang="fr-FR" sz="1600" b="1" dirty="0" smtClean="0"/>
          </a:p>
          <a:p>
            <a:pPr marL="82296" indent="0">
              <a:buNone/>
            </a:pPr>
            <a:endParaRPr lang="fr-FR" sz="1600" b="1" dirty="0"/>
          </a:p>
          <a:p>
            <a:pPr marL="82296" indent="0">
              <a:buNone/>
            </a:pPr>
            <a:endParaRPr lang="fr-FR" sz="1600" b="1" dirty="0"/>
          </a:p>
          <a:p>
            <a:endParaRPr lang="fr-FR" sz="1600" b="1" dirty="0" smtClean="0"/>
          </a:p>
          <a:p>
            <a:pPr marL="82296" indent="0">
              <a:buNone/>
            </a:pPr>
            <a:endParaRPr lang="fr-FR" sz="1600" dirty="0"/>
          </a:p>
          <a:p>
            <a:pPr marL="82296" indent="0">
              <a:buNone/>
            </a:pPr>
            <a:endParaRPr lang="fr-FR" sz="1600" dirty="0"/>
          </a:p>
          <a:p>
            <a:pPr marL="82296" indent="0">
              <a:buNone/>
            </a:pPr>
            <a:endParaRPr lang="fr-FR" sz="1600" dirty="0"/>
          </a:p>
          <a:p>
            <a:pPr marL="82296" indent="0">
              <a:buNone/>
            </a:pPr>
            <a:endParaRPr lang="fr-FR" sz="1600" dirty="0" smtClean="0"/>
          </a:p>
          <a:p>
            <a:pPr marL="82296" indent="0">
              <a:buNone/>
            </a:pPr>
            <a:endParaRPr lang="fr-FR" sz="1600" dirty="0" smtClean="0"/>
          </a:p>
          <a:p>
            <a:pPr marL="82296" indent="0">
              <a:buNone/>
            </a:pPr>
            <a:endParaRPr lang="fr-FR" sz="1600" dirty="0"/>
          </a:p>
          <a:p>
            <a:pPr marL="82296" indent="0">
              <a:buNone/>
            </a:pPr>
            <a:endParaRPr lang="fr-FR" sz="1600" dirty="0" smtClean="0"/>
          </a:p>
          <a:p>
            <a:pPr marL="82296" indent="0">
              <a:buNone/>
            </a:pPr>
            <a:endParaRPr lang="fr-FR" sz="1600" dirty="0"/>
          </a:p>
          <a:p>
            <a:pPr marL="82296" indent="0">
              <a:buNone/>
            </a:pPr>
            <a:endParaRPr lang="fr-FR" sz="1600" dirty="0" smtClean="0"/>
          </a:p>
          <a:p>
            <a:pPr marL="82296" indent="0">
              <a:buNone/>
            </a:pPr>
            <a:endParaRPr lang="fr-FR" sz="1600" dirty="0"/>
          </a:p>
          <a:p>
            <a:pPr marL="82296" indent="0">
              <a:buNone/>
            </a:pPr>
            <a:endParaRPr lang="fr-FR" sz="1600" dirty="0" smtClean="0"/>
          </a:p>
          <a:p>
            <a:pPr marL="82296" indent="0">
              <a:buNone/>
            </a:pPr>
            <a:endParaRPr lang="fr-FR" sz="1600" dirty="0"/>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44</a:t>
            </a:fld>
            <a:endParaRPr lang="fr-FR"/>
          </a:p>
        </p:txBody>
      </p:sp>
      <p:pic>
        <p:nvPicPr>
          <p:cNvPr id="307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1860139"/>
            <a:ext cx="3425825" cy="2024063"/>
          </a:xfrm>
          <a:prstGeom prst="rect">
            <a:avLst/>
          </a:prstGeom>
          <a:noFill/>
          <a:ln>
            <a:noFill/>
          </a:ln>
          <a:effectLst>
            <a:glow rad="228600">
              <a:schemeClr val="accent6">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4283968" y="4077072"/>
            <a:ext cx="4572000" cy="338554"/>
          </a:xfrm>
          <a:prstGeom prst="rect">
            <a:avLst/>
          </a:prstGeom>
        </p:spPr>
        <p:txBody>
          <a:bodyPr>
            <a:spAutoFit/>
          </a:bodyPr>
          <a:lstStyle/>
          <a:p>
            <a:r>
              <a:rPr lang="fr-FR" sz="1600" b="1" dirty="0"/>
              <a:t>Le tableau est encore sans entête ni bordure</a:t>
            </a:r>
            <a:endParaRPr lang="fr-FR" sz="1600" dirty="0"/>
          </a:p>
        </p:txBody>
      </p:sp>
      <p:sp>
        <p:nvSpPr>
          <p:cNvPr id="7" name="ZoneTexte 6"/>
          <p:cNvSpPr txBox="1"/>
          <p:nvPr/>
        </p:nvSpPr>
        <p:spPr>
          <a:xfrm>
            <a:off x="1115616" y="1052736"/>
            <a:ext cx="2539478" cy="5632311"/>
          </a:xfrm>
          <a:prstGeom prst="rect">
            <a:avLst/>
          </a:prstGeom>
          <a:noFill/>
          <a:ln>
            <a:solidFill>
              <a:schemeClr val="tx1"/>
            </a:solidFill>
          </a:ln>
        </p:spPr>
        <p:txBody>
          <a:bodyPr wrap="none" rtlCol="0">
            <a:spAutoFit/>
          </a:bodyPr>
          <a:lstStyle/>
          <a:p>
            <a:r>
              <a:rPr lang="fr-FR" sz="1200" b="1" dirty="0">
                <a:solidFill>
                  <a:schemeClr val="accent3"/>
                </a:solidFill>
              </a:rPr>
              <a:t>&lt;!</a:t>
            </a:r>
            <a:r>
              <a:rPr lang="fr-FR" sz="1200" dirty="0">
                <a:solidFill>
                  <a:schemeClr val="accent3"/>
                </a:solidFill>
              </a:rPr>
              <a:t>DOCTYPE html&gt;</a:t>
            </a:r>
          </a:p>
          <a:p>
            <a:r>
              <a:rPr lang="fr-FR" sz="1200" dirty="0"/>
              <a:t>&lt;html&gt;</a:t>
            </a:r>
          </a:p>
          <a:p>
            <a:r>
              <a:rPr lang="fr-FR" sz="1200" dirty="0"/>
              <a:t>    &lt;</a:t>
            </a:r>
            <a:r>
              <a:rPr lang="fr-FR" sz="1200" dirty="0" err="1"/>
              <a:t>head</a:t>
            </a:r>
            <a:r>
              <a:rPr lang="fr-FR" sz="1200" dirty="0"/>
              <a:t>&gt;</a:t>
            </a:r>
          </a:p>
          <a:p>
            <a:r>
              <a:rPr lang="fr-FR" sz="1200" dirty="0"/>
              <a:t>        &lt;</a:t>
            </a:r>
            <a:r>
              <a:rPr lang="fr-FR" sz="1200" dirty="0" err="1"/>
              <a:t>meta</a:t>
            </a:r>
            <a:r>
              <a:rPr lang="fr-FR" sz="1200" dirty="0"/>
              <a:t> </a:t>
            </a:r>
            <a:r>
              <a:rPr lang="fr-FR" sz="1200" dirty="0" err="1"/>
              <a:t>charset</a:t>
            </a:r>
            <a:r>
              <a:rPr lang="fr-FR" sz="1200" dirty="0"/>
              <a:t>="utf-8" /&gt;</a:t>
            </a:r>
          </a:p>
          <a:p>
            <a:r>
              <a:rPr lang="fr-FR" sz="1200" dirty="0"/>
              <a:t>        &lt;</a:t>
            </a:r>
            <a:r>
              <a:rPr lang="fr-FR" sz="1200" dirty="0" err="1"/>
              <a:t>title</a:t>
            </a:r>
            <a:r>
              <a:rPr lang="fr-FR" sz="1200" dirty="0"/>
              <a:t>&gt;Tableaux&lt;/</a:t>
            </a:r>
            <a:r>
              <a:rPr lang="fr-FR" sz="1200" dirty="0" err="1"/>
              <a:t>title</a:t>
            </a:r>
            <a:r>
              <a:rPr lang="fr-FR" sz="1200" dirty="0"/>
              <a:t>&gt;</a:t>
            </a:r>
          </a:p>
          <a:p>
            <a:r>
              <a:rPr lang="fr-FR" sz="1200" dirty="0"/>
              <a:t>    &lt;/</a:t>
            </a:r>
            <a:r>
              <a:rPr lang="fr-FR" sz="1200" dirty="0" err="1"/>
              <a:t>head</a:t>
            </a:r>
            <a:r>
              <a:rPr lang="fr-FR" sz="1200" dirty="0"/>
              <a:t>&gt;</a:t>
            </a:r>
          </a:p>
          <a:p>
            <a:endParaRPr lang="fr-FR" sz="1200" dirty="0"/>
          </a:p>
          <a:p>
            <a:r>
              <a:rPr lang="fr-FR" sz="1200" dirty="0"/>
              <a:t>    &lt;body&gt;</a:t>
            </a:r>
          </a:p>
          <a:p>
            <a:r>
              <a:rPr lang="fr-FR" sz="1200" dirty="0"/>
              <a:t> </a:t>
            </a:r>
            <a:r>
              <a:rPr lang="fr-FR" sz="1200" dirty="0" smtClean="0"/>
              <a:t>       </a:t>
            </a:r>
            <a:r>
              <a:rPr lang="fr-FR" sz="1200" b="1" dirty="0" smtClean="0">
                <a:solidFill>
                  <a:schemeClr val="accent3"/>
                </a:solidFill>
              </a:rPr>
              <a:t>  &lt;</a:t>
            </a:r>
            <a:r>
              <a:rPr lang="fr-FR" sz="1200" b="1" dirty="0">
                <a:solidFill>
                  <a:schemeClr val="accent3"/>
                </a:solidFill>
              </a:rPr>
              <a:t>table&gt;</a:t>
            </a:r>
          </a:p>
          <a:p>
            <a:r>
              <a:rPr lang="fr-FR" sz="1200" dirty="0"/>
              <a:t>	</a:t>
            </a:r>
            <a:r>
              <a:rPr lang="fr-FR" sz="1200" b="1" dirty="0" smtClean="0">
                <a:solidFill>
                  <a:schemeClr val="accent3"/>
                </a:solidFill>
              </a:rPr>
              <a:t>&lt;</a:t>
            </a:r>
            <a:r>
              <a:rPr lang="fr-FR" sz="1200" b="1" dirty="0">
                <a:solidFill>
                  <a:schemeClr val="accent3"/>
                </a:solidFill>
              </a:rPr>
              <a:t>tr&gt;</a:t>
            </a:r>
          </a:p>
          <a:p>
            <a:r>
              <a:rPr lang="fr-FR" sz="1200" dirty="0" smtClean="0"/>
              <a:t>	     </a:t>
            </a:r>
            <a:r>
              <a:rPr lang="fr-FR" sz="1200" b="1" dirty="0" smtClean="0">
                <a:solidFill>
                  <a:schemeClr val="accent3"/>
                </a:solidFill>
              </a:rPr>
              <a:t>&lt;</a:t>
            </a:r>
            <a:r>
              <a:rPr lang="fr-FR" sz="1200" b="1" dirty="0">
                <a:solidFill>
                  <a:schemeClr val="accent3"/>
                </a:solidFill>
              </a:rPr>
              <a:t>td&gt;</a:t>
            </a:r>
            <a:r>
              <a:rPr lang="fr-FR" sz="1200" dirty="0"/>
              <a:t>cahier</a:t>
            </a:r>
            <a:r>
              <a:rPr lang="fr-FR" sz="1200" b="1" dirty="0">
                <a:solidFill>
                  <a:schemeClr val="accent3"/>
                </a:solidFill>
              </a:rPr>
              <a:t>&lt;/td&gt;</a:t>
            </a:r>
          </a:p>
          <a:p>
            <a:r>
              <a:rPr lang="fr-FR" sz="1200" dirty="0" smtClean="0"/>
              <a:t>                          </a:t>
            </a:r>
            <a:r>
              <a:rPr lang="fr-FR" sz="1200" b="1" dirty="0" smtClean="0">
                <a:solidFill>
                  <a:schemeClr val="accent3"/>
                </a:solidFill>
              </a:rPr>
              <a:t>&lt;</a:t>
            </a:r>
            <a:r>
              <a:rPr lang="fr-FR" sz="1200" b="1" dirty="0">
                <a:solidFill>
                  <a:schemeClr val="accent3"/>
                </a:solidFill>
              </a:rPr>
              <a:t>td&gt;</a:t>
            </a:r>
            <a:r>
              <a:rPr lang="fr-FR" sz="1200" dirty="0"/>
              <a:t>1,200</a:t>
            </a:r>
            <a:r>
              <a:rPr lang="fr-FR" sz="1200" b="1" dirty="0">
                <a:solidFill>
                  <a:schemeClr val="accent3"/>
                </a:solidFill>
              </a:rPr>
              <a:t>&lt;/td&gt;</a:t>
            </a:r>
          </a:p>
          <a:p>
            <a:r>
              <a:rPr lang="fr-FR" sz="1200" dirty="0"/>
              <a:t>	</a:t>
            </a:r>
            <a:r>
              <a:rPr lang="fr-FR" sz="1200" dirty="0" smtClean="0"/>
              <a:t>     </a:t>
            </a:r>
            <a:r>
              <a:rPr lang="fr-FR" sz="1200" b="1" dirty="0" smtClean="0">
                <a:solidFill>
                  <a:schemeClr val="accent3"/>
                </a:solidFill>
              </a:rPr>
              <a:t>&lt;</a:t>
            </a:r>
            <a:r>
              <a:rPr lang="fr-FR" sz="1200" b="1" dirty="0">
                <a:solidFill>
                  <a:schemeClr val="accent3"/>
                </a:solidFill>
              </a:rPr>
              <a:t>td&gt;</a:t>
            </a:r>
            <a:r>
              <a:rPr lang="fr-FR" sz="1200" dirty="0"/>
              <a:t>5</a:t>
            </a:r>
            <a:r>
              <a:rPr lang="fr-FR" sz="1200" b="1" dirty="0">
                <a:solidFill>
                  <a:schemeClr val="accent3"/>
                </a:solidFill>
              </a:rPr>
              <a:t>&lt;/td&gt;</a:t>
            </a:r>
          </a:p>
          <a:p>
            <a:r>
              <a:rPr lang="fr-FR" sz="1200" dirty="0" smtClean="0"/>
              <a:t>                          </a:t>
            </a:r>
            <a:r>
              <a:rPr lang="fr-FR" sz="1200" b="1" dirty="0" smtClean="0">
                <a:solidFill>
                  <a:schemeClr val="accent3"/>
                </a:solidFill>
              </a:rPr>
              <a:t>&lt;</a:t>
            </a:r>
            <a:r>
              <a:rPr lang="fr-FR" sz="1200" b="1" dirty="0">
                <a:solidFill>
                  <a:schemeClr val="accent3"/>
                </a:solidFill>
              </a:rPr>
              <a:t>td&gt;</a:t>
            </a:r>
            <a:r>
              <a:rPr lang="fr-FR" sz="1200" dirty="0"/>
              <a:t>6,000</a:t>
            </a:r>
            <a:r>
              <a:rPr lang="fr-FR" sz="1200" b="1" dirty="0">
                <a:solidFill>
                  <a:schemeClr val="accent3"/>
                </a:solidFill>
              </a:rPr>
              <a:t>&lt;/</a:t>
            </a:r>
            <a:r>
              <a:rPr lang="fr-FR" sz="1200" b="1" dirty="0" smtClean="0">
                <a:solidFill>
                  <a:schemeClr val="accent3"/>
                </a:solidFill>
              </a:rPr>
              <a:t>td&gt;</a:t>
            </a:r>
          </a:p>
          <a:p>
            <a:r>
              <a:rPr lang="fr-FR" sz="1200" dirty="0"/>
              <a:t>	</a:t>
            </a:r>
            <a:r>
              <a:rPr lang="fr-FR" sz="1200" b="1" dirty="0" smtClean="0">
                <a:solidFill>
                  <a:schemeClr val="accent3"/>
                </a:solidFill>
              </a:rPr>
              <a:t>&lt;/tr&gt;</a:t>
            </a:r>
          </a:p>
          <a:p>
            <a:r>
              <a:rPr lang="fr-FR" sz="1200" b="1" dirty="0">
                <a:solidFill>
                  <a:schemeClr val="accent3"/>
                </a:solidFill>
              </a:rPr>
              <a:t>	</a:t>
            </a:r>
            <a:r>
              <a:rPr lang="fr-FR" sz="1200" b="1" dirty="0" smtClean="0">
                <a:solidFill>
                  <a:schemeClr val="accent3"/>
                </a:solidFill>
              </a:rPr>
              <a:t>&lt;</a:t>
            </a:r>
            <a:r>
              <a:rPr lang="fr-FR" sz="1200" b="1" dirty="0">
                <a:solidFill>
                  <a:schemeClr val="accent3"/>
                </a:solidFill>
              </a:rPr>
              <a:t>tr&gt;</a:t>
            </a:r>
          </a:p>
          <a:p>
            <a:r>
              <a:rPr lang="fr-FR" sz="1200" dirty="0"/>
              <a:t>	</a:t>
            </a:r>
            <a:r>
              <a:rPr lang="fr-FR" sz="1200" dirty="0" smtClean="0"/>
              <a:t>       </a:t>
            </a:r>
            <a:r>
              <a:rPr lang="fr-FR" sz="1200" b="1" dirty="0">
                <a:solidFill>
                  <a:schemeClr val="accent3"/>
                </a:solidFill>
              </a:rPr>
              <a:t>&lt;td&gt;</a:t>
            </a:r>
            <a:r>
              <a:rPr lang="fr-FR" sz="1200" dirty="0"/>
              <a:t>stylo</a:t>
            </a:r>
            <a:r>
              <a:rPr lang="fr-FR" sz="1200" b="1" dirty="0">
                <a:solidFill>
                  <a:schemeClr val="accent3"/>
                </a:solidFill>
              </a:rPr>
              <a:t>&lt;/td&gt;</a:t>
            </a:r>
          </a:p>
          <a:p>
            <a:r>
              <a:rPr lang="fr-FR" sz="1200" dirty="0"/>
              <a:t>	</a:t>
            </a:r>
            <a:r>
              <a:rPr lang="fr-FR" sz="1200" dirty="0" smtClean="0"/>
              <a:t>       </a:t>
            </a:r>
            <a:r>
              <a:rPr lang="fr-FR" sz="1200" b="1" dirty="0">
                <a:solidFill>
                  <a:schemeClr val="accent3"/>
                </a:solidFill>
              </a:rPr>
              <a:t>&lt;td&gt;</a:t>
            </a:r>
            <a:r>
              <a:rPr lang="fr-FR" sz="1200" dirty="0"/>
              <a:t>0.7</a:t>
            </a:r>
            <a:r>
              <a:rPr lang="fr-FR" sz="1200" b="1" dirty="0">
                <a:solidFill>
                  <a:schemeClr val="accent3"/>
                </a:solidFill>
              </a:rPr>
              <a:t>&lt;/td&gt;</a:t>
            </a:r>
          </a:p>
          <a:p>
            <a:r>
              <a:rPr lang="fr-FR" sz="1200" dirty="0"/>
              <a:t>	</a:t>
            </a:r>
            <a:r>
              <a:rPr lang="fr-FR" sz="1200" dirty="0" smtClean="0"/>
              <a:t>       </a:t>
            </a:r>
            <a:r>
              <a:rPr lang="fr-FR" sz="1200" b="1" dirty="0">
                <a:solidFill>
                  <a:schemeClr val="accent3"/>
                </a:solidFill>
              </a:rPr>
              <a:t>&lt;td&gt;</a:t>
            </a:r>
            <a:r>
              <a:rPr lang="fr-FR" sz="1200" dirty="0"/>
              <a:t>10</a:t>
            </a:r>
            <a:r>
              <a:rPr lang="fr-FR" sz="1200" b="1" dirty="0">
                <a:solidFill>
                  <a:schemeClr val="accent3"/>
                </a:solidFill>
              </a:rPr>
              <a:t>&lt;/td&gt;</a:t>
            </a:r>
          </a:p>
          <a:p>
            <a:r>
              <a:rPr lang="fr-FR" sz="1200" dirty="0"/>
              <a:t>	</a:t>
            </a:r>
            <a:r>
              <a:rPr lang="fr-FR" sz="1200" dirty="0" smtClean="0"/>
              <a:t>       </a:t>
            </a:r>
            <a:r>
              <a:rPr lang="fr-FR" sz="1200" b="1" dirty="0">
                <a:solidFill>
                  <a:schemeClr val="accent3"/>
                </a:solidFill>
              </a:rPr>
              <a:t>&lt;td&gt;</a:t>
            </a:r>
            <a:r>
              <a:rPr lang="fr-FR" sz="1200" dirty="0"/>
              <a:t>4,000</a:t>
            </a:r>
            <a:r>
              <a:rPr lang="fr-FR" sz="1200" b="1" dirty="0">
                <a:solidFill>
                  <a:schemeClr val="accent3"/>
                </a:solidFill>
              </a:rPr>
              <a:t>&lt;/td&gt;</a:t>
            </a:r>
          </a:p>
          <a:p>
            <a:r>
              <a:rPr lang="fr-FR" sz="1200" dirty="0"/>
              <a:t>	</a:t>
            </a:r>
            <a:r>
              <a:rPr lang="fr-FR" sz="1200" b="1" dirty="0" smtClean="0">
                <a:solidFill>
                  <a:schemeClr val="accent3"/>
                </a:solidFill>
              </a:rPr>
              <a:t> </a:t>
            </a:r>
            <a:r>
              <a:rPr lang="fr-FR" sz="1200" b="1" dirty="0">
                <a:solidFill>
                  <a:schemeClr val="accent3"/>
                </a:solidFill>
              </a:rPr>
              <a:t>&lt;/tr&gt;</a:t>
            </a:r>
          </a:p>
          <a:p>
            <a:r>
              <a:rPr lang="fr-FR" sz="1200" b="1" dirty="0">
                <a:solidFill>
                  <a:schemeClr val="accent3"/>
                </a:solidFill>
              </a:rPr>
              <a:t>	</a:t>
            </a:r>
            <a:r>
              <a:rPr lang="fr-FR" sz="1200" b="1" dirty="0" smtClean="0">
                <a:solidFill>
                  <a:schemeClr val="accent3"/>
                </a:solidFill>
              </a:rPr>
              <a:t> </a:t>
            </a:r>
            <a:r>
              <a:rPr lang="fr-FR" sz="1200" b="1" dirty="0">
                <a:solidFill>
                  <a:schemeClr val="accent3"/>
                </a:solidFill>
              </a:rPr>
              <a:t>&lt;tr&gt;</a:t>
            </a:r>
          </a:p>
          <a:p>
            <a:r>
              <a:rPr lang="fr-FR" sz="1200" dirty="0"/>
              <a:t>	</a:t>
            </a:r>
            <a:r>
              <a:rPr lang="fr-FR" sz="1200" dirty="0" smtClean="0"/>
              <a:t>       </a:t>
            </a:r>
            <a:r>
              <a:rPr lang="fr-FR" sz="1200" b="1" dirty="0">
                <a:solidFill>
                  <a:schemeClr val="accent3"/>
                </a:solidFill>
              </a:rPr>
              <a:t>&lt;td&gt;</a:t>
            </a:r>
            <a:r>
              <a:rPr lang="fr-FR" sz="1200" dirty="0"/>
              <a:t>crayon</a:t>
            </a:r>
            <a:r>
              <a:rPr lang="fr-FR" sz="1200" b="1" dirty="0">
                <a:solidFill>
                  <a:schemeClr val="accent3"/>
                </a:solidFill>
              </a:rPr>
              <a:t>&lt;/td&gt;</a:t>
            </a:r>
          </a:p>
          <a:p>
            <a:r>
              <a:rPr lang="fr-FR" sz="1200" dirty="0"/>
              <a:t>	</a:t>
            </a:r>
            <a:r>
              <a:rPr lang="fr-FR" sz="1200" dirty="0" smtClean="0"/>
              <a:t>       </a:t>
            </a:r>
            <a:r>
              <a:rPr lang="fr-FR" sz="1200" b="1" dirty="0">
                <a:solidFill>
                  <a:schemeClr val="accent3"/>
                </a:solidFill>
              </a:rPr>
              <a:t>&lt;td&gt;</a:t>
            </a:r>
            <a:r>
              <a:rPr lang="fr-FR" sz="1200" dirty="0"/>
              <a:t>0.9</a:t>
            </a:r>
            <a:r>
              <a:rPr lang="fr-FR" sz="1200" b="1" dirty="0">
                <a:solidFill>
                  <a:schemeClr val="accent3"/>
                </a:solidFill>
              </a:rPr>
              <a:t>&lt;/td&gt;</a:t>
            </a:r>
          </a:p>
          <a:p>
            <a:r>
              <a:rPr lang="fr-FR" sz="1200" dirty="0"/>
              <a:t>	</a:t>
            </a:r>
            <a:r>
              <a:rPr lang="fr-FR" sz="1200" dirty="0" smtClean="0"/>
              <a:t>       </a:t>
            </a:r>
            <a:r>
              <a:rPr lang="fr-FR" sz="1200" b="1" dirty="0">
                <a:solidFill>
                  <a:schemeClr val="accent3"/>
                </a:solidFill>
              </a:rPr>
              <a:t>&lt;td&gt;</a:t>
            </a:r>
            <a:r>
              <a:rPr lang="fr-FR" sz="1200" dirty="0"/>
              <a:t>5</a:t>
            </a:r>
            <a:r>
              <a:rPr lang="fr-FR" sz="1200" b="1" dirty="0">
                <a:solidFill>
                  <a:schemeClr val="accent3"/>
                </a:solidFill>
              </a:rPr>
              <a:t>&lt;/td&gt;</a:t>
            </a:r>
          </a:p>
          <a:p>
            <a:r>
              <a:rPr lang="fr-FR" sz="1200" dirty="0"/>
              <a:t>	</a:t>
            </a:r>
            <a:r>
              <a:rPr lang="fr-FR" sz="1200" dirty="0" smtClean="0"/>
              <a:t>       </a:t>
            </a:r>
            <a:r>
              <a:rPr lang="fr-FR" sz="1200" b="1" dirty="0">
                <a:solidFill>
                  <a:schemeClr val="accent3"/>
                </a:solidFill>
              </a:rPr>
              <a:t>&lt;td&gt;</a:t>
            </a:r>
            <a:r>
              <a:rPr lang="fr-FR" sz="1200" dirty="0"/>
              <a:t>4,500</a:t>
            </a:r>
            <a:r>
              <a:rPr lang="fr-FR" sz="1200" b="1" dirty="0">
                <a:solidFill>
                  <a:schemeClr val="accent3"/>
                </a:solidFill>
              </a:rPr>
              <a:t>&lt;/td&gt;</a:t>
            </a:r>
          </a:p>
          <a:p>
            <a:r>
              <a:rPr lang="fr-FR" sz="1200" dirty="0"/>
              <a:t>	</a:t>
            </a:r>
            <a:r>
              <a:rPr lang="fr-FR" sz="1200" b="1" dirty="0" smtClean="0">
                <a:solidFill>
                  <a:schemeClr val="accent3"/>
                </a:solidFill>
              </a:rPr>
              <a:t> </a:t>
            </a:r>
            <a:r>
              <a:rPr lang="fr-FR" sz="1200" b="1" dirty="0">
                <a:solidFill>
                  <a:schemeClr val="accent3"/>
                </a:solidFill>
              </a:rPr>
              <a:t>&lt;/tr&gt;</a:t>
            </a:r>
          </a:p>
          <a:p>
            <a:r>
              <a:rPr lang="fr-FR" sz="1200" dirty="0" smtClean="0"/>
              <a:t>         </a:t>
            </a:r>
            <a:r>
              <a:rPr lang="fr-FR" sz="1200" b="1" dirty="0" smtClean="0">
                <a:solidFill>
                  <a:schemeClr val="accent3"/>
                </a:solidFill>
              </a:rPr>
              <a:t>&lt;/</a:t>
            </a:r>
            <a:r>
              <a:rPr lang="fr-FR" sz="1200" b="1" dirty="0">
                <a:solidFill>
                  <a:schemeClr val="accent3"/>
                </a:solidFill>
              </a:rPr>
              <a:t>table&gt;</a:t>
            </a:r>
          </a:p>
          <a:p>
            <a:r>
              <a:rPr lang="fr-FR" sz="1200" dirty="0"/>
              <a:t>    &lt;/body&gt;</a:t>
            </a:r>
          </a:p>
          <a:p>
            <a:r>
              <a:rPr lang="fr-FR" sz="1200" dirty="0"/>
              <a:t>&lt;/html&gt;</a:t>
            </a:r>
          </a:p>
        </p:txBody>
      </p:sp>
    </p:spTree>
    <p:extLst>
      <p:ext uri="{BB962C8B-B14F-4D97-AF65-F5344CB8AC3E}">
        <p14:creationId xmlns:p14="http://schemas.microsoft.com/office/powerpoint/2010/main" val="59873446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b="1" dirty="0" smtClean="0">
                <a:effectLst/>
              </a:rPr>
              <a:t>Les tableaux</a:t>
            </a:r>
            <a:br>
              <a:rPr lang="fr-FR" sz="2400" b="1" dirty="0" smtClean="0">
                <a:effectLst/>
              </a:rPr>
            </a:br>
            <a:r>
              <a:rPr lang="fr-FR" sz="2400" b="1" i="1" dirty="0">
                <a:effectLst/>
              </a:rPr>
              <a:t>La ligne d'en-tête, la légende et les </a:t>
            </a:r>
            <a:r>
              <a:rPr lang="fr-FR" sz="2400" b="1" i="1" dirty="0" smtClean="0">
                <a:effectLst/>
              </a:rPr>
              <a:t>bordures</a:t>
            </a:r>
            <a:endParaRPr lang="fr-FR" sz="2400" dirty="0">
              <a:effectLst/>
            </a:endParaRPr>
          </a:p>
        </p:txBody>
      </p:sp>
      <p:sp>
        <p:nvSpPr>
          <p:cNvPr id="3" name="Espace réservé du contenu 2"/>
          <p:cNvSpPr>
            <a:spLocks noGrp="1"/>
          </p:cNvSpPr>
          <p:nvPr>
            <p:ph idx="1"/>
          </p:nvPr>
        </p:nvSpPr>
        <p:spPr>
          <a:xfrm>
            <a:off x="3935875" y="1628800"/>
            <a:ext cx="5337840" cy="4704556"/>
          </a:xfrm>
          <a:noFill/>
        </p:spPr>
        <p:txBody>
          <a:bodyPr>
            <a:noAutofit/>
          </a:bodyPr>
          <a:lstStyle/>
          <a:p>
            <a:r>
              <a:rPr lang="fr-FR" sz="1600" dirty="0"/>
              <a:t>La ligne d'en-tête se crée avec un &lt;tr&gt;  comme on l'a fait jusqu'ici, mais les cellules qu'elle contient sont, cette fois, encadrées par des balises &lt;th&gt;  et non pas &lt;td&gt; </a:t>
            </a:r>
          </a:p>
          <a:p>
            <a:r>
              <a:rPr lang="fr-FR" sz="1600" dirty="0"/>
              <a:t>On va aussi ajouter les bordures avec l’attribut border</a:t>
            </a:r>
          </a:p>
          <a:p>
            <a:r>
              <a:rPr lang="fr-FR" sz="1600" dirty="0"/>
              <a:t>On va ajouter une </a:t>
            </a:r>
            <a:r>
              <a:rPr lang="fr-FR" sz="1600" dirty="0" err="1"/>
              <a:t>légendre</a:t>
            </a:r>
            <a:r>
              <a:rPr lang="fr-FR" sz="1600" dirty="0"/>
              <a:t> au tableau grâce à la balise &lt;</a:t>
            </a:r>
            <a:r>
              <a:rPr lang="fr-FR" sz="1600" dirty="0" err="1"/>
              <a:t>caption</a:t>
            </a:r>
            <a:r>
              <a:rPr lang="fr-FR" sz="1600" dirty="0"/>
              <a:t>&gt; </a:t>
            </a:r>
          </a:p>
          <a:p>
            <a:pPr marL="82296" indent="0">
              <a:buNone/>
            </a:pPr>
            <a:r>
              <a:rPr lang="fr-FR" sz="1600" dirty="0" smtClean="0"/>
              <a:t/>
            </a:r>
            <a:br>
              <a:rPr lang="fr-FR" sz="1600" dirty="0" smtClean="0"/>
            </a:br>
            <a:endParaRPr lang="fr-FR" sz="1600" b="1" dirty="0" smtClean="0"/>
          </a:p>
          <a:p>
            <a:pPr marL="82296" indent="0">
              <a:buNone/>
            </a:pPr>
            <a:endParaRPr lang="fr-FR" sz="1600" b="1" dirty="0" smtClean="0"/>
          </a:p>
          <a:p>
            <a:pPr marL="82296" indent="0">
              <a:buNone/>
            </a:pPr>
            <a:endParaRPr lang="fr-FR" sz="1600" b="1" dirty="0" smtClean="0"/>
          </a:p>
          <a:p>
            <a:pPr marL="82296" indent="0">
              <a:buNone/>
            </a:pPr>
            <a:endParaRPr lang="fr-FR" sz="1600" b="1" dirty="0" smtClean="0"/>
          </a:p>
          <a:p>
            <a:pPr marL="82296" indent="0">
              <a:buNone/>
            </a:pPr>
            <a:endParaRPr lang="fr-FR" sz="1600" b="1" dirty="0"/>
          </a:p>
          <a:p>
            <a:pPr marL="82296" indent="0">
              <a:buNone/>
            </a:pPr>
            <a:endParaRPr lang="fr-FR" sz="1600" b="1" dirty="0"/>
          </a:p>
          <a:p>
            <a:endParaRPr lang="fr-FR" sz="1600" b="1" dirty="0" smtClean="0"/>
          </a:p>
          <a:p>
            <a:pPr marL="82296" indent="0">
              <a:buNone/>
            </a:pPr>
            <a:endParaRPr lang="fr-FR" sz="1600" dirty="0"/>
          </a:p>
          <a:p>
            <a:pPr marL="82296" indent="0">
              <a:buNone/>
            </a:pPr>
            <a:endParaRPr lang="fr-FR" sz="1600" dirty="0"/>
          </a:p>
          <a:p>
            <a:pPr marL="82296" indent="0">
              <a:buNone/>
            </a:pPr>
            <a:endParaRPr lang="fr-FR" sz="1600" dirty="0"/>
          </a:p>
          <a:p>
            <a:pPr marL="82296" indent="0">
              <a:buNone/>
            </a:pPr>
            <a:endParaRPr lang="fr-FR" sz="1600" dirty="0" smtClean="0"/>
          </a:p>
          <a:p>
            <a:pPr marL="82296" indent="0">
              <a:buNone/>
            </a:pPr>
            <a:endParaRPr lang="fr-FR" sz="1600" dirty="0" smtClean="0"/>
          </a:p>
          <a:p>
            <a:pPr marL="82296" indent="0">
              <a:buNone/>
            </a:pPr>
            <a:endParaRPr lang="fr-FR" sz="1600" dirty="0"/>
          </a:p>
          <a:p>
            <a:pPr marL="82296" indent="0">
              <a:buNone/>
            </a:pPr>
            <a:endParaRPr lang="fr-FR" sz="1600" dirty="0" smtClean="0"/>
          </a:p>
          <a:p>
            <a:pPr marL="82296" indent="0">
              <a:buNone/>
            </a:pPr>
            <a:endParaRPr lang="fr-FR" sz="1600" dirty="0"/>
          </a:p>
          <a:p>
            <a:pPr marL="82296" indent="0">
              <a:buNone/>
            </a:pPr>
            <a:endParaRPr lang="fr-FR" sz="1600" dirty="0" smtClean="0"/>
          </a:p>
          <a:p>
            <a:pPr marL="82296" indent="0">
              <a:buNone/>
            </a:pPr>
            <a:endParaRPr lang="fr-FR" sz="1600" dirty="0"/>
          </a:p>
          <a:p>
            <a:pPr marL="82296" indent="0">
              <a:buNone/>
            </a:pPr>
            <a:endParaRPr lang="fr-FR" sz="1600" dirty="0" smtClean="0"/>
          </a:p>
          <a:p>
            <a:pPr marL="82296" indent="0">
              <a:buNone/>
            </a:pPr>
            <a:endParaRPr lang="fr-FR" sz="1600" dirty="0"/>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45</a:t>
            </a:fld>
            <a:endParaRPr lang="fr-FR"/>
          </a:p>
        </p:txBody>
      </p:sp>
      <p:pic>
        <p:nvPicPr>
          <p:cNvPr id="9" name="Image 8"/>
          <p:cNvPicPr/>
          <p:nvPr/>
        </p:nvPicPr>
        <p:blipFill>
          <a:blip r:embed="rId2">
            <a:extLst>
              <a:ext uri="{28A0092B-C50C-407E-A947-70E740481C1C}">
                <a14:useLocalDpi xmlns:a14="http://schemas.microsoft.com/office/drawing/2010/main" val="0"/>
              </a:ext>
            </a:extLst>
          </a:blip>
          <a:srcRect/>
          <a:stretch>
            <a:fillRect/>
          </a:stretch>
        </p:blipFill>
        <p:spPr bwMode="auto">
          <a:xfrm>
            <a:off x="4571999" y="3789040"/>
            <a:ext cx="3476625" cy="2174875"/>
          </a:xfrm>
          <a:prstGeom prst="rect">
            <a:avLst/>
          </a:prstGeom>
          <a:noFill/>
          <a:ln>
            <a:noFill/>
          </a:ln>
          <a:effectLst>
            <a:glow rad="228600">
              <a:schemeClr val="accent6">
                <a:satMod val="175000"/>
                <a:alpha val="40000"/>
              </a:schemeClr>
            </a:glow>
          </a:effectLst>
        </p:spPr>
      </p:pic>
      <p:sp>
        <p:nvSpPr>
          <p:cNvPr id="5" name="ZoneTexte 4"/>
          <p:cNvSpPr txBox="1"/>
          <p:nvPr/>
        </p:nvSpPr>
        <p:spPr>
          <a:xfrm>
            <a:off x="1115616" y="1628800"/>
            <a:ext cx="2820259" cy="5078313"/>
          </a:xfrm>
          <a:prstGeom prst="rect">
            <a:avLst/>
          </a:prstGeom>
          <a:noFill/>
          <a:ln>
            <a:solidFill>
              <a:schemeClr val="tx1"/>
            </a:solidFill>
          </a:ln>
        </p:spPr>
        <p:txBody>
          <a:bodyPr wrap="none" rtlCol="0">
            <a:spAutoFit/>
          </a:bodyPr>
          <a:lstStyle/>
          <a:p>
            <a:r>
              <a:rPr lang="fr-FR" sz="1200" b="1" dirty="0">
                <a:solidFill>
                  <a:schemeClr val="accent3"/>
                </a:solidFill>
              </a:rPr>
              <a:t>&lt;table border="1"&gt;</a:t>
            </a:r>
          </a:p>
          <a:p>
            <a:r>
              <a:rPr lang="fr-FR" sz="1200" b="1" dirty="0" smtClean="0">
                <a:solidFill>
                  <a:schemeClr val="accent3"/>
                </a:solidFill>
              </a:rPr>
              <a:t>&lt;</a:t>
            </a:r>
            <a:r>
              <a:rPr lang="fr-FR" sz="1200" b="1" dirty="0" err="1">
                <a:solidFill>
                  <a:schemeClr val="accent3"/>
                </a:solidFill>
              </a:rPr>
              <a:t>caption</a:t>
            </a:r>
            <a:r>
              <a:rPr lang="fr-FR" sz="1200" b="1" dirty="0">
                <a:solidFill>
                  <a:schemeClr val="accent3"/>
                </a:solidFill>
              </a:rPr>
              <a:t>&gt; </a:t>
            </a:r>
            <a:r>
              <a:rPr lang="fr-FR" sz="1200" b="1" dirty="0"/>
              <a:t>liste des achats </a:t>
            </a:r>
            <a:r>
              <a:rPr lang="fr-FR" sz="1200" b="1" dirty="0">
                <a:solidFill>
                  <a:schemeClr val="accent3"/>
                </a:solidFill>
              </a:rPr>
              <a:t>&lt;/</a:t>
            </a:r>
            <a:r>
              <a:rPr lang="fr-FR" sz="1200" b="1" dirty="0" err="1">
                <a:solidFill>
                  <a:schemeClr val="accent3"/>
                </a:solidFill>
              </a:rPr>
              <a:t>caption</a:t>
            </a:r>
            <a:r>
              <a:rPr lang="fr-FR" sz="1200" b="1" dirty="0">
                <a:solidFill>
                  <a:schemeClr val="accent3"/>
                </a:solidFill>
              </a:rPr>
              <a:t>&gt;</a:t>
            </a:r>
          </a:p>
          <a:p>
            <a:r>
              <a:rPr lang="fr-FR" sz="1200" b="1" dirty="0" smtClean="0">
                <a:solidFill>
                  <a:schemeClr val="accent3"/>
                </a:solidFill>
              </a:rPr>
              <a:t>&lt;</a:t>
            </a:r>
            <a:r>
              <a:rPr lang="fr-FR" sz="1200" b="1" dirty="0">
                <a:solidFill>
                  <a:schemeClr val="accent3"/>
                </a:solidFill>
              </a:rPr>
              <a:t>tr&gt;</a:t>
            </a:r>
          </a:p>
          <a:p>
            <a:r>
              <a:rPr lang="fr-FR" sz="1200" dirty="0" smtClean="0"/>
              <a:t>     </a:t>
            </a:r>
            <a:r>
              <a:rPr lang="fr-FR" sz="1200" b="1" dirty="0" smtClean="0">
                <a:solidFill>
                  <a:schemeClr val="accent3"/>
                </a:solidFill>
              </a:rPr>
              <a:t>&lt;</a:t>
            </a:r>
            <a:r>
              <a:rPr lang="fr-FR" sz="1200" b="1" dirty="0">
                <a:solidFill>
                  <a:schemeClr val="accent3"/>
                </a:solidFill>
              </a:rPr>
              <a:t>th&gt;</a:t>
            </a:r>
            <a:r>
              <a:rPr lang="fr-FR" sz="1200" dirty="0"/>
              <a:t>Article</a:t>
            </a:r>
            <a:r>
              <a:rPr lang="fr-FR" sz="1200" b="1" dirty="0">
                <a:solidFill>
                  <a:schemeClr val="accent3"/>
                </a:solidFill>
              </a:rPr>
              <a:t>&lt;/th&gt;</a:t>
            </a:r>
          </a:p>
          <a:p>
            <a:r>
              <a:rPr lang="fr-FR" sz="1200" dirty="0" smtClean="0"/>
              <a:t>     </a:t>
            </a:r>
            <a:r>
              <a:rPr lang="fr-FR" sz="1200" b="1" dirty="0" smtClean="0">
                <a:solidFill>
                  <a:schemeClr val="accent3"/>
                </a:solidFill>
              </a:rPr>
              <a:t>&lt;</a:t>
            </a:r>
            <a:r>
              <a:rPr lang="fr-FR" sz="1200" b="1" dirty="0">
                <a:solidFill>
                  <a:schemeClr val="accent3"/>
                </a:solidFill>
              </a:rPr>
              <a:t>th&gt;</a:t>
            </a:r>
            <a:r>
              <a:rPr lang="fr-FR" sz="1200" dirty="0"/>
              <a:t>prix unit</a:t>
            </a:r>
            <a:r>
              <a:rPr lang="fr-FR" sz="1200" b="1" dirty="0">
                <a:solidFill>
                  <a:schemeClr val="accent3"/>
                </a:solidFill>
              </a:rPr>
              <a:t>&lt;/th&gt;</a:t>
            </a:r>
          </a:p>
          <a:p>
            <a:r>
              <a:rPr lang="fr-FR" sz="1200" dirty="0" smtClean="0"/>
              <a:t>     </a:t>
            </a:r>
            <a:r>
              <a:rPr lang="fr-FR" sz="1200" b="1" dirty="0" smtClean="0">
                <a:solidFill>
                  <a:schemeClr val="accent3"/>
                </a:solidFill>
              </a:rPr>
              <a:t>&lt;</a:t>
            </a:r>
            <a:r>
              <a:rPr lang="fr-FR" sz="1200" b="1" dirty="0">
                <a:solidFill>
                  <a:schemeClr val="accent3"/>
                </a:solidFill>
              </a:rPr>
              <a:t>th&gt;</a:t>
            </a:r>
            <a:r>
              <a:rPr lang="fr-FR" sz="1200" dirty="0"/>
              <a:t>quantité</a:t>
            </a:r>
            <a:r>
              <a:rPr lang="fr-FR" sz="1200" b="1" dirty="0">
                <a:solidFill>
                  <a:schemeClr val="accent3"/>
                </a:solidFill>
              </a:rPr>
              <a:t>&lt;/th&gt;</a:t>
            </a:r>
          </a:p>
          <a:p>
            <a:r>
              <a:rPr lang="fr-FR" sz="1200" dirty="0" smtClean="0"/>
              <a:t>     </a:t>
            </a:r>
            <a:r>
              <a:rPr lang="fr-FR" sz="1200" b="1" dirty="0" smtClean="0">
                <a:solidFill>
                  <a:schemeClr val="accent3"/>
                </a:solidFill>
              </a:rPr>
              <a:t>&lt;</a:t>
            </a:r>
            <a:r>
              <a:rPr lang="fr-FR" sz="1200" b="1" dirty="0">
                <a:solidFill>
                  <a:schemeClr val="accent3"/>
                </a:solidFill>
              </a:rPr>
              <a:t>th&gt;</a:t>
            </a:r>
            <a:r>
              <a:rPr lang="fr-FR" sz="1200" dirty="0"/>
              <a:t>total</a:t>
            </a:r>
            <a:r>
              <a:rPr lang="fr-FR" sz="1200" b="1" dirty="0">
                <a:solidFill>
                  <a:schemeClr val="accent3"/>
                </a:solidFill>
              </a:rPr>
              <a:t>&lt;/th&gt;</a:t>
            </a:r>
          </a:p>
          <a:p>
            <a:r>
              <a:rPr lang="fr-FR" sz="1200" b="1" dirty="0" smtClean="0">
                <a:solidFill>
                  <a:schemeClr val="accent3"/>
                </a:solidFill>
              </a:rPr>
              <a:t>&lt;/</a:t>
            </a:r>
            <a:r>
              <a:rPr lang="fr-FR" sz="1200" b="1" dirty="0">
                <a:solidFill>
                  <a:schemeClr val="accent3"/>
                </a:solidFill>
              </a:rPr>
              <a:t>tr&gt;</a:t>
            </a:r>
          </a:p>
          <a:p>
            <a:r>
              <a:rPr lang="fr-FR" sz="1200" b="1" dirty="0" smtClean="0">
                <a:solidFill>
                  <a:schemeClr val="accent3"/>
                </a:solidFill>
              </a:rPr>
              <a:t>&lt;</a:t>
            </a:r>
            <a:r>
              <a:rPr lang="fr-FR" sz="1200" b="1" dirty="0">
                <a:solidFill>
                  <a:schemeClr val="accent3"/>
                </a:solidFill>
              </a:rPr>
              <a:t>tr&gt;</a:t>
            </a:r>
          </a:p>
          <a:p>
            <a:r>
              <a:rPr lang="fr-FR" sz="1200" dirty="0"/>
              <a:t> </a:t>
            </a:r>
            <a:r>
              <a:rPr lang="fr-FR" sz="1200" dirty="0" smtClean="0"/>
              <a:t>    </a:t>
            </a:r>
            <a:r>
              <a:rPr lang="fr-FR" sz="1200" b="1" dirty="0" smtClean="0">
                <a:solidFill>
                  <a:schemeClr val="accent3"/>
                </a:solidFill>
              </a:rPr>
              <a:t>&lt;</a:t>
            </a:r>
            <a:r>
              <a:rPr lang="fr-FR" sz="1200" b="1" dirty="0">
                <a:solidFill>
                  <a:schemeClr val="accent3"/>
                </a:solidFill>
              </a:rPr>
              <a:t>td&gt;</a:t>
            </a:r>
            <a:r>
              <a:rPr lang="fr-FR" sz="1200" dirty="0"/>
              <a:t>cahier</a:t>
            </a:r>
            <a:r>
              <a:rPr lang="fr-FR" sz="1200" b="1" dirty="0">
                <a:solidFill>
                  <a:schemeClr val="accent3"/>
                </a:solidFill>
              </a:rPr>
              <a:t>&lt;/td&gt;</a:t>
            </a:r>
          </a:p>
          <a:p>
            <a:r>
              <a:rPr lang="fr-FR" sz="1200" dirty="0" smtClean="0"/>
              <a:t>     </a:t>
            </a:r>
            <a:r>
              <a:rPr lang="fr-FR" sz="1200" b="1" dirty="0" smtClean="0">
                <a:solidFill>
                  <a:schemeClr val="accent3"/>
                </a:solidFill>
              </a:rPr>
              <a:t>&lt;</a:t>
            </a:r>
            <a:r>
              <a:rPr lang="fr-FR" sz="1200" b="1" dirty="0">
                <a:solidFill>
                  <a:schemeClr val="accent3"/>
                </a:solidFill>
              </a:rPr>
              <a:t>td&gt;</a:t>
            </a:r>
            <a:r>
              <a:rPr lang="fr-FR" sz="1200" dirty="0"/>
              <a:t>1,200</a:t>
            </a:r>
            <a:r>
              <a:rPr lang="fr-FR" sz="1200" b="1" dirty="0">
                <a:solidFill>
                  <a:schemeClr val="accent3"/>
                </a:solidFill>
              </a:rPr>
              <a:t>&lt;/td&gt;</a:t>
            </a:r>
          </a:p>
          <a:p>
            <a:r>
              <a:rPr lang="fr-FR" sz="1200" dirty="0" smtClean="0"/>
              <a:t>     </a:t>
            </a:r>
            <a:r>
              <a:rPr lang="fr-FR" sz="1200" b="1" dirty="0" smtClean="0">
                <a:solidFill>
                  <a:schemeClr val="accent3"/>
                </a:solidFill>
              </a:rPr>
              <a:t>&lt;</a:t>
            </a:r>
            <a:r>
              <a:rPr lang="fr-FR" sz="1200" b="1" dirty="0">
                <a:solidFill>
                  <a:schemeClr val="accent3"/>
                </a:solidFill>
              </a:rPr>
              <a:t>td&gt;</a:t>
            </a:r>
            <a:r>
              <a:rPr lang="fr-FR" sz="1200" dirty="0"/>
              <a:t>5</a:t>
            </a:r>
            <a:r>
              <a:rPr lang="fr-FR" sz="1200" b="1" dirty="0">
                <a:solidFill>
                  <a:schemeClr val="accent3"/>
                </a:solidFill>
              </a:rPr>
              <a:t>&lt;/td&gt;</a:t>
            </a:r>
          </a:p>
          <a:p>
            <a:r>
              <a:rPr lang="fr-FR" sz="1200" dirty="0" smtClean="0"/>
              <a:t>     </a:t>
            </a:r>
            <a:r>
              <a:rPr lang="fr-FR" sz="1200" b="1" dirty="0" smtClean="0">
                <a:solidFill>
                  <a:schemeClr val="accent3"/>
                </a:solidFill>
              </a:rPr>
              <a:t>&lt;</a:t>
            </a:r>
            <a:r>
              <a:rPr lang="fr-FR" sz="1200" b="1" dirty="0">
                <a:solidFill>
                  <a:schemeClr val="accent3"/>
                </a:solidFill>
              </a:rPr>
              <a:t>td&gt;</a:t>
            </a:r>
            <a:r>
              <a:rPr lang="fr-FR" sz="1200" dirty="0"/>
              <a:t>6,000</a:t>
            </a:r>
            <a:r>
              <a:rPr lang="fr-FR" sz="1200" b="1" dirty="0">
                <a:solidFill>
                  <a:schemeClr val="accent3"/>
                </a:solidFill>
              </a:rPr>
              <a:t>&lt;/td&gt;</a:t>
            </a:r>
          </a:p>
          <a:p>
            <a:r>
              <a:rPr lang="fr-FR" sz="1200" b="1" dirty="0" smtClean="0">
                <a:solidFill>
                  <a:schemeClr val="accent3"/>
                </a:solidFill>
              </a:rPr>
              <a:t>&lt;/</a:t>
            </a:r>
            <a:r>
              <a:rPr lang="fr-FR" sz="1200" b="1" dirty="0">
                <a:solidFill>
                  <a:schemeClr val="accent3"/>
                </a:solidFill>
              </a:rPr>
              <a:t>tr&gt;</a:t>
            </a:r>
          </a:p>
          <a:p>
            <a:r>
              <a:rPr lang="fr-FR" sz="1200" b="1" dirty="0" smtClean="0">
                <a:solidFill>
                  <a:schemeClr val="accent3"/>
                </a:solidFill>
              </a:rPr>
              <a:t>&lt;</a:t>
            </a:r>
            <a:r>
              <a:rPr lang="fr-FR" sz="1200" b="1" dirty="0">
                <a:solidFill>
                  <a:schemeClr val="accent3"/>
                </a:solidFill>
              </a:rPr>
              <a:t>tr&gt;</a:t>
            </a:r>
          </a:p>
          <a:p>
            <a:r>
              <a:rPr lang="fr-FR" sz="1200" dirty="0" smtClean="0"/>
              <a:t>     </a:t>
            </a:r>
            <a:r>
              <a:rPr lang="fr-FR" sz="1200" b="1" dirty="0" smtClean="0">
                <a:solidFill>
                  <a:schemeClr val="accent3"/>
                </a:solidFill>
              </a:rPr>
              <a:t>&lt;</a:t>
            </a:r>
            <a:r>
              <a:rPr lang="fr-FR" sz="1200" b="1" dirty="0">
                <a:solidFill>
                  <a:schemeClr val="accent3"/>
                </a:solidFill>
              </a:rPr>
              <a:t>td&gt;</a:t>
            </a:r>
            <a:r>
              <a:rPr lang="fr-FR" sz="1200" dirty="0"/>
              <a:t>stylo</a:t>
            </a:r>
            <a:r>
              <a:rPr lang="fr-FR" sz="1200" b="1" dirty="0">
                <a:solidFill>
                  <a:schemeClr val="accent3"/>
                </a:solidFill>
              </a:rPr>
              <a:t>&lt;/td&gt;</a:t>
            </a:r>
          </a:p>
          <a:p>
            <a:r>
              <a:rPr lang="fr-FR" sz="1200" dirty="0" smtClean="0"/>
              <a:t>     </a:t>
            </a:r>
            <a:r>
              <a:rPr lang="fr-FR" sz="1200" b="1" dirty="0" smtClean="0">
                <a:solidFill>
                  <a:schemeClr val="accent3"/>
                </a:solidFill>
              </a:rPr>
              <a:t>&lt;</a:t>
            </a:r>
            <a:r>
              <a:rPr lang="fr-FR" sz="1200" b="1" dirty="0">
                <a:solidFill>
                  <a:schemeClr val="accent3"/>
                </a:solidFill>
              </a:rPr>
              <a:t>td&gt;</a:t>
            </a:r>
            <a:r>
              <a:rPr lang="fr-FR" sz="1200" dirty="0"/>
              <a:t>0.7</a:t>
            </a:r>
            <a:r>
              <a:rPr lang="fr-FR" sz="1200" b="1" dirty="0">
                <a:solidFill>
                  <a:schemeClr val="accent3"/>
                </a:solidFill>
              </a:rPr>
              <a:t>&lt;/td&gt;</a:t>
            </a:r>
          </a:p>
          <a:p>
            <a:r>
              <a:rPr lang="fr-FR" sz="1200" dirty="0" smtClean="0"/>
              <a:t>     </a:t>
            </a:r>
            <a:r>
              <a:rPr lang="fr-FR" sz="1200" b="1" dirty="0" smtClean="0">
                <a:solidFill>
                  <a:schemeClr val="accent3"/>
                </a:solidFill>
              </a:rPr>
              <a:t>&lt;td&gt;</a:t>
            </a:r>
            <a:r>
              <a:rPr lang="fr-FR" sz="1200" dirty="0" smtClean="0"/>
              <a:t>10</a:t>
            </a:r>
            <a:r>
              <a:rPr lang="fr-FR" sz="1200" b="1" dirty="0" smtClean="0">
                <a:solidFill>
                  <a:schemeClr val="accent3"/>
                </a:solidFill>
              </a:rPr>
              <a:t>&lt;/td&gt;</a:t>
            </a:r>
          </a:p>
          <a:p>
            <a:r>
              <a:rPr lang="fr-FR" sz="1200" dirty="0" smtClean="0"/>
              <a:t>     </a:t>
            </a:r>
            <a:r>
              <a:rPr lang="fr-FR" sz="1200" b="1" dirty="0" smtClean="0">
                <a:solidFill>
                  <a:schemeClr val="accent3"/>
                </a:solidFill>
              </a:rPr>
              <a:t>&lt;td&gt;</a:t>
            </a:r>
            <a:r>
              <a:rPr lang="fr-FR" sz="1200" dirty="0" smtClean="0"/>
              <a:t>4,000</a:t>
            </a:r>
            <a:r>
              <a:rPr lang="fr-FR" sz="1200" b="1" dirty="0" smtClean="0">
                <a:solidFill>
                  <a:schemeClr val="accent3"/>
                </a:solidFill>
              </a:rPr>
              <a:t>&lt;/td&gt;</a:t>
            </a:r>
          </a:p>
          <a:p>
            <a:r>
              <a:rPr lang="fr-FR" sz="1200" b="1" dirty="0" smtClean="0">
                <a:solidFill>
                  <a:schemeClr val="accent3"/>
                </a:solidFill>
              </a:rPr>
              <a:t>&lt;/</a:t>
            </a:r>
            <a:r>
              <a:rPr lang="fr-FR" sz="1200" b="1" dirty="0">
                <a:solidFill>
                  <a:schemeClr val="accent3"/>
                </a:solidFill>
              </a:rPr>
              <a:t>tr&gt;</a:t>
            </a:r>
          </a:p>
          <a:p>
            <a:r>
              <a:rPr lang="fr-FR" sz="1200" b="1" dirty="0" smtClean="0">
                <a:solidFill>
                  <a:schemeClr val="accent3"/>
                </a:solidFill>
              </a:rPr>
              <a:t>&lt;</a:t>
            </a:r>
            <a:r>
              <a:rPr lang="fr-FR" sz="1200" b="1" dirty="0">
                <a:solidFill>
                  <a:schemeClr val="accent3"/>
                </a:solidFill>
              </a:rPr>
              <a:t>tr&gt;</a:t>
            </a:r>
          </a:p>
          <a:p>
            <a:r>
              <a:rPr lang="fr-FR" sz="1200" dirty="0" smtClean="0"/>
              <a:t>     </a:t>
            </a:r>
            <a:r>
              <a:rPr lang="fr-FR" sz="1200" b="1" dirty="0" smtClean="0">
                <a:solidFill>
                  <a:schemeClr val="accent3"/>
                </a:solidFill>
              </a:rPr>
              <a:t>&lt;</a:t>
            </a:r>
            <a:r>
              <a:rPr lang="fr-FR" sz="1200" b="1" dirty="0">
                <a:solidFill>
                  <a:schemeClr val="accent3"/>
                </a:solidFill>
              </a:rPr>
              <a:t>td&gt;</a:t>
            </a:r>
            <a:r>
              <a:rPr lang="fr-FR" sz="1200" dirty="0"/>
              <a:t>crayon</a:t>
            </a:r>
            <a:r>
              <a:rPr lang="fr-FR" sz="1200" b="1" dirty="0">
                <a:solidFill>
                  <a:schemeClr val="accent3"/>
                </a:solidFill>
              </a:rPr>
              <a:t>&lt;/td&gt;</a:t>
            </a:r>
          </a:p>
          <a:p>
            <a:r>
              <a:rPr lang="fr-FR" sz="1200" dirty="0" smtClean="0"/>
              <a:t>     </a:t>
            </a:r>
            <a:r>
              <a:rPr lang="fr-FR" sz="1200" b="1" dirty="0" smtClean="0">
                <a:solidFill>
                  <a:schemeClr val="accent3"/>
                </a:solidFill>
              </a:rPr>
              <a:t>&lt;</a:t>
            </a:r>
            <a:r>
              <a:rPr lang="fr-FR" sz="1200" b="1" dirty="0">
                <a:solidFill>
                  <a:schemeClr val="accent3"/>
                </a:solidFill>
              </a:rPr>
              <a:t>td&gt;</a:t>
            </a:r>
            <a:r>
              <a:rPr lang="fr-FR" sz="1200" dirty="0"/>
              <a:t>0.9</a:t>
            </a:r>
            <a:r>
              <a:rPr lang="fr-FR" sz="1200" b="1" dirty="0">
                <a:solidFill>
                  <a:schemeClr val="accent3"/>
                </a:solidFill>
              </a:rPr>
              <a:t>&lt;/td&gt;</a:t>
            </a:r>
          </a:p>
          <a:p>
            <a:r>
              <a:rPr lang="fr-FR" sz="1200" dirty="0" smtClean="0"/>
              <a:t>     </a:t>
            </a:r>
            <a:r>
              <a:rPr lang="fr-FR" sz="1200" b="1" dirty="0" smtClean="0">
                <a:solidFill>
                  <a:schemeClr val="accent3"/>
                </a:solidFill>
              </a:rPr>
              <a:t>&lt;</a:t>
            </a:r>
            <a:r>
              <a:rPr lang="fr-FR" sz="1200" b="1" dirty="0">
                <a:solidFill>
                  <a:schemeClr val="accent3"/>
                </a:solidFill>
              </a:rPr>
              <a:t>td&gt;</a:t>
            </a:r>
            <a:r>
              <a:rPr lang="fr-FR" sz="1200" dirty="0"/>
              <a:t>5</a:t>
            </a:r>
            <a:r>
              <a:rPr lang="fr-FR" sz="1200" b="1" dirty="0">
                <a:solidFill>
                  <a:schemeClr val="accent3"/>
                </a:solidFill>
              </a:rPr>
              <a:t>&lt;/td&gt;</a:t>
            </a:r>
          </a:p>
          <a:p>
            <a:r>
              <a:rPr lang="fr-FR" sz="1200" dirty="0" smtClean="0"/>
              <a:t>     </a:t>
            </a:r>
            <a:r>
              <a:rPr lang="fr-FR" sz="1200" b="1" dirty="0" smtClean="0">
                <a:solidFill>
                  <a:schemeClr val="accent3"/>
                </a:solidFill>
              </a:rPr>
              <a:t>&lt;</a:t>
            </a:r>
            <a:r>
              <a:rPr lang="fr-FR" sz="1200" b="1" dirty="0">
                <a:solidFill>
                  <a:schemeClr val="accent3"/>
                </a:solidFill>
              </a:rPr>
              <a:t>td&gt;</a:t>
            </a:r>
            <a:r>
              <a:rPr lang="fr-FR" sz="1200" dirty="0"/>
              <a:t>4,500</a:t>
            </a:r>
            <a:r>
              <a:rPr lang="fr-FR" sz="1200" b="1" dirty="0">
                <a:solidFill>
                  <a:schemeClr val="accent3"/>
                </a:solidFill>
              </a:rPr>
              <a:t>&lt;/td&gt;</a:t>
            </a:r>
          </a:p>
          <a:p>
            <a:r>
              <a:rPr lang="fr-FR" sz="1200" b="1" dirty="0" smtClean="0">
                <a:solidFill>
                  <a:schemeClr val="accent3"/>
                </a:solidFill>
              </a:rPr>
              <a:t>&lt;/</a:t>
            </a:r>
            <a:r>
              <a:rPr lang="fr-FR" sz="1200" b="1" dirty="0">
                <a:solidFill>
                  <a:schemeClr val="accent3"/>
                </a:solidFill>
              </a:rPr>
              <a:t>tr&gt;</a:t>
            </a:r>
          </a:p>
          <a:p>
            <a:r>
              <a:rPr lang="fr-FR" sz="1200" b="1" dirty="0" smtClean="0">
                <a:solidFill>
                  <a:schemeClr val="accent3"/>
                </a:solidFill>
              </a:rPr>
              <a:t>&lt;/</a:t>
            </a:r>
            <a:r>
              <a:rPr lang="fr-FR" sz="1200" b="1" dirty="0">
                <a:solidFill>
                  <a:schemeClr val="accent3"/>
                </a:solidFill>
              </a:rPr>
              <a:t>table&gt;</a:t>
            </a:r>
          </a:p>
        </p:txBody>
      </p:sp>
    </p:spTree>
    <p:extLst>
      <p:ext uri="{BB962C8B-B14F-4D97-AF65-F5344CB8AC3E}">
        <p14:creationId xmlns:p14="http://schemas.microsoft.com/office/powerpoint/2010/main" val="133606265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b="1" dirty="0" smtClean="0">
                <a:effectLst/>
              </a:rPr>
              <a:t>Les tableaux</a:t>
            </a:r>
            <a:br>
              <a:rPr lang="fr-FR" sz="2400" b="1" dirty="0" smtClean="0">
                <a:effectLst/>
              </a:rPr>
            </a:br>
            <a:r>
              <a:rPr lang="fr-FR" sz="2400" dirty="0">
                <a:effectLst/>
              </a:rPr>
              <a:t>Fusionner des cellules d’un </a:t>
            </a:r>
            <a:r>
              <a:rPr lang="fr-FR" sz="2400" dirty="0" smtClean="0">
                <a:effectLst/>
              </a:rPr>
              <a:t>tableau</a:t>
            </a:r>
            <a:endParaRPr lang="fr-FR" sz="2400" dirty="0">
              <a:effectLst/>
            </a:endParaRPr>
          </a:p>
        </p:txBody>
      </p:sp>
      <p:sp>
        <p:nvSpPr>
          <p:cNvPr id="3" name="Espace réservé du contenu 2"/>
          <p:cNvSpPr>
            <a:spLocks noGrp="1"/>
          </p:cNvSpPr>
          <p:nvPr>
            <p:ph idx="1"/>
          </p:nvPr>
        </p:nvSpPr>
        <p:spPr>
          <a:xfrm>
            <a:off x="1403648" y="1460748"/>
            <a:ext cx="7498080" cy="4800600"/>
          </a:xfrm>
          <a:noFill/>
        </p:spPr>
        <p:txBody>
          <a:bodyPr>
            <a:noAutofit/>
          </a:bodyPr>
          <a:lstStyle/>
          <a:p>
            <a:r>
              <a:rPr lang="fr-FR" sz="1600" dirty="0"/>
              <a:t>  Supposons que dans la dernière ligne on veut ajouter le total de la facture</a:t>
            </a:r>
          </a:p>
          <a:p>
            <a:r>
              <a:rPr lang="fr-FR" sz="1600" dirty="0"/>
              <a:t>On doit pouvoir ajouter une ligne et fusionner ses trois premières cellules pour afficher le mot « Total </a:t>
            </a:r>
            <a:r>
              <a:rPr lang="fr-FR" sz="1600" dirty="0" smtClean="0"/>
              <a:t>»</a:t>
            </a:r>
            <a:endParaRPr lang="fr-FR" sz="1600" dirty="0"/>
          </a:p>
          <a:p>
            <a:r>
              <a:rPr lang="fr-FR" sz="1600" dirty="0"/>
              <a:t>Pour effectuer une fusion, on rajoute un attribut à la balise &lt;td&gt;  . Il faut savoir qu'il existe deux types de fusion :</a:t>
            </a:r>
          </a:p>
          <a:p>
            <a:pPr lvl="0"/>
            <a:r>
              <a:rPr lang="fr-FR" sz="1600" b="1" dirty="0"/>
              <a:t>la fusion de colonnes</a:t>
            </a:r>
            <a:r>
              <a:rPr lang="fr-FR" sz="1600" dirty="0"/>
              <a:t> : c'est ce que nous allons faire dans cet exemple. La fusion s'effectue horizontalement. On utilisera l'attribut </a:t>
            </a:r>
            <a:r>
              <a:rPr lang="fr-FR" sz="1600" b="1" dirty="0" err="1">
                <a:solidFill>
                  <a:schemeClr val="accent3"/>
                </a:solidFill>
              </a:rPr>
              <a:t>colspan</a:t>
            </a:r>
            <a:r>
              <a:rPr lang="fr-FR" sz="1600" dirty="0"/>
              <a:t> ;</a:t>
            </a:r>
          </a:p>
          <a:p>
            <a:pPr lvl="0"/>
            <a:r>
              <a:rPr lang="fr-FR" sz="1600" b="1" dirty="0"/>
              <a:t>la fusion de lignes</a:t>
            </a:r>
            <a:r>
              <a:rPr lang="fr-FR" sz="1600" dirty="0"/>
              <a:t> : là, deux lignes seront groupées entre elles. La fusion s'effectuera verticalement. On utilisera l'attribut </a:t>
            </a:r>
            <a:r>
              <a:rPr lang="fr-FR" sz="1600" b="1" dirty="0" err="1">
                <a:solidFill>
                  <a:schemeClr val="accent3"/>
                </a:solidFill>
              </a:rPr>
              <a:t>rowspan</a:t>
            </a:r>
            <a:r>
              <a:rPr lang="fr-FR" sz="1600" dirty="0"/>
              <a:t>  </a:t>
            </a:r>
            <a:r>
              <a:rPr lang="fr-FR" sz="1600" dirty="0" smtClean="0"/>
              <a:t>.</a:t>
            </a:r>
            <a:r>
              <a:rPr lang="fr-FR" sz="1600" dirty="0"/>
              <a:t> </a:t>
            </a:r>
          </a:p>
          <a:p>
            <a:r>
              <a:rPr lang="fr-FR" sz="1600" dirty="0"/>
              <a:t>nous devons  donner une valeur à l'attribut (que ce </a:t>
            </a:r>
            <a:r>
              <a:rPr lang="fr-FR" sz="1600" dirty="0" smtClean="0"/>
              <a:t>soit </a:t>
            </a:r>
            <a:r>
              <a:rPr lang="fr-FR" sz="1600" b="1" dirty="0" err="1" smtClean="0">
                <a:solidFill>
                  <a:schemeClr val="accent3"/>
                </a:solidFill>
              </a:rPr>
              <a:t>colspan</a:t>
            </a:r>
            <a:r>
              <a:rPr lang="fr-FR" sz="1600" dirty="0"/>
              <a:t>  ou </a:t>
            </a:r>
            <a:r>
              <a:rPr lang="fr-FR" sz="1600" b="1" dirty="0" err="1">
                <a:solidFill>
                  <a:schemeClr val="accent3"/>
                </a:solidFill>
              </a:rPr>
              <a:t>rowspan</a:t>
            </a:r>
            <a:r>
              <a:rPr lang="fr-FR" sz="1600" dirty="0">
                <a:solidFill>
                  <a:schemeClr val="accent3"/>
                </a:solidFill>
              </a:rPr>
              <a:t> </a:t>
            </a:r>
            <a:r>
              <a:rPr lang="fr-FR" sz="1600" dirty="0"/>
              <a:t> ). Il faut indiquer le nombre de cellules à fusionner entre elles. Dans notre exemple, nous avons fusionné trois cellules : </a:t>
            </a:r>
          </a:p>
          <a:p>
            <a:pPr marL="82296" indent="0">
              <a:buNone/>
            </a:pPr>
            <a:endParaRPr lang="fr-FR" sz="1600" dirty="0"/>
          </a:p>
          <a:p>
            <a:pPr marL="82296" indent="0">
              <a:buNone/>
            </a:pPr>
            <a:r>
              <a:rPr lang="fr-FR" sz="1600" dirty="0" smtClean="0"/>
              <a:t/>
            </a:r>
            <a:br>
              <a:rPr lang="fr-FR" sz="1600" dirty="0" smtClean="0"/>
            </a:br>
            <a:endParaRPr lang="fr-FR" sz="1600" b="1" dirty="0" smtClean="0"/>
          </a:p>
          <a:p>
            <a:pPr marL="82296" indent="0">
              <a:buNone/>
            </a:pPr>
            <a:endParaRPr lang="fr-FR" sz="1600" b="1" dirty="0" smtClean="0"/>
          </a:p>
          <a:p>
            <a:pPr marL="82296" indent="0">
              <a:buNone/>
            </a:pPr>
            <a:endParaRPr lang="fr-FR" sz="1600" b="1" dirty="0" smtClean="0"/>
          </a:p>
          <a:p>
            <a:pPr marL="82296" indent="0">
              <a:buNone/>
            </a:pPr>
            <a:endParaRPr lang="fr-FR" sz="1600" b="1" dirty="0" smtClean="0"/>
          </a:p>
          <a:p>
            <a:pPr marL="82296" indent="0">
              <a:buNone/>
            </a:pPr>
            <a:endParaRPr lang="fr-FR" sz="1600" b="1" dirty="0"/>
          </a:p>
          <a:p>
            <a:pPr marL="82296" indent="0">
              <a:buNone/>
            </a:pPr>
            <a:endParaRPr lang="fr-FR" sz="1600" b="1" dirty="0"/>
          </a:p>
          <a:p>
            <a:endParaRPr lang="fr-FR" sz="1600" b="1" dirty="0" smtClean="0"/>
          </a:p>
          <a:p>
            <a:pPr marL="82296" indent="0">
              <a:buNone/>
            </a:pPr>
            <a:endParaRPr lang="fr-FR" sz="1600" dirty="0"/>
          </a:p>
          <a:p>
            <a:pPr marL="82296" indent="0">
              <a:buNone/>
            </a:pPr>
            <a:endParaRPr lang="fr-FR" sz="1600" dirty="0"/>
          </a:p>
          <a:p>
            <a:pPr marL="82296" indent="0">
              <a:buNone/>
            </a:pPr>
            <a:endParaRPr lang="fr-FR" sz="1600" dirty="0"/>
          </a:p>
          <a:p>
            <a:pPr marL="82296" indent="0">
              <a:buNone/>
            </a:pPr>
            <a:endParaRPr lang="fr-FR" sz="1600" dirty="0" smtClean="0"/>
          </a:p>
          <a:p>
            <a:pPr marL="82296" indent="0">
              <a:buNone/>
            </a:pPr>
            <a:endParaRPr lang="fr-FR" sz="1600" dirty="0" smtClean="0"/>
          </a:p>
          <a:p>
            <a:pPr marL="82296" indent="0">
              <a:buNone/>
            </a:pPr>
            <a:endParaRPr lang="fr-FR" sz="1600" dirty="0"/>
          </a:p>
          <a:p>
            <a:pPr marL="82296" indent="0">
              <a:buNone/>
            </a:pPr>
            <a:endParaRPr lang="fr-FR" sz="1600" dirty="0" smtClean="0"/>
          </a:p>
          <a:p>
            <a:pPr marL="82296" indent="0">
              <a:buNone/>
            </a:pPr>
            <a:endParaRPr lang="fr-FR" sz="1600" dirty="0"/>
          </a:p>
          <a:p>
            <a:pPr marL="82296" indent="0">
              <a:buNone/>
            </a:pPr>
            <a:endParaRPr lang="fr-FR" sz="1600" dirty="0" smtClean="0"/>
          </a:p>
          <a:p>
            <a:pPr marL="82296" indent="0">
              <a:buNone/>
            </a:pPr>
            <a:endParaRPr lang="fr-FR" sz="1600" dirty="0"/>
          </a:p>
          <a:p>
            <a:pPr marL="82296" indent="0">
              <a:buNone/>
            </a:pPr>
            <a:endParaRPr lang="fr-FR" sz="1600" dirty="0" smtClean="0"/>
          </a:p>
          <a:p>
            <a:pPr marL="82296" indent="0">
              <a:buNone/>
            </a:pPr>
            <a:endParaRPr lang="fr-FR" sz="1600" dirty="0"/>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46</a:t>
            </a:fld>
            <a:endParaRPr lang="fr-FR"/>
          </a:p>
        </p:txBody>
      </p:sp>
    </p:spTree>
    <p:extLst>
      <p:ext uri="{BB962C8B-B14F-4D97-AF65-F5344CB8AC3E}">
        <p14:creationId xmlns:p14="http://schemas.microsoft.com/office/powerpoint/2010/main" val="193633737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75656" y="116632"/>
            <a:ext cx="7498080" cy="1143000"/>
          </a:xfrm>
        </p:spPr>
        <p:txBody>
          <a:bodyPr>
            <a:normAutofit/>
          </a:bodyPr>
          <a:lstStyle/>
          <a:p>
            <a:r>
              <a:rPr lang="fr-FR" sz="2400" b="1" dirty="0" smtClean="0">
                <a:effectLst/>
              </a:rPr>
              <a:t>Les tableaux</a:t>
            </a:r>
            <a:br>
              <a:rPr lang="fr-FR" sz="2400" b="1" dirty="0" smtClean="0">
                <a:effectLst/>
              </a:rPr>
            </a:br>
            <a:r>
              <a:rPr lang="fr-FR" sz="2400" dirty="0">
                <a:effectLst/>
              </a:rPr>
              <a:t>Fusionner des cellules d’un </a:t>
            </a:r>
            <a:r>
              <a:rPr lang="fr-FR" sz="2400" dirty="0" smtClean="0">
                <a:effectLst/>
              </a:rPr>
              <a:t>tableau</a:t>
            </a:r>
            <a:endParaRPr lang="fr-FR" sz="2400" dirty="0">
              <a:effectLst/>
            </a:endParaRPr>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47</a:t>
            </a:fld>
            <a:endParaRPr lang="fr-FR"/>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8" y="1988840"/>
            <a:ext cx="3651250" cy="2116137"/>
          </a:xfrm>
          <a:prstGeom prst="rect">
            <a:avLst/>
          </a:prstGeom>
          <a:noFill/>
          <a:ln>
            <a:noFill/>
          </a:ln>
          <a:effectLst>
            <a:glow rad="228600">
              <a:schemeClr val="accent6">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1043607" y="1041023"/>
            <a:ext cx="2693623" cy="5816977"/>
          </a:xfrm>
          <a:prstGeom prst="rect">
            <a:avLst/>
          </a:prstGeom>
          <a:noFill/>
          <a:ln>
            <a:solidFill>
              <a:schemeClr val="tx1"/>
            </a:solidFill>
          </a:ln>
        </p:spPr>
        <p:txBody>
          <a:bodyPr wrap="none" rtlCol="0">
            <a:spAutoFit/>
          </a:bodyPr>
          <a:lstStyle/>
          <a:p>
            <a:r>
              <a:rPr lang="fr-FR" sz="1200" dirty="0">
                <a:solidFill>
                  <a:schemeClr val="accent3"/>
                </a:solidFill>
              </a:rPr>
              <a:t>&lt;table border="1"&gt;</a:t>
            </a:r>
          </a:p>
          <a:p>
            <a:r>
              <a:rPr lang="fr-FR" sz="1200" dirty="0" smtClean="0">
                <a:solidFill>
                  <a:schemeClr val="accent3"/>
                </a:solidFill>
              </a:rPr>
              <a:t>    &lt;</a:t>
            </a:r>
            <a:r>
              <a:rPr lang="fr-FR" sz="1200" dirty="0" err="1">
                <a:solidFill>
                  <a:schemeClr val="accent3"/>
                </a:solidFill>
              </a:rPr>
              <a:t>caption</a:t>
            </a:r>
            <a:r>
              <a:rPr lang="fr-FR" sz="1200" dirty="0">
                <a:solidFill>
                  <a:schemeClr val="accent3"/>
                </a:solidFill>
              </a:rPr>
              <a:t>&gt; </a:t>
            </a:r>
            <a:r>
              <a:rPr lang="fr-FR" sz="1200" dirty="0"/>
              <a:t>liste des achats </a:t>
            </a:r>
            <a:r>
              <a:rPr lang="fr-FR" sz="1200" dirty="0">
                <a:solidFill>
                  <a:schemeClr val="accent3"/>
                </a:solidFill>
              </a:rPr>
              <a:t>&lt;/</a:t>
            </a:r>
            <a:r>
              <a:rPr lang="fr-FR" sz="1200" dirty="0" err="1">
                <a:solidFill>
                  <a:schemeClr val="accent3"/>
                </a:solidFill>
              </a:rPr>
              <a:t>caption</a:t>
            </a:r>
            <a:r>
              <a:rPr lang="fr-FR" sz="1200" dirty="0">
                <a:solidFill>
                  <a:schemeClr val="accent3"/>
                </a:solidFill>
              </a:rPr>
              <a:t>&gt;</a:t>
            </a:r>
          </a:p>
          <a:p>
            <a:r>
              <a:rPr lang="fr-FR" sz="1200" dirty="0" smtClean="0"/>
              <a:t>    </a:t>
            </a:r>
            <a:r>
              <a:rPr lang="fr-FR" sz="1200" dirty="0" smtClean="0">
                <a:solidFill>
                  <a:schemeClr val="accent3"/>
                </a:solidFill>
              </a:rPr>
              <a:t>&lt;</a:t>
            </a:r>
            <a:r>
              <a:rPr lang="fr-FR" sz="1200" dirty="0">
                <a:solidFill>
                  <a:schemeClr val="accent3"/>
                </a:solidFill>
              </a:rPr>
              <a:t>tr&gt;</a:t>
            </a:r>
          </a:p>
          <a:p>
            <a:r>
              <a:rPr lang="fr-FR" sz="1200" dirty="0" smtClean="0"/>
              <a:t>        </a:t>
            </a:r>
            <a:r>
              <a:rPr lang="fr-FR" sz="1200" dirty="0" smtClean="0">
                <a:solidFill>
                  <a:schemeClr val="accent3"/>
                </a:solidFill>
              </a:rPr>
              <a:t>&lt;</a:t>
            </a:r>
            <a:r>
              <a:rPr lang="fr-FR" sz="1200" dirty="0">
                <a:solidFill>
                  <a:schemeClr val="accent3"/>
                </a:solidFill>
              </a:rPr>
              <a:t>th&gt;</a:t>
            </a:r>
            <a:r>
              <a:rPr lang="fr-FR" sz="1200" dirty="0"/>
              <a:t>Article</a:t>
            </a:r>
            <a:r>
              <a:rPr lang="fr-FR" sz="1200" dirty="0">
                <a:solidFill>
                  <a:schemeClr val="accent3"/>
                </a:solidFill>
              </a:rPr>
              <a:t>&lt;/th&gt;</a:t>
            </a:r>
          </a:p>
          <a:p>
            <a:r>
              <a:rPr lang="fr-FR" sz="1200" dirty="0" smtClean="0"/>
              <a:t>        </a:t>
            </a:r>
            <a:r>
              <a:rPr lang="fr-FR" sz="1200" dirty="0" smtClean="0">
                <a:solidFill>
                  <a:schemeClr val="accent3"/>
                </a:solidFill>
              </a:rPr>
              <a:t>&lt;</a:t>
            </a:r>
            <a:r>
              <a:rPr lang="fr-FR" sz="1200" dirty="0">
                <a:solidFill>
                  <a:schemeClr val="accent3"/>
                </a:solidFill>
              </a:rPr>
              <a:t>th&gt;</a:t>
            </a:r>
            <a:r>
              <a:rPr lang="fr-FR" sz="1200" dirty="0"/>
              <a:t>prix unit</a:t>
            </a:r>
            <a:r>
              <a:rPr lang="fr-FR" sz="1200" dirty="0">
                <a:solidFill>
                  <a:schemeClr val="accent3"/>
                </a:solidFill>
              </a:rPr>
              <a:t>&lt;/th&gt;</a:t>
            </a:r>
          </a:p>
          <a:p>
            <a:r>
              <a:rPr lang="fr-FR" sz="1200" dirty="0" smtClean="0"/>
              <a:t>        </a:t>
            </a:r>
            <a:r>
              <a:rPr lang="fr-FR" sz="1200" dirty="0" smtClean="0">
                <a:solidFill>
                  <a:schemeClr val="accent3"/>
                </a:solidFill>
              </a:rPr>
              <a:t>&lt;</a:t>
            </a:r>
            <a:r>
              <a:rPr lang="fr-FR" sz="1200" dirty="0">
                <a:solidFill>
                  <a:schemeClr val="accent3"/>
                </a:solidFill>
              </a:rPr>
              <a:t>th&gt;</a:t>
            </a:r>
            <a:r>
              <a:rPr lang="fr-FR" sz="1200" dirty="0"/>
              <a:t>quantité&lt;/th&gt;</a:t>
            </a:r>
          </a:p>
          <a:p>
            <a:r>
              <a:rPr lang="fr-FR" sz="1200" dirty="0" smtClean="0"/>
              <a:t>        </a:t>
            </a:r>
            <a:r>
              <a:rPr lang="fr-FR" sz="1200" dirty="0" smtClean="0">
                <a:solidFill>
                  <a:schemeClr val="accent3"/>
                </a:solidFill>
              </a:rPr>
              <a:t>&lt;</a:t>
            </a:r>
            <a:r>
              <a:rPr lang="fr-FR" sz="1200" dirty="0">
                <a:solidFill>
                  <a:schemeClr val="accent3"/>
                </a:solidFill>
              </a:rPr>
              <a:t>th&gt;</a:t>
            </a:r>
            <a:r>
              <a:rPr lang="fr-FR" sz="1200" dirty="0"/>
              <a:t>total</a:t>
            </a:r>
            <a:r>
              <a:rPr lang="fr-FR" sz="1200" dirty="0">
                <a:solidFill>
                  <a:schemeClr val="accent3"/>
                </a:solidFill>
              </a:rPr>
              <a:t>&lt;/th&gt;</a:t>
            </a:r>
          </a:p>
          <a:p>
            <a:r>
              <a:rPr lang="fr-FR" sz="1200" dirty="0" smtClean="0"/>
              <a:t>    </a:t>
            </a:r>
            <a:r>
              <a:rPr lang="fr-FR" sz="1200" dirty="0" smtClean="0">
                <a:solidFill>
                  <a:schemeClr val="accent3"/>
                </a:solidFill>
              </a:rPr>
              <a:t>&lt;/</a:t>
            </a:r>
            <a:r>
              <a:rPr lang="fr-FR" sz="1200" dirty="0">
                <a:solidFill>
                  <a:schemeClr val="accent3"/>
                </a:solidFill>
              </a:rPr>
              <a:t>tr&gt;</a:t>
            </a:r>
          </a:p>
          <a:p>
            <a:r>
              <a:rPr lang="fr-FR" sz="1200" dirty="0" smtClean="0"/>
              <a:t>    </a:t>
            </a:r>
            <a:r>
              <a:rPr lang="fr-FR" sz="1200" dirty="0" smtClean="0">
                <a:solidFill>
                  <a:schemeClr val="accent3"/>
                </a:solidFill>
              </a:rPr>
              <a:t>&lt;</a:t>
            </a:r>
            <a:r>
              <a:rPr lang="fr-FR" sz="1200" dirty="0">
                <a:solidFill>
                  <a:schemeClr val="accent3"/>
                </a:solidFill>
              </a:rPr>
              <a:t>tr&gt;</a:t>
            </a:r>
          </a:p>
          <a:p>
            <a:r>
              <a:rPr lang="fr-FR" sz="1200" dirty="0" smtClean="0"/>
              <a:t>        </a:t>
            </a:r>
            <a:r>
              <a:rPr lang="fr-FR" sz="1200" dirty="0" smtClean="0">
                <a:solidFill>
                  <a:schemeClr val="accent3"/>
                </a:solidFill>
              </a:rPr>
              <a:t>&lt;</a:t>
            </a:r>
            <a:r>
              <a:rPr lang="fr-FR" sz="1200" dirty="0">
                <a:solidFill>
                  <a:schemeClr val="accent3"/>
                </a:solidFill>
              </a:rPr>
              <a:t>td&gt;</a:t>
            </a:r>
            <a:r>
              <a:rPr lang="fr-FR" sz="1200" dirty="0"/>
              <a:t>cahier</a:t>
            </a:r>
            <a:r>
              <a:rPr lang="fr-FR" sz="1200" dirty="0">
                <a:solidFill>
                  <a:schemeClr val="accent3"/>
                </a:solidFill>
              </a:rPr>
              <a:t>&lt;/td&gt;</a:t>
            </a:r>
          </a:p>
          <a:p>
            <a:r>
              <a:rPr lang="fr-FR" sz="1200" dirty="0" smtClean="0"/>
              <a:t>        </a:t>
            </a:r>
            <a:r>
              <a:rPr lang="fr-FR" sz="1200" dirty="0" smtClean="0">
                <a:solidFill>
                  <a:schemeClr val="accent3"/>
                </a:solidFill>
              </a:rPr>
              <a:t>&lt;</a:t>
            </a:r>
            <a:r>
              <a:rPr lang="fr-FR" sz="1200" dirty="0">
                <a:solidFill>
                  <a:schemeClr val="accent3"/>
                </a:solidFill>
              </a:rPr>
              <a:t>td&gt;</a:t>
            </a:r>
            <a:r>
              <a:rPr lang="fr-FR" sz="1200" dirty="0"/>
              <a:t>1,200</a:t>
            </a:r>
            <a:r>
              <a:rPr lang="fr-FR" sz="1200" dirty="0">
                <a:solidFill>
                  <a:schemeClr val="accent3"/>
                </a:solidFill>
              </a:rPr>
              <a:t>&lt;/td&gt;</a:t>
            </a:r>
          </a:p>
          <a:p>
            <a:r>
              <a:rPr lang="fr-FR" sz="1200" dirty="0" smtClean="0"/>
              <a:t>        </a:t>
            </a:r>
            <a:r>
              <a:rPr lang="fr-FR" sz="1200" dirty="0" smtClean="0">
                <a:solidFill>
                  <a:schemeClr val="accent3"/>
                </a:solidFill>
              </a:rPr>
              <a:t>&lt;</a:t>
            </a:r>
            <a:r>
              <a:rPr lang="fr-FR" sz="1200" dirty="0">
                <a:solidFill>
                  <a:schemeClr val="accent3"/>
                </a:solidFill>
              </a:rPr>
              <a:t>td&gt;</a:t>
            </a:r>
            <a:r>
              <a:rPr lang="fr-FR" sz="1200" dirty="0"/>
              <a:t>5</a:t>
            </a:r>
            <a:r>
              <a:rPr lang="fr-FR" sz="1200" dirty="0">
                <a:solidFill>
                  <a:schemeClr val="accent3"/>
                </a:solidFill>
              </a:rPr>
              <a:t>&lt;/td&gt;</a:t>
            </a:r>
          </a:p>
          <a:p>
            <a:r>
              <a:rPr lang="fr-FR" sz="1200" dirty="0" smtClean="0"/>
              <a:t>       </a:t>
            </a:r>
            <a:r>
              <a:rPr lang="fr-FR" sz="1200" dirty="0" smtClean="0">
                <a:solidFill>
                  <a:schemeClr val="accent3"/>
                </a:solidFill>
              </a:rPr>
              <a:t>&lt;</a:t>
            </a:r>
            <a:r>
              <a:rPr lang="fr-FR" sz="1200" dirty="0">
                <a:solidFill>
                  <a:schemeClr val="accent3"/>
                </a:solidFill>
              </a:rPr>
              <a:t>td&gt;</a:t>
            </a:r>
            <a:r>
              <a:rPr lang="fr-FR" sz="1200" dirty="0"/>
              <a:t>6,000</a:t>
            </a:r>
            <a:r>
              <a:rPr lang="fr-FR" sz="1200" dirty="0">
                <a:solidFill>
                  <a:schemeClr val="accent3"/>
                </a:solidFill>
              </a:rPr>
              <a:t>&lt;/td&gt;</a:t>
            </a:r>
          </a:p>
          <a:p>
            <a:r>
              <a:rPr lang="fr-FR" sz="1200" dirty="0" smtClean="0"/>
              <a:t>    </a:t>
            </a:r>
            <a:r>
              <a:rPr lang="fr-FR" sz="1200" dirty="0" smtClean="0">
                <a:solidFill>
                  <a:schemeClr val="accent3"/>
                </a:solidFill>
              </a:rPr>
              <a:t>&lt;/</a:t>
            </a:r>
            <a:r>
              <a:rPr lang="fr-FR" sz="1200" dirty="0">
                <a:solidFill>
                  <a:schemeClr val="accent3"/>
                </a:solidFill>
              </a:rPr>
              <a:t>tr&gt;</a:t>
            </a:r>
          </a:p>
          <a:p>
            <a:r>
              <a:rPr lang="fr-FR" sz="1200" dirty="0" smtClean="0"/>
              <a:t>    </a:t>
            </a:r>
            <a:r>
              <a:rPr lang="fr-FR" sz="1200" dirty="0" smtClean="0">
                <a:solidFill>
                  <a:schemeClr val="accent3"/>
                </a:solidFill>
              </a:rPr>
              <a:t>&lt;</a:t>
            </a:r>
            <a:r>
              <a:rPr lang="fr-FR" sz="1200" dirty="0">
                <a:solidFill>
                  <a:schemeClr val="accent3"/>
                </a:solidFill>
              </a:rPr>
              <a:t>tr&gt;</a:t>
            </a:r>
          </a:p>
          <a:p>
            <a:r>
              <a:rPr lang="fr-FR" sz="1200" dirty="0" smtClean="0"/>
              <a:t>        </a:t>
            </a:r>
            <a:r>
              <a:rPr lang="fr-FR" sz="1200" dirty="0" smtClean="0">
                <a:solidFill>
                  <a:schemeClr val="accent3"/>
                </a:solidFill>
              </a:rPr>
              <a:t>&lt;</a:t>
            </a:r>
            <a:r>
              <a:rPr lang="fr-FR" sz="1200" dirty="0">
                <a:solidFill>
                  <a:schemeClr val="accent3"/>
                </a:solidFill>
              </a:rPr>
              <a:t>td&gt;</a:t>
            </a:r>
            <a:r>
              <a:rPr lang="fr-FR" sz="1200" dirty="0"/>
              <a:t>stylo</a:t>
            </a:r>
            <a:r>
              <a:rPr lang="fr-FR" sz="1200" dirty="0">
                <a:solidFill>
                  <a:schemeClr val="accent3"/>
                </a:solidFill>
              </a:rPr>
              <a:t>&lt;/td&gt;</a:t>
            </a:r>
          </a:p>
          <a:p>
            <a:r>
              <a:rPr lang="fr-FR" sz="1200" dirty="0" smtClean="0"/>
              <a:t>        </a:t>
            </a:r>
            <a:r>
              <a:rPr lang="fr-FR" sz="1200" dirty="0" smtClean="0">
                <a:solidFill>
                  <a:schemeClr val="accent3"/>
                </a:solidFill>
              </a:rPr>
              <a:t>&lt;</a:t>
            </a:r>
            <a:r>
              <a:rPr lang="fr-FR" sz="1200" dirty="0">
                <a:solidFill>
                  <a:schemeClr val="accent3"/>
                </a:solidFill>
              </a:rPr>
              <a:t>td&gt;</a:t>
            </a:r>
            <a:r>
              <a:rPr lang="fr-FR" sz="1200" dirty="0"/>
              <a:t>0.7</a:t>
            </a:r>
            <a:r>
              <a:rPr lang="fr-FR" sz="1200" dirty="0">
                <a:solidFill>
                  <a:schemeClr val="accent3"/>
                </a:solidFill>
              </a:rPr>
              <a:t>&lt;/td&gt;</a:t>
            </a:r>
          </a:p>
          <a:p>
            <a:r>
              <a:rPr lang="fr-FR" sz="1200" dirty="0" smtClean="0"/>
              <a:t>        </a:t>
            </a:r>
            <a:r>
              <a:rPr lang="fr-FR" sz="1200" dirty="0" smtClean="0">
                <a:solidFill>
                  <a:schemeClr val="accent3"/>
                </a:solidFill>
              </a:rPr>
              <a:t>&lt;</a:t>
            </a:r>
            <a:r>
              <a:rPr lang="fr-FR" sz="1200" dirty="0">
                <a:solidFill>
                  <a:schemeClr val="accent3"/>
                </a:solidFill>
              </a:rPr>
              <a:t>td&gt;</a:t>
            </a:r>
            <a:r>
              <a:rPr lang="fr-FR" sz="1200" dirty="0"/>
              <a:t>10</a:t>
            </a:r>
            <a:r>
              <a:rPr lang="fr-FR" sz="1200" dirty="0">
                <a:solidFill>
                  <a:schemeClr val="accent3"/>
                </a:solidFill>
              </a:rPr>
              <a:t>&lt;/td&gt;</a:t>
            </a:r>
          </a:p>
          <a:p>
            <a:r>
              <a:rPr lang="fr-FR" sz="1200" dirty="0" smtClean="0"/>
              <a:t>        </a:t>
            </a:r>
            <a:r>
              <a:rPr lang="fr-FR" sz="1200" dirty="0" smtClean="0">
                <a:solidFill>
                  <a:schemeClr val="accent3"/>
                </a:solidFill>
              </a:rPr>
              <a:t>&lt;</a:t>
            </a:r>
            <a:r>
              <a:rPr lang="fr-FR" sz="1200" dirty="0">
                <a:solidFill>
                  <a:schemeClr val="accent3"/>
                </a:solidFill>
              </a:rPr>
              <a:t>td&gt;</a:t>
            </a:r>
            <a:r>
              <a:rPr lang="fr-FR" sz="1200" dirty="0"/>
              <a:t>4,000</a:t>
            </a:r>
            <a:r>
              <a:rPr lang="fr-FR" sz="1200" dirty="0">
                <a:solidFill>
                  <a:schemeClr val="accent3"/>
                </a:solidFill>
              </a:rPr>
              <a:t>&lt;/td&gt;</a:t>
            </a:r>
          </a:p>
          <a:p>
            <a:r>
              <a:rPr lang="fr-FR" sz="1200" dirty="0" smtClean="0"/>
              <a:t>    </a:t>
            </a:r>
            <a:r>
              <a:rPr lang="fr-FR" sz="1200" dirty="0" smtClean="0">
                <a:solidFill>
                  <a:schemeClr val="accent3"/>
                </a:solidFill>
              </a:rPr>
              <a:t>&lt;/</a:t>
            </a:r>
            <a:r>
              <a:rPr lang="fr-FR" sz="1200" dirty="0">
                <a:solidFill>
                  <a:schemeClr val="accent3"/>
                </a:solidFill>
              </a:rPr>
              <a:t>tr&gt;</a:t>
            </a:r>
          </a:p>
          <a:p>
            <a:r>
              <a:rPr lang="fr-FR" sz="1200" dirty="0" smtClean="0"/>
              <a:t>    </a:t>
            </a:r>
            <a:r>
              <a:rPr lang="fr-FR" sz="1200" dirty="0" smtClean="0">
                <a:solidFill>
                  <a:schemeClr val="accent3"/>
                </a:solidFill>
              </a:rPr>
              <a:t>&lt;</a:t>
            </a:r>
            <a:r>
              <a:rPr lang="fr-FR" sz="1200" dirty="0">
                <a:solidFill>
                  <a:schemeClr val="accent3"/>
                </a:solidFill>
              </a:rPr>
              <a:t>tr&gt;</a:t>
            </a:r>
          </a:p>
          <a:p>
            <a:r>
              <a:rPr lang="fr-FR" sz="1200" dirty="0" smtClean="0"/>
              <a:t>         </a:t>
            </a:r>
            <a:r>
              <a:rPr lang="fr-FR" sz="1200" dirty="0" smtClean="0">
                <a:solidFill>
                  <a:schemeClr val="accent3"/>
                </a:solidFill>
              </a:rPr>
              <a:t>&lt;</a:t>
            </a:r>
            <a:r>
              <a:rPr lang="fr-FR" sz="1200" dirty="0">
                <a:solidFill>
                  <a:schemeClr val="accent3"/>
                </a:solidFill>
              </a:rPr>
              <a:t>td&gt;</a:t>
            </a:r>
            <a:r>
              <a:rPr lang="fr-FR" sz="1200" dirty="0"/>
              <a:t>crayon</a:t>
            </a:r>
            <a:r>
              <a:rPr lang="fr-FR" sz="1200" dirty="0">
                <a:solidFill>
                  <a:schemeClr val="accent3"/>
                </a:solidFill>
              </a:rPr>
              <a:t>&lt;/td&gt;</a:t>
            </a:r>
          </a:p>
          <a:p>
            <a:r>
              <a:rPr lang="fr-FR" sz="1200" dirty="0" smtClean="0"/>
              <a:t>         </a:t>
            </a:r>
            <a:r>
              <a:rPr lang="fr-FR" sz="1200" dirty="0" smtClean="0">
                <a:solidFill>
                  <a:schemeClr val="accent3"/>
                </a:solidFill>
              </a:rPr>
              <a:t>&lt;td&gt;</a:t>
            </a:r>
            <a:r>
              <a:rPr lang="fr-FR" sz="1200" dirty="0" smtClean="0"/>
              <a:t>0.9</a:t>
            </a:r>
            <a:r>
              <a:rPr lang="fr-FR" sz="1200" dirty="0">
                <a:solidFill>
                  <a:schemeClr val="accent3"/>
                </a:solidFill>
              </a:rPr>
              <a:t>&lt;/td&gt;</a:t>
            </a:r>
          </a:p>
          <a:p>
            <a:r>
              <a:rPr lang="fr-FR" sz="1200" dirty="0" smtClean="0"/>
              <a:t>         </a:t>
            </a:r>
            <a:r>
              <a:rPr lang="fr-FR" sz="1200" dirty="0" smtClean="0">
                <a:solidFill>
                  <a:schemeClr val="accent3"/>
                </a:solidFill>
              </a:rPr>
              <a:t>&lt;</a:t>
            </a:r>
            <a:r>
              <a:rPr lang="fr-FR" sz="1200" dirty="0">
                <a:solidFill>
                  <a:schemeClr val="accent3"/>
                </a:solidFill>
              </a:rPr>
              <a:t>td&gt;</a:t>
            </a:r>
            <a:r>
              <a:rPr lang="fr-FR" sz="1200" dirty="0"/>
              <a:t>5</a:t>
            </a:r>
            <a:r>
              <a:rPr lang="fr-FR" sz="1200" dirty="0">
                <a:solidFill>
                  <a:schemeClr val="accent3"/>
                </a:solidFill>
              </a:rPr>
              <a:t>&lt;/td</a:t>
            </a:r>
            <a:r>
              <a:rPr lang="fr-FR" sz="1200" dirty="0" smtClean="0">
                <a:solidFill>
                  <a:schemeClr val="accent3"/>
                </a:solidFill>
              </a:rPr>
              <a:t>&gt;</a:t>
            </a:r>
          </a:p>
          <a:p>
            <a:r>
              <a:rPr lang="fr-FR" sz="1200" dirty="0" smtClean="0"/>
              <a:t>         </a:t>
            </a:r>
            <a:r>
              <a:rPr lang="fr-FR" sz="1200" dirty="0" smtClean="0">
                <a:solidFill>
                  <a:schemeClr val="accent3"/>
                </a:solidFill>
              </a:rPr>
              <a:t>&lt;</a:t>
            </a:r>
            <a:r>
              <a:rPr lang="fr-FR" sz="1200" dirty="0">
                <a:solidFill>
                  <a:schemeClr val="accent3"/>
                </a:solidFill>
              </a:rPr>
              <a:t>td&gt;</a:t>
            </a:r>
            <a:r>
              <a:rPr lang="fr-FR" sz="1200" dirty="0"/>
              <a:t>4,500</a:t>
            </a:r>
            <a:r>
              <a:rPr lang="fr-FR" sz="1200" dirty="0">
                <a:solidFill>
                  <a:schemeClr val="accent3"/>
                </a:solidFill>
              </a:rPr>
              <a:t>&lt;/td</a:t>
            </a:r>
            <a:r>
              <a:rPr lang="fr-FR" sz="1200" dirty="0" smtClean="0">
                <a:solidFill>
                  <a:schemeClr val="accent3"/>
                </a:solidFill>
              </a:rPr>
              <a:t>&gt;</a:t>
            </a:r>
          </a:p>
          <a:p>
            <a:r>
              <a:rPr lang="fr-FR" sz="1200" dirty="0" smtClean="0"/>
              <a:t>    </a:t>
            </a:r>
            <a:r>
              <a:rPr lang="fr-FR" sz="1200" dirty="0" smtClean="0">
                <a:solidFill>
                  <a:schemeClr val="accent3"/>
                </a:solidFill>
              </a:rPr>
              <a:t>&lt;/</a:t>
            </a:r>
            <a:r>
              <a:rPr lang="fr-FR" sz="1200" dirty="0">
                <a:solidFill>
                  <a:schemeClr val="accent3"/>
                </a:solidFill>
              </a:rPr>
              <a:t>tr&gt;</a:t>
            </a:r>
          </a:p>
          <a:p>
            <a:r>
              <a:rPr lang="fr-FR" sz="1200" b="1" dirty="0" smtClean="0"/>
              <a:t>     </a:t>
            </a:r>
            <a:r>
              <a:rPr lang="fr-FR" sz="1200" b="1" dirty="0" smtClean="0">
                <a:solidFill>
                  <a:schemeClr val="accent3"/>
                </a:solidFill>
              </a:rPr>
              <a:t>&lt;</a:t>
            </a:r>
            <a:r>
              <a:rPr lang="fr-FR" sz="1200" b="1" dirty="0">
                <a:solidFill>
                  <a:schemeClr val="accent3"/>
                </a:solidFill>
              </a:rPr>
              <a:t>tr&gt;</a:t>
            </a:r>
          </a:p>
          <a:p>
            <a:r>
              <a:rPr lang="fr-FR" sz="1200" b="1" dirty="0" smtClean="0"/>
              <a:t>         </a:t>
            </a:r>
            <a:r>
              <a:rPr lang="fr-FR" sz="1200" b="1" dirty="0" smtClean="0">
                <a:solidFill>
                  <a:schemeClr val="accent3"/>
                </a:solidFill>
              </a:rPr>
              <a:t>&lt;</a:t>
            </a:r>
            <a:r>
              <a:rPr lang="fr-FR" sz="1200" b="1" dirty="0">
                <a:solidFill>
                  <a:schemeClr val="accent3"/>
                </a:solidFill>
              </a:rPr>
              <a:t>td </a:t>
            </a:r>
            <a:r>
              <a:rPr lang="fr-FR" sz="1200" b="1" dirty="0" err="1">
                <a:solidFill>
                  <a:schemeClr val="accent1">
                    <a:lumMod val="75000"/>
                  </a:schemeClr>
                </a:solidFill>
              </a:rPr>
              <a:t>colspan</a:t>
            </a:r>
            <a:r>
              <a:rPr lang="fr-FR" sz="1200" b="1" dirty="0">
                <a:solidFill>
                  <a:schemeClr val="accent1">
                    <a:lumMod val="75000"/>
                  </a:schemeClr>
                </a:solidFill>
              </a:rPr>
              <a:t> = "3"</a:t>
            </a:r>
            <a:r>
              <a:rPr lang="fr-FR" sz="1200" b="1" dirty="0">
                <a:solidFill>
                  <a:schemeClr val="accent3"/>
                </a:solidFill>
              </a:rPr>
              <a:t>&gt;Total&lt;/td&gt;</a:t>
            </a:r>
          </a:p>
          <a:p>
            <a:r>
              <a:rPr lang="fr-FR" sz="1200" b="1" dirty="0" smtClean="0"/>
              <a:t>         </a:t>
            </a:r>
            <a:r>
              <a:rPr lang="fr-FR" sz="1200" b="1" dirty="0" smtClean="0">
                <a:solidFill>
                  <a:schemeClr val="accent3"/>
                </a:solidFill>
              </a:rPr>
              <a:t>&lt;</a:t>
            </a:r>
            <a:r>
              <a:rPr lang="fr-FR" sz="1200" b="1" dirty="0">
                <a:solidFill>
                  <a:schemeClr val="accent3"/>
                </a:solidFill>
              </a:rPr>
              <a:t>td&gt;</a:t>
            </a:r>
            <a:r>
              <a:rPr lang="fr-FR" sz="1200" b="1" dirty="0"/>
              <a:t>14,500</a:t>
            </a:r>
            <a:r>
              <a:rPr lang="fr-FR" sz="1200" b="1" dirty="0">
                <a:solidFill>
                  <a:schemeClr val="accent3"/>
                </a:solidFill>
              </a:rPr>
              <a:t>&lt;/td&gt;</a:t>
            </a:r>
          </a:p>
          <a:p>
            <a:r>
              <a:rPr lang="fr-FR" sz="1200" b="1" dirty="0" smtClean="0"/>
              <a:t>     </a:t>
            </a:r>
            <a:r>
              <a:rPr lang="fr-FR" sz="1200" b="1" dirty="0" smtClean="0">
                <a:solidFill>
                  <a:schemeClr val="accent3"/>
                </a:solidFill>
              </a:rPr>
              <a:t>&lt;/tr</a:t>
            </a:r>
            <a:r>
              <a:rPr lang="fr-FR" sz="1200" b="1" dirty="0">
                <a:solidFill>
                  <a:schemeClr val="accent3"/>
                </a:solidFill>
              </a:rPr>
              <a:t>&gt;</a:t>
            </a:r>
          </a:p>
          <a:p>
            <a:r>
              <a:rPr lang="fr-FR" sz="1200" dirty="0" smtClean="0"/>
              <a:t>&lt;/</a:t>
            </a:r>
            <a:r>
              <a:rPr lang="fr-FR" sz="1200" dirty="0"/>
              <a:t>table&gt;</a:t>
            </a:r>
          </a:p>
        </p:txBody>
      </p:sp>
      <p:sp>
        <p:nvSpPr>
          <p:cNvPr id="9" name="Rectangle 8"/>
          <p:cNvSpPr/>
          <p:nvPr/>
        </p:nvSpPr>
        <p:spPr>
          <a:xfrm>
            <a:off x="1187624" y="5877272"/>
            <a:ext cx="2448272" cy="7200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2454925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b="1" dirty="0" smtClean="0">
                <a:effectLst/>
              </a:rPr>
              <a:t>Les tableaux</a:t>
            </a:r>
            <a:br>
              <a:rPr lang="fr-FR" sz="2400" b="1" dirty="0" smtClean="0">
                <a:effectLst/>
              </a:rPr>
            </a:br>
            <a:r>
              <a:rPr lang="fr-FR" sz="2400" dirty="0">
                <a:effectLst/>
              </a:rPr>
              <a:t>Fusionner des cellules d’un </a:t>
            </a:r>
            <a:r>
              <a:rPr lang="fr-FR" sz="2400" dirty="0" smtClean="0">
                <a:effectLst/>
              </a:rPr>
              <a:t>tableau</a:t>
            </a:r>
            <a:endParaRPr lang="fr-FR" sz="2400" dirty="0">
              <a:effectLst/>
            </a:endParaRPr>
          </a:p>
        </p:txBody>
      </p:sp>
      <p:sp>
        <p:nvSpPr>
          <p:cNvPr id="3" name="Espace réservé du contenu 2"/>
          <p:cNvSpPr>
            <a:spLocks noGrp="1"/>
          </p:cNvSpPr>
          <p:nvPr>
            <p:ph idx="1"/>
          </p:nvPr>
        </p:nvSpPr>
        <p:spPr>
          <a:xfrm>
            <a:off x="2051720" y="1052736"/>
            <a:ext cx="7498080" cy="4800600"/>
          </a:xfrm>
          <a:noFill/>
        </p:spPr>
        <p:txBody>
          <a:bodyPr>
            <a:noAutofit/>
          </a:bodyPr>
          <a:lstStyle/>
          <a:p>
            <a:r>
              <a:rPr lang="fr-FR" sz="1600" dirty="0"/>
              <a:t>  </a:t>
            </a:r>
            <a:r>
              <a:rPr lang="fr-FR" sz="1600" b="1" dirty="0"/>
              <a:t>Nous allons dans cet  exemple fusionner des </a:t>
            </a:r>
            <a:r>
              <a:rPr lang="fr-FR" sz="1600" b="1" dirty="0" smtClean="0"/>
              <a:t>colonnes</a:t>
            </a:r>
          </a:p>
          <a:p>
            <a:endParaRPr lang="fr-FR" sz="1600" dirty="0"/>
          </a:p>
          <a:p>
            <a:pPr marL="82296" indent="0">
              <a:buNone/>
            </a:pPr>
            <a:r>
              <a:rPr lang="fr-FR" sz="1600" dirty="0" smtClean="0"/>
              <a:t/>
            </a:r>
            <a:br>
              <a:rPr lang="fr-FR" sz="1600" dirty="0" smtClean="0"/>
            </a:br>
            <a:endParaRPr lang="fr-FR" sz="1600" b="1" dirty="0" smtClean="0"/>
          </a:p>
          <a:p>
            <a:pPr marL="82296" indent="0">
              <a:buNone/>
            </a:pPr>
            <a:endParaRPr lang="fr-FR" sz="1600" b="1" dirty="0" smtClean="0"/>
          </a:p>
          <a:p>
            <a:pPr marL="82296" indent="0">
              <a:buNone/>
            </a:pPr>
            <a:endParaRPr lang="fr-FR" sz="1600" b="1" dirty="0" smtClean="0"/>
          </a:p>
          <a:p>
            <a:pPr marL="82296" indent="0">
              <a:buNone/>
            </a:pPr>
            <a:endParaRPr lang="fr-FR" sz="1600" b="1" dirty="0" smtClean="0"/>
          </a:p>
          <a:p>
            <a:pPr marL="82296" indent="0">
              <a:buNone/>
            </a:pPr>
            <a:endParaRPr lang="fr-FR" sz="1600" b="1" dirty="0"/>
          </a:p>
          <a:p>
            <a:pPr marL="82296" indent="0">
              <a:buNone/>
            </a:pPr>
            <a:endParaRPr lang="fr-FR" sz="1600" b="1" dirty="0"/>
          </a:p>
          <a:p>
            <a:endParaRPr lang="fr-FR" sz="1600" b="1" dirty="0" smtClean="0"/>
          </a:p>
          <a:p>
            <a:pPr marL="82296" indent="0">
              <a:buNone/>
            </a:pPr>
            <a:endParaRPr lang="fr-FR" sz="1600" dirty="0"/>
          </a:p>
          <a:p>
            <a:pPr marL="82296" indent="0">
              <a:buNone/>
            </a:pPr>
            <a:endParaRPr lang="fr-FR" sz="1600" dirty="0"/>
          </a:p>
          <a:p>
            <a:pPr marL="82296" indent="0">
              <a:buNone/>
            </a:pPr>
            <a:endParaRPr lang="fr-FR" sz="1600" dirty="0"/>
          </a:p>
          <a:p>
            <a:pPr marL="82296" indent="0">
              <a:buNone/>
            </a:pPr>
            <a:endParaRPr lang="fr-FR" sz="1600" dirty="0" smtClean="0"/>
          </a:p>
          <a:p>
            <a:pPr marL="82296" indent="0">
              <a:buNone/>
            </a:pPr>
            <a:endParaRPr lang="fr-FR" sz="1600" dirty="0" smtClean="0"/>
          </a:p>
          <a:p>
            <a:pPr marL="82296" indent="0">
              <a:buNone/>
            </a:pPr>
            <a:endParaRPr lang="fr-FR" sz="1600" dirty="0"/>
          </a:p>
          <a:p>
            <a:pPr marL="82296" indent="0">
              <a:buNone/>
            </a:pPr>
            <a:endParaRPr lang="fr-FR" sz="1600" dirty="0" smtClean="0"/>
          </a:p>
          <a:p>
            <a:pPr marL="82296" indent="0">
              <a:buNone/>
            </a:pPr>
            <a:endParaRPr lang="fr-FR" sz="1600" dirty="0"/>
          </a:p>
          <a:p>
            <a:pPr marL="82296" indent="0">
              <a:buNone/>
            </a:pPr>
            <a:endParaRPr lang="fr-FR" sz="1600" dirty="0" smtClean="0"/>
          </a:p>
          <a:p>
            <a:pPr marL="82296" indent="0">
              <a:buNone/>
            </a:pPr>
            <a:endParaRPr lang="fr-FR" sz="1600" dirty="0"/>
          </a:p>
          <a:p>
            <a:pPr marL="82296" indent="0">
              <a:buNone/>
            </a:pPr>
            <a:endParaRPr lang="fr-FR" sz="1600" dirty="0" smtClean="0"/>
          </a:p>
          <a:p>
            <a:pPr marL="82296" indent="0">
              <a:buNone/>
            </a:pPr>
            <a:endParaRPr lang="fr-FR" sz="1600" dirty="0"/>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48</a:t>
            </a:fld>
            <a:endParaRPr lang="fr-F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2348880"/>
            <a:ext cx="2371725" cy="1343025"/>
          </a:xfrm>
          <a:prstGeom prst="rect">
            <a:avLst/>
          </a:prstGeom>
          <a:noFill/>
          <a:ln>
            <a:noFill/>
          </a:ln>
          <a:effectLst>
            <a:outerShdw blurRad="76200" dist="63500" dir="13200000" sx="102000" sy="102000" algn="br" rotWithShape="0">
              <a:prstClr val="black">
                <a:alpha val="38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ZoneTexte 4"/>
          <p:cNvSpPr txBox="1"/>
          <p:nvPr/>
        </p:nvSpPr>
        <p:spPr>
          <a:xfrm>
            <a:off x="1222407" y="1319564"/>
            <a:ext cx="3427541" cy="5493812"/>
          </a:xfrm>
          <a:prstGeom prst="rect">
            <a:avLst/>
          </a:prstGeom>
          <a:noFill/>
          <a:ln>
            <a:solidFill>
              <a:schemeClr val="accent1"/>
            </a:solidFill>
          </a:ln>
        </p:spPr>
        <p:txBody>
          <a:bodyPr wrap="none" rtlCol="0">
            <a:spAutoFit/>
          </a:bodyPr>
          <a:lstStyle/>
          <a:p>
            <a:r>
              <a:rPr lang="fr-FR" sz="900" dirty="0"/>
              <a:t>&lt;!DOCTYPE html&gt;</a:t>
            </a:r>
          </a:p>
          <a:p>
            <a:r>
              <a:rPr lang="fr-FR" sz="900" dirty="0"/>
              <a:t>&lt;html&gt;</a:t>
            </a:r>
          </a:p>
          <a:p>
            <a:r>
              <a:rPr lang="fr-FR" sz="900" dirty="0"/>
              <a:t>    &lt;</a:t>
            </a:r>
            <a:r>
              <a:rPr lang="fr-FR" sz="900" dirty="0" err="1"/>
              <a:t>head</a:t>
            </a:r>
            <a:r>
              <a:rPr lang="fr-FR" sz="900" dirty="0"/>
              <a:t>&gt;</a:t>
            </a:r>
          </a:p>
          <a:p>
            <a:r>
              <a:rPr lang="fr-FR" sz="900" dirty="0"/>
              <a:t>        &lt;</a:t>
            </a:r>
            <a:r>
              <a:rPr lang="fr-FR" sz="900" dirty="0" err="1"/>
              <a:t>meta</a:t>
            </a:r>
            <a:r>
              <a:rPr lang="fr-FR" sz="900" dirty="0"/>
              <a:t> </a:t>
            </a:r>
            <a:r>
              <a:rPr lang="fr-FR" sz="900" dirty="0" err="1"/>
              <a:t>charset</a:t>
            </a:r>
            <a:r>
              <a:rPr lang="fr-FR" sz="900" dirty="0"/>
              <a:t>="utf-8" /&gt;</a:t>
            </a:r>
          </a:p>
          <a:p>
            <a:r>
              <a:rPr lang="fr-FR" sz="900" dirty="0"/>
              <a:t>        &lt;</a:t>
            </a:r>
            <a:r>
              <a:rPr lang="fr-FR" sz="900" dirty="0" err="1"/>
              <a:t>title</a:t>
            </a:r>
            <a:r>
              <a:rPr lang="fr-FR" sz="900" dirty="0"/>
              <a:t>&gt;Tableaux&lt;/</a:t>
            </a:r>
            <a:r>
              <a:rPr lang="fr-FR" sz="900" dirty="0" err="1"/>
              <a:t>title</a:t>
            </a:r>
            <a:r>
              <a:rPr lang="fr-FR" sz="900" dirty="0"/>
              <a:t>&gt;</a:t>
            </a:r>
          </a:p>
          <a:p>
            <a:r>
              <a:rPr lang="fr-FR" sz="900" dirty="0"/>
              <a:t>    &lt;/</a:t>
            </a:r>
            <a:r>
              <a:rPr lang="fr-FR" sz="900" dirty="0" err="1"/>
              <a:t>head</a:t>
            </a:r>
            <a:r>
              <a:rPr lang="fr-FR" sz="900" dirty="0" smtClean="0"/>
              <a:t>&gt;</a:t>
            </a:r>
            <a:endParaRPr lang="fr-FR" sz="900" dirty="0"/>
          </a:p>
          <a:p>
            <a:r>
              <a:rPr lang="fr-FR" sz="1100" dirty="0"/>
              <a:t>    &lt;body&gt;</a:t>
            </a:r>
          </a:p>
          <a:p>
            <a:r>
              <a:rPr lang="fr-FR" sz="1100" dirty="0" smtClean="0"/>
              <a:t>       </a:t>
            </a:r>
            <a:r>
              <a:rPr lang="fr-FR" sz="1100" b="1" dirty="0" smtClean="0">
                <a:solidFill>
                  <a:schemeClr val="accent3"/>
                </a:solidFill>
              </a:rPr>
              <a:t>&lt;</a:t>
            </a:r>
            <a:r>
              <a:rPr lang="fr-FR" sz="1100" b="1" dirty="0">
                <a:solidFill>
                  <a:schemeClr val="accent3"/>
                </a:solidFill>
              </a:rPr>
              <a:t>table border="1"&gt;</a:t>
            </a:r>
          </a:p>
          <a:p>
            <a:r>
              <a:rPr lang="fr-FR" sz="1100" dirty="0" smtClean="0"/>
              <a:t>             </a:t>
            </a:r>
            <a:r>
              <a:rPr lang="fr-FR" sz="1100" b="1" dirty="0" smtClean="0">
                <a:solidFill>
                  <a:schemeClr val="accent3"/>
                </a:solidFill>
              </a:rPr>
              <a:t>&lt;</a:t>
            </a:r>
            <a:r>
              <a:rPr lang="fr-FR" sz="1100" b="1" dirty="0">
                <a:solidFill>
                  <a:schemeClr val="accent3"/>
                </a:solidFill>
              </a:rPr>
              <a:t>tr&gt;</a:t>
            </a:r>
          </a:p>
          <a:p>
            <a:r>
              <a:rPr lang="fr-FR" sz="1100" dirty="0" smtClean="0"/>
              <a:t>                </a:t>
            </a:r>
            <a:r>
              <a:rPr lang="fr-FR" sz="1100" b="1" dirty="0">
                <a:solidFill>
                  <a:schemeClr val="accent3"/>
                </a:solidFill>
              </a:rPr>
              <a:t>&lt;th </a:t>
            </a:r>
            <a:r>
              <a:rPr lang="fr-FR" sz="1100" b="1" dirty="0" err="1">
                <a:solidFill>
                  <a:schemeClr val="accent3"/>
                </a:solidFill>
              </a:rPr>
              <a:t>rowspan</a:t>
            </a:r>
            <a:r>
              <a:rPr lang="fr-FR" sz="1100" b="1" dirty="0">
                <a:solidFill>
                  <a:schemeClr val="accent3"/>
                </a:solidFill>
              </a:rPr>
              <a:t>="3"&gt;</a:t>
            </a:r>
            <a:r>
              <a:rPr lang="fr-FR" sz="1100" dirty="0"/>
              <a:t>rayon jardinage</a:t>
            </a:r>
            <a:r>
              <a:rPr lang="fr-FR" sz="1100" b="1" dirty="0">
                <a:solidFill>
                  <a:schemeClr val="accent3"/>
                </a:solidFill>
              </a:rPr>
              <a:t>&lt;/th&gt;</a:t>
            </a:r>
          </a:p>
          <a:p>
            <a:r>
              <a:rPr lang="fr-FR" sz="1100" dirty="0" smtClean="0"/>
              <a:t>                </a:t>
            </a:r>
            <a:r>
              <a:rPr lang="fr-FR" sz="1100" b="1" dirty="0" smtClean="0">
                <a:solidFill>
                  <a:schemeClr val="accent3"/>
                </a:solidFill>
              </a:rPr>
              <a:t>&lt;</a:t>
            </a:r>
            <a:r>
              <a:rPr lang="fr-FR" sz="1100" b="1" dirty="0">
                <a:solidFill>
                  <a:schemeClr val="accent3"/>
                </a:solidFill>
              </a:rPr>
              <a:t>td&gt;</a:t>
            </a:r>
            <a:r>
              <a:rPr lang="fr-FR" sz="1100" dirty="0" err="1"/>
              <a:t>rateau</a:t>
            </a:r>
            <a:r>
              <a:rPr lang="fr-FR" sz="1100" b="1" dirty="0">
                <a:solidFill>
                  <a:schemeClr val="accent3"/>
                </a:solidFill>
              </a:rPr>
              <a:t>&lt;/td&gt;</a:t>
            </a:r>
          </a:p>
          <a:p>
            <a:r>
              <a:rPr lang="fr-FR" sz="1100" dirty="0" smtClean="0"/>
              <a:t>                </a:t>
            </a:r>
            <a:r>
              <a:rPr lang="fr-FR" sz="1100" b="1" dirty="0" smtClean="0">
                <a:solidFill>
                  <a:schemeClr val="accent3"/>
                </a:solidFill>
              </a:rPr>
              <a:t>&lt;td&gt;</a:t>
            </a:r>
            <a:r>
              <a:rPr lang="fr-FR" sz="1100" dirty="0" smtClean="0"/>
              <a:t>20 </a:t>
            </a:r>
            <a:r>
              <a:rPr lang="fr-FR" sz="1100" dirty="0" err="1"/>
              <a:t>dt</a:t>
            </a:r>
            <a:r>
              <a:rPr lang="fr-FR" sz="1100" b="1" dirty="0">
                <a:solidFill>
                  <a:schemeClr val="accent3"/>
                </a:solidFill>
              </a:rPr>
              <a:t>&lt;/td</a:t>
            </a:r>
            <a:r>
              <a:rPr lang="fr-FR" sz="1100" b="1" dirty="0" smtClean="0">
                <a:solidFill>
                  <a:schemeClr val="accent3"/>
                </a:solidFill>
              </a:rPr>
              <a:t>&gt;</a:t>
            </a:r>
          </a:p>
          <a:p>
            <a:r>
              <a:rPr lang="fr-FR" sz="1100" b="1" dirty="0" smtClean="0">
                <a:solidFill>
                  <a:schemeClr val="accent3"/>
                </a:solidFill>
              </a:rPr>
              <a:t>             </a:t>
            </a:r>
            <a:r>
              <a:rPr lang="fr-FR" sz="1100" b="1" dirty="0">
                <a:solidFill>
                  <a:schemeClr val="accent3"/>
                </a:solidFill>
              </a:rPr>
              <a:t>&lt;/tr&gt;</a:t>
            </a:r>
          </a:p>
          <a:p>
            <a:r>
              <a:rPr lang="fr-FR" sz="1100" b="1" dirty="0" smtClean="0">
                <a:solidFill>
                  <a:schemeClr val="accent3"/>
                </a:solidFill>
              </a:rPr>
              <a:t>             &lt;</a:t>
            </a:r>
            <a:r>
              <a:rPr lang="fr-FR" sz="1100" b="1" dirty="0">
                <a:solidFill>
                  <a:schemeClr val="accent3"/>
                </a:solidFill>
              </a:rPr>
              <a:t>tr&gt;</a:t>
            </a:r>
          </a:p>
          <a:p>
            <a:r>
              <a:rPr lang="fr-FR" sz="1100" dirty="0" smtClean="0"/>
              <a:t>                 </a:t>
            </a:r>
            <a:r>
              <a:rPr lang="fr-FR" sz="1100" b="1" dirty="0" smtClean="0">
                <a:solidFill>
                  <a:schemeClr val="accent3"/>
                </a:solidFill>
              </a:rPr>
              <a:t>&lt;</a:t>
            </a:r>
            <a:r>
              <a:rPr lang="fr-FR" sz="1100" b="1" dirty="0">
                <a:solidFill>
                  <a:schemeClr val="accent3"/>
                </a:solidFill>
              </a:rPr>
              <a:t>td&gt;</a:t>
            </a:r>
            <a:r>
              <a:rPr lang="fr-FR" sz="1100" dirty="0"/>
              <a:t>pelle</a:t>
            </a:r>
            <a:r>
              <a:rPr lang="fr-FR" sz="1100" b="1" dirty="0">
                <a:solidFill>
                  <a:schemeClr val="accent3"/>
                </a:solidFill>
              </a:rPr>
              <a:t>&lt;/td&gt;</a:t>
            </a:r>
          </a:p>
          <a:p>
            <a:r>
              <a:rPr lang="fr-FR" sz="1100" dirty="0" smtClean="0"/>
              <a:t>                 </a:t>
            </a:r>
            <a:r>
              <a:rPr lang="fr-FR" sz="1100" b="1" dirty="0" smtClean="0">
                <a:solidFill>
                  <a:schemeClr val="accent3"/>
                </a:solidFill>
              </a:rPr>
              <a:t>&lt;</a:t>
            </a:r>
            <a:r>
              <a:rPr lang="fr-FR" sz="1100" b="1" dirty="0">
                <a:solidFill>
                  <a:schemeClr val="accent3"/>
                </a:solidFill>
              </a:rPr>
              <a:t>td&gt;</a:t>
            </a:r>
            <a:r>
              <a:rPr lang="fr-FR" sz="1100" dirty="0"/>
              <a:t>30 </a:t>
            </a:r>
            <a:r>
              <a:rPr lang="fr-FR" sz="1100" dirty="0" err="1"/>
              <a:t>dt</a:t>
            </a:r>
            <a:r>
              <a:rPr lang="fr-FR" sz="1100" b="1" dirty="0">
                <a:solidFill>
                  <a:schemeClr val="accent3"/>
                </a:solidFill>
              </a:rPr>
              <a:t>&lt;/td&gt;</a:t>
            </a:r>
          </a:p>
          <a:p>
            <a:r>
              <a:rPr lang="fr-FR" sz="1100" b="1" dirty="0" smtClean="0">
                <a:solidFill>
                  <a:schemeClr val="accent3"/>
                </a:solidFill>
              </a:rPr>
              <a:t>              &lt;/</a:t>
            </a:r>
            <a:r>
              <a:rPr lang="fr-FR" sz="1100" b="1" dirty="0">
                <a:solidFill>
                  <a:schemeClr val="accent3"/>
                </a:solidFill>
              </a:rPr>
              <a:t>tr&gt;</a:t>
            </a:r>
          </a:p>
          <a:p>
            <a:r>
              <a:rPr lang="fr-FR" sz="1100" b="1" dirty="0" smtClean="0">
                <a:solidFill>
                  <a:schemeClr val="accent3"/>
                </a:solidFill>
              </a:rPr>
              <a:t>              </a:t>
            </a:r>
            <a:r>
              <a:rPr lang="fr-FR" sz="1100" b="1" dirty="0">
                <a:solidFill>
                  <a:schemeClr val="accent3"/>
                </a:solidFill>
              </a:rPr>
              <a:t>&lt;tr&gt;</a:t>
            </a:r>
          </a:p>
          <a:p>
            <a:r>
              <a:rPr lang="fr-FR" sz="1100" dirty="0" smtClean="0"/>
              <a:t>                   </a:t>
            </a:r>
            <a:r>
              <a:rPr lang="fr-FR" sz="1100" b="1" dirty="0">
                <a:solidFill>
                  <a:schemeClr val="accent3"/>
                </a:solidFill>
              </a:rPr>
              <a:t>&lt;td&gt;</a:t>
            </a:r>
            <a:r>
              <a:rPr lang="fr-FR" sz="1100" dirty="0"/>
              <a:t>pioche</a:t>
            </a:r>
            <a:r>
              <a:rPr lang="fr-FR" sz="1100" b="1" dirty="0">
                <a:solidFill>
                  <a:schemeClr val="accent3"/>
                </a:solidFill>
              </a:rPr>
              <a:t>&lt;/td&gt;</a:t>
            </a:r>
          </a:p>
          <a:p>
            <a:r>
              <a:rPr lang="fr-FR" sz="1100" dirty="0" smtClean="0"/>
              <a:t>                   </a:t>
            </a:r>
            <a:r>
              <a:rPr lang="fr-FR" sz="1100" b="1" dirty="0" smtClean="0">
                <a:solidFill>
                  <a:schemeClr val="accent3"/>
                </a:solidFill>
              </a:rPr>
              <a:t>&lt;</a:t>
            </a:r>
            <a:r>
              <a:rPr lang="fr-FR" sz="1100" b="1" dirty="0">
                <a:solidFill>
                  <a:schemeClr val="accent3"/>
                </a:solidFill>
              </a:rPr>
              <a:t>td&gt;</a:t>
            </a:r>
            <a:r>
              <a:rPr lang="fr-FR" sz="1100" dirty="0"/>
              <a:t>45 </a:t>
            </a:r>
            <a:r>
              <a:rPr lang="fr-FR" sz="1100" dirty="0" err="1"/>
              <a:t>dt</a:t>
            </a:r>
            <a:r>
              <a:rPr lang="fr-FR" sz="1100" b="1" dirty="0">
                <a:solidFill>
                  <a:schemeClr val="accent3"/>
                </a:solidFill>
              </a:rPr>
              <a:t>&lt;/td&gt;</a:t>
            </a:r>
          </a:p>
          <a:p>
            <a:r>
              <a:rPr lang="fr-FR" sz="1100" b="1" dirty="0" smtClean="0">
                <a:solidFill>
                  <a:schemeClr val="accent3"/>
                </a:solidFill>
              </a:rPr>
              <a:t>               &lt;/</a:t>
            </a:r>
            <a:r>
              <a:rPr lang="fr-FR" sz="1100" b="1" dirty="0">
                <a:solidFill>
                  <a:schemeClr val="accent3"/>
                </a:solidFill>
              </a:rPr>
              <a:t>tr&gt;</a:t>
            </a:r>
          </a:p>
          <a:p>
            <a:r>
              <a:rPr lang="fr-FR" sz="1100" b="1" dirty="0" smtClean="0">
                <a:solidFill>
                  <a:schemeClr val="accent3"/>
                </a:solidFill>
              </a:rPr>
              <a:t>               </a:t>
            </a:r>
            <a:r>
              <a:rPr lang="fr-FR" sz="1100" b="1" dirty="0">
                <a:solidFill>
                  <a:schemeClr val="accent3"/>
                </a:solidFill>
              </a:rPr>
              <a:t>&lt;tr&gt;</a:t>
            </a:r>
          </a:p>
          <a:p>
            <a:r>
              <a:rPr lang="fr-FR" sz="1100" dirty="0" smtClean="0"/>
              <a:t>                    </a:t>
            </a:r>
            <a:r>
              <a:rPr lang="fr-FR" sz="1100" b="1" dirty="0">
                <a:solidFill>
                  <a:schemeClr val="accent3"/>
                </a:solidFill>
              </a:rPr>
              <a:t>&lt;th </a:t>
            </a:r>
            <a:r>
              <a:rPr lang="fr-FR" sz="1100" b="1" dirty="0" err="1">
                <a:solidFill>
                  <a:schemeClr val="accent3"/>
                </a:solidFill>
              </a:rPr>
              <a:t>rowspan</a:t>
            </a:r>
            <a:r>
              <a:rPr lang="fr-FR" sz="1100" b="1" dirty="0">
                <a:solidFill>
                  <a:schemeClr val="accent3"/>
                </a:solidFill>
              </a:rPr>
              <a:t>="2"&gt;</a:t>
            </a:r>
            <a:r>
              <a:rPr lang="fr-FR" sz="1100" dirty="0"/>
              <a:t>rayon vêtements</a:t>
            </a:r>
            <a:r>
              <a:rPr lang="fr-FR" sz="1100" b="1" dirty="0">
                <a:solidFill>
                  <a:schemeClr val="accent3"/>
                </a:solidFill>
              </a:rPr>
              <a:t>&lt;/td&gt;</a:t>
            </a:r>
          </a:p>
          <a:p>
            <a:r>
              <a:rPr lang="fr-FR" sz="1100" dirty="0" smtClean="0"/>
              <a:t>                    </a:t>
            </a:r>
            <a:r>
              <a:rPr lang="fr-FR" sz="1100" b="1" dirty="0" smtClean="0">
                <a:solidFill>
                  <a:schemeClr val="accent3"/>
                </a:solidFill>
              </a:rPr>
              <a:t>&lt;td&gt;</a:t>
            </a:r>
            <a:r>
              <a:rPr lang="fr-FR" sz="1100" dirty="0" smtClean="0"/>
              <a:t>veste</a:t>
            </a:r>
            <a:r>
              <a:rPr lang="fr-FR" sz="1100" b="1" dirty="0">
                <a:solidFill>
                  <a:schemeClr val="accent3"/>
                </a:solidFill>
              </a:rPr>
              <a:t>&lt;/td&gt;</a:t>
            </a:r>
          </a:p>
          <a:p>
            <a:r>
              <a:rPr lang="fr-FR" sz="1100" dirty="0" smtClean="0"/>
              <a:t>                    </a:t>
            </a:r>
            <a:r>
              <a:rPr lang="fr-FR" sz="1100" b="1" dirty="0">
                <a:solidFill>
                  <a:schemeClr val="accent3"/>
                </a:solidFill>
              </a:rPr>
              <a:t>&lt;td&gt;</a:t>
            </a:r>
            <a:r>
              <a:rPr lang="fr-FR" sz="1100" dirty="0"/>
              <a:t>150 </a:t>
            </a:r>
            <a:r>
              <a:rPr lang="fr-FR" sz="1100" dirty="0" err="1"/>
              <a:t>dt</a:t>
            </a:r>
            <a:r>
              <a:rPr lang="fr-FR" sz="1100" b="1" dirty="0">
                <a:solidFill>
                  <a:schemeClr val="accent3"/>
                </a:solidFill>
              </a:rPr>
              <a:t>&lt;/td&gt;</a:t>
            </a:r>
          </a:p>
          <a:p>
            <a:r>
              <a:rPr lang="fr-FR" sz="1100" b="1" dirty="0" smtClean="0">
                <a:solidFill>
                  <a:schemeClr val="accent3"/>
                </a:solidFill>
              </a:rPr>
              <a:t>               </a:t>
            </a:r>
            <a:r>
              <a:rPr lang="fr-FR" sz="1100" b="1" dirty="0">
                <a:solidFill>
                  <a:schemeClr val="accent3"/>
                </a:solidFill>
              </a:rPr>
              <a:t>&lt;/tr&gt;</a:t>
            </a:r>
          </a:p>
          <a:p>
            <a:r>
              <a:rPr lang="fr-FR" sz="1100" b="1" dirty="0" smtClean="0">
                <a:solidFill>
                  <a:schemeClr val="accent3"/>
                </a:solidFill>
              </a:rPr>
              <a:t>               &lt;</a:t>
            </a:r>
            <a:r>
              <a:rPr lang="fr-FR" sz="1100" b="1" dirty="0">
                <a:solidFill>
                  <a:schemeClr val="accent3"/>
                </a:solidFill>
              </a:rPr>
              <a:t>tr&gt;</a:t>
            </a:r>
          </a:p>
          <a:p>
            <a:r>
              <a:rPr lang="fr-FR" sz="1100" dirty="0" smtClean="0"/>
              <a:t>                    </a:t>
            </a:r>
            <a:r>
              <a:rPr lang="fr-FR" sz="1100" b="1" dirty="0" smtClean="0">
                <a:solidFill>
                  <a:schemeClr val="accent3"/>
                </a:solidFill>
              </a:rPr>
              <a:t>&lt;</a:t>
            </a:r>
            <a:r>
              <a:rPr lang="fr-FR" sz="1100" b="1" dirty="0">
                <a:solidFill>
                  <a:schemeClr val="accent3"/>
                </a:solidFill>
              </a:rPr>
              <a:t>td&gt;</a:t>
            </a:r>
            <a:r>
              <a:rPr lang="fr-FR" sz="1100" dirty="0"/>
              <a:t>chemise</a:t>
            </a:r>
            <a:r>
              <a:rPr lang="fr-FR" sz="1100" b="1" dirty="0">
                <a:solidFill>
                  <a:schemeClr val="accent3"/>
                </a:solidFill>
              </a:rPr>
              <a:t>&lt;/td&gt;</a:t>
            </a:r>
          </a:p>
          <a:p>
            <a:r>
              <a:rPr lang="fr-FR" sz="1100" dirty="0" smtClean="0"/>
              <a:t>                    </a:t>
            </a:r>
            <a:r>
              <a:rPr lang="fr-FR" sz="1100" b="1" dirty="0" smtClean="0">
                <a:solidFill>
                  <a:schemeClr val="accent3"/>
                </a:solidFill>
              </a:rPr>
              <a:t>&lt;</a:t>
            </a:r>
            <a:r>
              <a:rPr lang="fr-FR" sz="1100" b="1" dirty="0">
                <a:solidFill>
                  <a:schemeClr val="accent3"/>
                </a:solidFill>
              </a:rPr>
              <a:t>td&gt;</a:t>
            </a:r>
            <a:r>
              <a:rPr lang="fr-FR" sz="1100" dirty="0"/>
              <a:t>60 </a:t>
            </a:r>
            <a:r>
              <a:rPr lang="fr-FR" sz="1100" dirty="0" err="1"/>
              <a:t>dt</a:t>
            </a:r>
            <a:r>
              <a:rPr lang="fr-FR" sz="1100" b="1" dirty="0">
                <a:solidFill>
                  <a:schemeClr val="accent3"/>
                </a:solidFill>
              </a:rPr>
              <a:t>&lt;/td&gt;</a:t>
            </a:r>
          </a:p>
          <a:p>
            <a:r>
              <a:rPr lang="fr-FR" sz="1100" b="1" dirty="0" smtClean="0">
                <a:solidFill>
                  <a:schemeClr val="accent3"/>
                </a:solidFill>
              </a:rPr>
              <a:t>                &lt;/</a:t>
            </a:r>
            <a:r>
              <a:rPr lang="fr-FR" sz="1100" b="1" dirty="0">
                <a:solidFill>
                  <a:schemeClr val="accent3"/>
                </a:solidFill>
              </a:rPr>
              <a:t>tr&gt;</a:t>
            </a:r>
          </a:p>
          <a:p>
            <a:r>
              <a:rPr lang="fr-FR" sz="1100" b="1" dirty="0" smtClean="0">
                <a:solidFill>
                  <a:schemeClr val="accent3"/>
                </a:solidFill>
              </a:rPr>
              <a:t>        &lt;/</a:t>
            </a:r>
            <a:r>
              <a:rPr lang="fr-FR" sz="1100" b="1" dirty="0">
                <a:solidFill>
                  <a:schemeClr val="accent3"/>
                </a:solidFill>
              </a:rPr>
              <a:t>table&gt;</a:t>
            </a:r>
          </a:p>
          <a:p>
            <a:r>
              <a:rPr lang="fr-FR" sz="1100" dirty="0"/>
              <a:t>    &lt;/body&gt;</a:t>
            </a:r>
          </a:p>
          <a:p>
            <a:r>
              <a:rPr lang="fr-FR" sz="1100" dirty="0"/>
              <a:t>&lt;/html&gt;</a:t>
            </a:r>
          </a:p>
        </p:txBody>
      </p:sp>
    </p:spTree>
    <p:extLst>
      <p:ext uri="{BB962C8B-B14F-4D97-AF65-F5344CB8AC3E}">
        <p14:creationId xmlns:p14="http://schemas.microsoft.com/office/powerpoint/2010/main" val="373144984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marL="82296" indent="0"/>
            <a:r>
              <a:rPr lang="fr-FR" sz="2400" b="1" dirty="0" smtClean="0">
                <a:effectLst/>
              </a:rPr>
              <a:t>Les tableaux</a:t>
            </a:r>
            <a:br>
              <a:rPr lang="fr-FR" sz="2400" b="1" dirty="0" smtClean="0">
                <a:effectLst/>
              </a:rPr>
            </a:br>
            <a:r>
              <a:rPr lang="fr-FR" sz="2400" b="1" dirty="0"/>
              <a:t>Un tableau structuré</a:t>
            </a:r>
          </a:p>
        </p:txBody>
      </p:sp>
      <p:sp>
        <p:nvSpPr>
          <p:cNvPr id="3" name="Espace réservé du contenu 2"/>
          <p:cNvSpPr>
            <a:spLocks noGrp="1"/>
          </p:cNvSpPr>
          <p:nvPr>
            <p:ph idx="1"/>
          </p:nvPr>
        </p:nvSpPr>
        <p:spPr>
          <a:xfrm>
            <a:off x="1043608" y="1412776"/>
            <a:ext cx="4608512" cy="4800600"/>
          </a:xfrm>
          <a:noFill/>
        </p:spPr>
        <p:txBody>
          <a:bodyPr>
            <a:noAutofit/>
          </a:bodyPr>
          <a:lstStyle/>
          <a:p>
            <a:pPr marL="82296" indent="0" algn="just">
              <a:buNone/>
            </a:pPr>
            <a:r>
              <a:rPr lang="fr-FR" sz="1600" dirty="0" smtClean="0"/>
              <a:t>Pour </a:t>
            </a:r>
            <a:r>
              <a:rPr lang="fr-FR" sz="1600" dirty="0"/>
              <a:t>les gros tableaux, il est préférable de les </a:t>
            </a:r>
            <a:r>
              <a:rPr lang="fr-FR" sz="1600" b="1" dirty="0"/>
              <a:t>diviser</a:t>
            </a:r>
            <a:r>
              <a:rPr lang="fr-FR" sz="1600" dirty="0"/>
              <a:t> en trois parties afin de faciliter la mise en forme avec CSS:</a:t>
            </a:r>
          </a:p>
          <a:p>
            <a:pPr lvl="0" algn="just"/>
            <a:r>
              <a:rPr lang="fr-FR" sz="1600" b="1" dirty="0"/>
              <a:t>L’en-tête (en haut)</a:t>
            </a:r>
            <a:r>
              <a:rPr lang="fr-FR" sz="1600" dirty="0"/>
              <a:t> : il se définit avec les balises </a:t>
            </a:r>
            <a:r>
              <a:rPr lang="fr-FR" sz="1600" b="1" dirty="0">
                <a:solidFill>
                  <a:schemeClr val="accent3"/>
                </a:solidFill>
              </a:rPr>
              <a:t>&lt;</a:t>
            </a:r>
            <a:r>
              <a:rPr lang="fr-FR" sz="1600" b="1" dirty="0" err="1">
                <a:solidFill>
                  <a:schemeClr val="accent3"/>
                </a:solidFill>
              </a:rPr>
              <a:t>thead</a:t>
            </a:r>
            <a:r>
              <a:rPr lang="fr-FR" sz="1600" b="1" dirty="0">
                <a:solidFill>
                  <a:schemeClr val="accent3"/>
                </a:solidFill>
              </a:rPr>
              <a:t>&gt;&lt;/</a:t>
            </a:r>
            <a:r>
              <a:rPr lang="fr-FR" sz="1600" b="1" dirty="0" err="1">
                <a:solidFill>
                  <a:schemeClr val="accent3"/>
                </a:solidFill>
              </a:rPr>
              <a:t>thead</a:t>
            </a:r>
            <a:r>
              <a:rPr lang="fr-FR" sz="1600" b="1" dirty="0">
                <a:solidFill>
                  <a:schemeClr val="accent3"/>
                </a:solidFill>
              </a:rPr>
              <a:t>&gt;</a:t>
            </a:r>
            <a:r>
              <a:rPr lang="fr-FR" sz="1600" dirty="0"/>
              <a:t>  </a:t>
            </a:r>
          </a:p>
          <a:p>
            <a:pPr lvl="0" algn="just"/>
            <a:r>
              <a:rPr lang="fr-FR" sz="1600" b="1" dirty="0"/>
              <a:t>le corps (au centre)</a:t>
            </a:r>
            <a:r>
              <a:rPr lang="fr-FR" sz="1600" dirty="0"/>
              <a:t> : il se définit avec les balises </a:t>
            </a:r>
            <a:r>
              <a:rPr lang="fr-FR" sz="1600" b="1" dirty="0">
                <a:solidFill>
                  <a:schemeClr val="accent3"/>
                </a:solidFill>
              </a:rPr>
              <a:t>&lt;</a:t>
            </a:r>
            <a:r>
              <a:rPr lang="fr-FR" sz="1600" b="1" dirty="0" err="1">
                <a:solidFill>
                  <a:schemeClr val="accent3"/>
                </a:solidFill>
              </a:rPr>
              <a:t>tbody</a:t>
            </a:r>
            <a:r>
              <a:rPr lang="fr-FR" sz="1600" b="1" dirty="0">
                <a:solidFill>
                  <a:schemeClr val="accent3"/>
                </a:solidFill>
              </a:rPr>
              <a:t>&gt;&lt;/</a:t>
            </a:r>
            <a:r>
              <a:rPr lang="fr-FR" sz="1600" b="1" dirty="0" err="1">
                <a:solidFill>
                  <a:schemeClr val="accent3"/>
                </a:solidFill>
              </a:rPr>
              <a:t>tbody</a:t>
            </a:r>
            <a:r>
              <a:rPr lang="fr-FR" sz="1600" b="1" dirty="0">
                <a:solidFill>
                  <a:schemeClr val="accent3"/>
                </a:solidFill>
              </a:rPr>
              <a:t>&gt;</a:t>
            </a:r>
            <a:r>
              <a:rPr lang="fr-FR" sz="1600" dirty="0"/>
              <a:t>  </a:t>
            </a:r>
          </a:p>
          <a:p>
            <a:pPr lvl="0" algn="just"/>
            <a:r>
              <a:rPr lang="fr-FR" sz="1600" b="1" dirty="0"/>
              <a:t>le pied du tableau (en bas)</a:t>
            </a:r>
            <a:r>
              <a:rPr lang="fr-FR" sz="1600" dirty="0"/>
              <a:t> : il se définit avec les balises </a:t>
            </a:r>
            <a:r>
              <a:rPr lang="fr-FR" sz="1600" b="1" dirty="0">
                <a:solidFill>
                  <a:schemeClr val="accent3"/>
                </a:solidFill>
              </a:rPr>
              <a:t>&lt;</a:t>
            </a:r>
            <a:r>
              <a:rPr lang="fr-FR" sz="1600" b="1" dirty="0" err="1">
                <a:solidFill>
                  <a:schemeClr val="accent3"/>
                </a:solidFill>
              </a:rPr>
              <a:t>tfoot</a:t>
            </a:r>
            <a:r>
              <a:rPr lang="fr-FR" sz="1600" b="1" dirty="0">
                <a:solidFill>
                  <a:schemeClr val="accent3"/>
                </a:solidFill>
              </a:rPr>
              <a:t>&gt;&lt;/</a:t>
            </a:r>
            <a:r>
              <a:rPr lang="fr-FR" sz="1600" b="1" dirty="0" err="1">
                <a:solidFill>
                  <a:schemeClr val="accent3"/>
                </a:solidFill>
              </a:rPr>
              <a:t>tfoot</a:t>
            </a:r>
            <a:r>
              <a:rPr lang="fr-FR" sz="1600" b="1" dirty="0">
                <a:solidFill>
                  <a:schemeClr val="accent3"/>
                </a:solidFill>
              </a:rPr>
              <a:t>&gt; </a:t>
            </a:r>
            <a:r>
              <a:rPr lang="fr-FR" sz="1600" dirty="0"/>
              <a:t> </a:t>
            </a:r>
            <a:endParaRPr lang="fr-FR" sz="1600" dirty="0" smtClean="0"/>
          </a:p>
          <a:p>
            <a:pPr marL="82296" lvl="0" indent="0" algn="just">
              <a:buNone/>
            </a:pPr>
            <a:endParaRPr lang="fr-FR" sz="1600" dirty="0"/>
          </a:p>
          <a:p>
            <a:pPr marL="82296" indent="0" algn="just">
              <a:buNone/>
            </a:pPr>
            <a:r>
              <a:rPr lang="fr-FR" sz="1600" dirty="0"/>
              <a:t>Pour l’instant </a:t>
            </a:r>
            <a:r>
              <a:rPr lang="fr-FR" sz="1600" dirty="0" smtClean="0"/>
              <a:t>l’affichage </a:t>
            </a:r>
            <a:r>
              <a:rPr lang="fr-FR" sz="1600" dirty="0"/>
              <a:t>ne change pas mais avec l’utilisation de CSS chaque partie pourra avoir un format </a:t>
            </a:r>
            <a:r>
              <a:rPr lang="fr-FR" sz="1600" dirty="0" smtClean="0"/>
              <a:t>spécifique</a:t>
            </a:r>
            <a:endParaRPr lang="fr-FR" sz="1600" dirty="0"/>
          </a:p>
          <a:p>
            <a:pPr marL="82296" indent="0">
              <a:buNone/>
            </a:pPr>
            <a:r>
              <a:rPr lang="fr-FR" sz="1600" dirty="0" smtClean="0"/>
              <a:t/>
            </a:r>
            <a:br>
              <a:rPr lang="fr-FR" sz="1600" dirty="0" smtClean="0"/>
            </a:br>
            <a:endParaRPr lang="fr-FR" sz="1600" b="1" dirty="0" smtClean="0"/>
          </a:p>
          <a:p>
            <a:pPr marL="82296" indent="0">
              <a:buNone/>
            </a:pPr>
            <a:endParaRPr lang="fr-FR" sz="1600" b="1" dirty="0" smtClean="0"/>
          </a:p>
          <a:p>
            <a:pPr marL="82296" indent="0">
              <a:buNone/>
            </a:pPr>
            <a:endParaRPr lang="fr-FR" sz="1600" b="1" dirty="0" smtClean="0"/>
          </a:p>
          <a:p>
            <a:pPr marL="82296" indent="0">
              <a:buNone/>
            </a:pPr>
            <a:endParaRPr lang="fr-FR" sz="1600" b="1" dirty="0" smtClean="0"/>
          </a:p>
          <a:p>
            <a:pPr marL="82296" indent="0">
              <a:buNone/>
            </a:pPr>
            <a:endParaRPr lang="fr-FR" sz="1600" b="1" dirty="0"/>
          </a:p>
          <a:p>
            <a:pPr marL="82296" indent="0">
              <a:buNone/>
            </a:pPr>
            <a:endParaRPr lang="fr-FR" sz="1600" b="1" dirty="0"/>
          </a:p>
          <a:p>
            <a:endParaRPr lang="fr-FR" sz="1600" b="1" dirty="0" smtClean="0"/>
          </a:p>
          <a:p>
            <a:pPr marL="82296" indent="0">
              <a:buNone/>
            </a:pPr>
            <a:endParaRPr lang="fr-FR" sz="1600" dirty="0"/>
          </a:p>
          <a:p>
            <a:pPr marL="82296" indent="0">
              <a:buNone/>
            </a:pPr>
            <a:endParaRPr lang="fr-FR" sz="1600" dirty="0"/>
          </a:p>
          <a:p>
            <a:pPr marL="82296" indent="0">
              <a:buNone/>
            </a:pPr>
            <a:endParaRPr lang="fr-FR" sz="1600" dirty="0"/>
          </a:p>
          <a:p>
            <a:pPr marL="82296" indent="0">
              <a:buNone/>
            </a:pPr>
            <a:endParaRPr lang="fr-FR" sz="1600" dirty="0" smtClean="0"/>
          </a:p>
          <a:p>
            <a:pPr marL="82296" indent="0">
              <a:buNone/>
            </a:pPr>
            <a:endParaRPr lang="fr-FR" sz="1600" dirty="0" smtClean="0"/>
          </a:p>
          <a:p>
            <a:pPr marL="82296" indent="0">
              <a:buNone/>
            </a:pPr>
            <a:endParaRPr lang="fr-FR" sz="1600" dirty="0"/>
          </a:p>
          <a:p>
            <a:pPr marL="82296" indent="0">
              <a:buNone/>
            </a:pPr>
            <a:endParaRPr lang="fr-FR" sz="1600" dirty="0" smtClean="0"/>
          </a:p>
          <a:p>
            <a:pPr marL="82296" indent="0">
              <a:buNone/>
            </a:pPr>
            <a:endParaRPr lang="fr-FR" sz="1600" dirty="0"/>
          </a:p>
          <a:p>
            <a:pPr marL="82296" indent="0">
              <a:buNone/>
            </a:pPr>
            <a:endParaRPr lang="fr-FR" sz="1600" dirty="0" smtClean="0"/>
          </a:p>
          <a:p>
            <a:pPr marL="82296" indent="0">
              <a:buNone/>
            </a:pPr>
            <a:endParaRPr lang="fr-FR" sz="1600" dirty="0"/>
          </a:p>
          <a:p>
            <a:pPr marL="82296" indent="0">
              <a:buNone/>
            </a:pPr>
            <a:endParaRPr lang="fr-FR" sz="1600" dirty="0" smtClean="0"/>
          </a:p>
          <a:p>
            <a:pPr marL="82296" indent="0">
              <a:buNone/>
            </a:pPr>
            <a:endParaRPr lang="fr-FR" sz="1600" dirty="0"/>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49</a:t>
            </a:fld>
            <a:endParaRPr lang="fr-FR"/>
          </a:p>
        </p:txBody>
      </p:sp>
      <p:sp>
        <p:nvSpPr>
          <p:cNvPr id="5" name="ZoneTexte 4"/>
          <p:cNvSpPr txBox="1"/>
          <p:nvPr/>
        </p:nvSpPr>
        <p:spPr>
          <a:xfrm>
            <a:off x="5796137" y="6361"/>
            <a:ext cx="3240360" cy="6924973"/>
          </a:xfrm>
          <a:prstGeom prst="rect">
            <a:avLst/>
          </a:prstGeom>
          <a:noFill/>
          <a:ln>
            <a:solidFill>
              <a:schemeClr val="accent1"/>
            </a:solidFill>
          </a:ln>
        </p:spPr>
        <p:txBody>
          <a:bodyPr wrap="square" rtlCol="0">
            <a:spAutoFit/>
          </a:bodyPr>
          <a:lstStyle/>
          <a:p>
            <a:r>
              <a:rPr lang="fr-FR" sz="1200" b="1" dirty="0" smtClean="0">
                <a:solidFill>
                  <a:schemeClr val="accent3"/>
                </a:solidFill>
              </a:rPr>
              <a:t>&lt;</a:t>
            </a:r>
            <a:r>
              <a:rPr lang="fr-FR" sz="1200" b="1" dirty="0">
                <a:solidFill>
                  <a:schemeClr val="accent3"/>
                </a:solidFill>
              </a:rPr>
              <a:t>table border="1</a:t>
            </a:r>
            <a:r>
              <a:rPr lang="fr-FR" sz="1200" b="1" dirty="0" smtClean="0">
                <a:solidFill>
                  <a:schemeClr val="accent3"/>
                </a:solidFill>
              </a:rPr>
              <a:t>"&gt;</a:t>
            </a:r>
          </a:p>
          <a:p>
            <a:r>
              <a:rPr lang="fr-FR" sz="1200" dirty="0"/>
              <a:t> </a:t>
            </a:r>
            <a:r>
              <a:rPr lang="fr-FR" sz="1200" dirty="0" smtClean="0"/>
              <a:t>          &lt;</a:t>
            </a:r>
            <a:r>
              <a:rPr lang="fr-FR" sz="1200" dirty="0" err="1"/>
              <a:t>caption</a:t>
            </a:r>
            <a:r>
              <a:rPr lang="fr-FR" sz="1200" dirty="0"/>
              <a:t>&gt;liste des achats&lt;/</a:t>
            </a:r>
            <a:r>
              <a:rPr lang="fr-FR" sz="1200" dirty="0" err="1"/>
              <a:t>caption</a:t>
            </a:r>
            <a:r>
              <a:rPr lang="fr-FR" sz="1200" dirty="0"/>
              <a:t>&gt;</a:t>
            </a:r>
          </a:p>
          <a:p>
            <a:r>
              <a:rPr lang="fr-FR" sz="1200" b="1" dirty="0" smtClean="0">
                <a:solidFill>
                  <a:schemeClr val="accent1">
                    <a:lumMod val="50000"/>
                  </a:schemeClr>
                </a:solidFill>
              </a:rPr>
              <a:t>           </a:t>
            </a:r>
            <a:r>
              <a:rPr lang="fr-FR" sz="1200" b="1" dirty="0">
                <a:solidFill>
                  <a:schemeClr val="accent1">
                    <a:lumMod val="50000"/>
                  </a:schemeClr>
                </a:solidFill>
              </a:rPr>
              <a:t>&lt;</a:t>
            </a:r>
            <a:r>
              <a:rPr lang="fr-FR" sz="1200" b="1" dirty="0" err="1">
                <a:solidFill>
                  <a:schemeClr val="accent1">
                    <a:lumMod val="50000"/>
                  </a:schemeClr>
                </a:solidFill>
              </a:rPr>
              <a:t>thead</a:t>
            </a:r>
            <a:r>
              <a:rPr lang="fr-FR" sz="1200" b="1" dirty="0">
                <a:solidFill>
                  <a:schemeClr val="accent1">
                    <a:lumMod val="50000"/>
                  </a:schemeClr>
                </a:solidFill>
              </a:rPr>
              <a:t>&gt;</a:t>
            </a:r>
          </a:p>
          <a:p>
            <a:r>
              <a:rPr lang="fr-FR" sz="1200" dirty="0" smtClean="0"/>
              <a:t>                </a:t>
            </a:r>
            <a:r>
              <a:rPr lang="fr-FR" sz="1200" dirty="0" smtClean="0">
                <a:solidFill>
                  <a:schemeClr val="accent3"/>
                </a:solidFill>
              </a:rPr>
              <a:t>&lt;</a:t>
            </a:r>
            <a:r>
              <a:rPr lang="fr-FR" sz="1200" dirty="0">
                <a:solidFill>
                  <a:schemeClr val="accent3"/>
                </a:solidFill>
              </a:rPr>
              <a:t>tr&gt;</a:t>
            </a:r>
          </a:p>
          <a:p>
            <a:r>
              <a:rPr lang="fr-FR" sz="1200" dirty="0"/>
              <a:t>	</a:t>
            </a:r>
            <a:r>
              <a:rPr lang="fr-FR" sz="1200" dirty="0" smtClean="0">
                <a:solidFill>
                  <a:schemeClr val="accent3"/>
                </a:solidFill>
              </a:rPr>
              <a:t>&lt;th&gt;</a:t>
            </a:r>
            <a:r>
              <a:rPr lang="fr-FR" sz="1200" dirty="0" smtClean="0"/>
              <a:t>Article</a:t>
            </a:r>
            <a:r>
              <a:rPr lang="fr-FR" sz="1200" dirty="0">
                <a:solidFill>
                  <a:schemeClr val="accent3"/>
                </a:solidFill>
              </a:rPr>
              <a:t>&lt;/th&gt;</a:t>
            </a:r>
          </a:p>
          <a:p>
            <a:r>
              <a:rPr lang="fr-FR" sz="1200" dirty="0"/>
              <a:t>	</a:t>
            </a:r>
            <a:r>
              <a:rPr lang="fr-FR" sz="1200" dirty="0" smtClean="0">
                <a:solidFill>
                  <a:schemeClr val="accent3"/>
                </a:solidFill>
              </a:rPr>
              <a:t>&lt;</a:t>
            </a:r>
            <a:r>
              <a:rPr lang="fr-FR" sz="1200" dirty="0">
                <a:solidFill>
                  <a:schemeClr val="accent3"/>
                </a:solidFill>
              </a:rPr>
              <a:t>th&gt;</a:t>
            </a:r>
            <a:r>
              <a:rPr lang="fr-FR" sz="1200" dirty="0"/>
              <a:t>prix unit</a:t>
            </a:r>
            <a:r>
              <a:rPr lang="fr-FR" sz="1200" dirty="0">
                <a:solidFill>
                  <a:schemeClr val="accent3"/>
                </a:solidFill>
              </a:rPr>
              <a:t>&lt;/th&gt;</a:t>
            </a:r>
          </a:p>
          <a:p>
            <a:r>
              <a:rPr lang="fr-FR" sz="1200" dirty="0"/>
              <a:t>	</a:t>
            </a:r>
            <a:r>
              <a:rPr lang="fr-FR" sz="1200" dirty="0" smtClean="0">
                <a:solidFill>
                  <a:schemeClr val="accent3"/>
                </a:solidFill>
              </a:rPr>
              <a:t>&lt;</a:t>
            </a:r>
            <a:r>
              <a:rPr lang="fr-FR" sz="1200" dirty="0">
                <a:solidFill>
                  <a:schemeClr val="accent3"/>
                </a:solidFill>
              </a:rPr>
              <a:t>th&gt;</a:t>
            </a:r>
            <a:r>
              <a:rPr lang="fr-FR" sz="1200" dirty="0"/>
              <a:t>quantité</a:t>
            </a:r>
            <a:r>
              <a:rPr lang="fr-FR" sz="1200" dirty="0">
                <a:solidFill>
                  <a:schemeClr val="accent3"/>
                </a:solidFill>
              </a:rPr>
              <a:t>&lt;/th&gt;</a:t>
            </a:r>
          </a:p>
          <a:p>
            <a:r>
              <a:rPr lang="fr-FR" sz="1200" dirty="0"/>
              <a:t>	</a:t>
            </a:r>
            <a:r>
              <a:rPr lang="fr-FR" sz="1200" dirty="0" smtClean="0">
                <a:solidFill>
                  <a:schemeClr val="accent3"/>
                </a:solidFill>
              </a:rPr>
              <a:t>&lt;</a:t>
            </a:r>
            <a:r>
              <a:rPr lang="fr-FR" sz="1200" dirty="0">
                <a:solidFill>
                  <a:schemeClr val="accent3"/>
                </a:solidFill>
              </a:rPr>
              <a:t>th&gt;</a:t>
            </a:r>
            <a:r>
              <a:rPr lang="fr-FR" sz="1200" dirty="0"/>
              <a:t>total</a:t>
            </a:r>
            <a:r>
              <a:rPr lang="fr-FR" sz="1200" dirty="0">
                <a:solidFill>
                  <a:schemeClr val="accent3"/>
                </a:solidFill>
              </a:rPr>
              <a:t>&lt;/th&gt;</a:t>
            </a:r>
          </a:p>
          <a:p>
            <a:r>
              <a:rPr lang="fr-FR" sz="1200" dirty="0" smtClean="0"/>
              <a:t>                </a:t>
            </a:r>
            <a:r>
              <a:rPr lang="fr-FR" sz="1200" dirty="0" smtClean="0">
                <a:solidFill>
                  <a:schemeClr val="accent3"/>
                </a:solidFill>
              </a:rPr>
              <a:t> &lt;/</a:t>
            </a:r>
            <a:r>
              <a:rPr lang="fr-FR" sz="1200" dirty="0">
                <a:solidFill>
                  <a:schemeClr val="accent3"/>
                </a:solidFill>
              </a:rPr>
              <a:t>tr&gt;</a:t>
            </a:r>
          </a:p>
          <a:p>
            <a:r>
              <a:rPr lang="fr-FR" sz="1200" b="1" dirty="0" smtClean="0">
                <a:solidFill>
                  <a:schemeClr val="accent1">
                    <a:lumMod val="50000"/>
                  </a:schemeClr>
                </a:solidFill>
              </a:rPr>
              <a:t>            &lt;/</a:t>
            </a:r>
            <a:r>
              <a:rPr lang="fr-FR" sz="1200" b="1" dirty="0" err="1">
                <a:solidFill>
                  <a:schemeClr val="accent1">
                    <a:lumMod val="50000"/>
                  </a:schemeClr>
                </a:solidFill>
              </a:rPr>
              <a:t>thead</a:t>
            </a:r>
            <a:r>
              <a:rPr lang="fr-FR" sz="1200" b="1" dirty="0">
                <a:solidFill>
                  <a:schemeClr val="accent1">
                    <a:lumMod val="50000"/>
                  </a:schemeClr>
                </a:solidFill>
              </a:rPr>
              <a:t>&gt;</a:t>
            </a:r>
          </a:p>
          <a:p>
            <a:r>
              <a:rPr lang="fr-FR" sz="1200" b="1" dirty="0" smtClean="0">
                <a:solidFill>
                  <a:schemeClr val="accent1">
                    <a:lumMod val="50000"/>
                  </a:schemeClr>
                </a:solidFill>
              </a:rPr>
              <a:t>             </a:t>
            </a:r>
            <a:r>
              <a:rPr lang="fr-FR" sz="1200" b="1" dirty="0">
                <a:solidFill>
                  <a:schemeClr val="accent1">
                    <a:lumMod val="50000"/>
                  </a:schemeClr>
                </a:solidFill>
              </a:rPr>
              <a:t>&lt;</a:t>
            </a:r>
            <a:r>
              <a:rPr lang="fr-FR" sz="1200" b="1" dirty="0" err="1">
                <a:solidFill>
                  <a:schemeClr val="accent1">
                    <a:lumMod val="50000"/>
                  </a:schemeClr>
                </a:solidFill>
              </a:rPr>
              <a:t>tbody</a:t>
            </a:r>
            <a:r>
              <a:rPr lang="fr-FR" sz="1200" b="1" dirty="0">
                <a:solidFill>
                  <a:schemeClr val="accent1">
                    <a:lumMod val="50000"/>
                  </a:schemeClr>
                </a:solidFill>
              </a:rPr>
              <a:t>&gt;</a:t>
            </a:r>
          </a:p>
          <a:p>
            <a:r>
              <a:rPr lang="fr-FR" sz="1200" dirty="0" smtClean="0"/>
              <a:t>                    </a:t>
            </a:r>
            <a:r>
              <a:rPr lang="fr-FR" sz="1200" dirty="0">
                <a:solidFill>
                  <a:schemeClr val="accent3"/>
                </a:solidFill>
              </a:rPr>
              <a:t>&lt;tr&gt;</a:t>
            </a:r>
          </a:p>
          <a:p>
            <a:r>
              <a:rPr lang="fr-FR" sz="1200" dirty="0"/>
              <a:t>	</a:t>
            </a:r>
            <a:r>
              <a:rPr lang="fr-FR" sz="1200" dirty="0" smtClean="0"/>
              <a:t>   </a:t>
            </a:r>
            <a:r>
              <a:rPr lang="fr-FR" sz="1200" dirty="0">
                <a:solidFill>
                  <a:schemeClr val="accent3"/>
                </a:solidFill>
              </a:rPr>
              <a:t>&lt;td&gt;</a:t>
            </a:r>
            <a:r>
              <a:rPr lang="fr-FR" sz="1200" dirty="0"/>
              <a:t>cahier</a:t>
            </a:r>
            <a:r>
              <a:rPr lang="fr-FR" sz="1200" dirty="0">
                <a:solidFill>
                  <a:schemeClr val="accent3"/>
                </a:solidFill>
              </a:rPr>
              <a:t>&lt;/td&gt;</a:t>
            </a:r>
          </a:p>
          <a:p>
            <a:r>
              <a:rPr lang="fr-FR" sz="1200" dirty="0"/>
              <a:t>	</a:t>
            </a:r>
            <a:r>
              <a:rPr lang="fr-FR" sz="1200" dirty="0" smtClean="0"/>
              <a:t>   </a:t>
            </a:r>
            <a:r>
              <a:rPr lang="fr-FR" sz="1200" dirty="0">
                <a:solidFill>
                  <a:schemeClr val="accent3"/>
                </a:solidFill>
              </a:rPr>
              <a:t>&lt;td&gt;</a:t>
            </a:r>
            <a:r>
              <a:rPr lang="fr-FR" sz="1200" dirty="0"/>
              <a:t>1,200</a:t>
            </a:r>
            <a:r>
              <a:rPr lang="fr-FR" sz="1200" dirty="0">
                <a:solidFill>
                  <a:schemeClr val="accent3"/>
                </a:solidFill>
              </a:rPr>
              <a:t>&lt;/td&gt;</a:t>
            </a:r>
          </a:p>
          <a:p>
            <a:r>
              <a:rPr lang="fr-FR" sz="1200" dirty="0"/>
              <a:t>	</a:t>
            </a:r>
            <a:r>
              <a:rPr lang="fr-FR" sz="1200" dirty="0" smtClean="0"/>
              <a:t>   </a:t>
            </a:r>
            <a:r>
              <a:rPr lang="fr-FR" sz="1200" dirty="0">
                <a:solidFill>
                  <a:schemeClr val="accent3"/>
                </a:solidFill>
              </a:rPr>
              <a:t>&lt;td&gt;</a:t>
            </a:r>
            <a:r>
              <a:rPr lang="fr-FR" sz="1200" dirty="0"/>
              <a:t>5</a:t>
            </a:r>
            <a:r>
              <a:rPr lang="fr-FR" sz="1200" dirty="0">
                <a:solidFill>
                  <a:schemeClr val="accent3"/>
                </a:solidFill>
              </a:rPr>
              <a:t>&lt;/td&gt;</a:t>
            </a:r>
          </a:p>
          <a:p>
            <a:r>
              <a:rPr lang="fr-FR" sz="1200" dirty="0"/>
              <a:t>	</a:t>
            </a:r>
            <a:r>
              <a:rPr lang="fr-FR" sz="1200" dirty="0" smtClean="0"/>
              <a:t>   </a:t>
            </a:r>
            <a:r>
              <a:rPr lang="fr-FR" sz="1200" dirty="0">
                <a:solidFill>
                  <a:schemeClr val="accent3"/>
                </a:solidFill>
              </a:rPr>
              <a:t>&lt;td&gt;</a:t>
            </a:r>
            <a:r>
              <a:rPr lang="fr-FR" sz="1200" dirty="0"/>
              <a:t>6,000</a:t>
            </a:r>
            <a:r>
              <a:rPr lang="fr-FR" sz="1200" dirty="0">
                <a:solidFill>
                  <a:schemeClr val="accent3"/>
                </a:solidFill>
              </a:rPr>
              <a:t>&lt;/td&gt;</a:t>
            </a:r>
          </a:p>
          <a:p>
            <a:r>
              <a:rPr lang="fr-FR" sz="1200" dirty="0" smtClean="0"/>
              <a:t>                     </a:t>
            </a:r>
            <a:r>
              <a:rPr lang="fr-FR" sz="1200" dirty="0" smtClean="0">
                <a:solidFill>
                  <a:schemeClr val="accent3"/>
                </a:solidFill>
              </a:rPr>
              <a:t>&lt;/</a:t>
            </a:r>
            <a:r>
              <a:rPr lang="fr-FR" sz="1200" dirty="0">
                <a:solidFill>
                  <a:schemeClr val="accent3"/>
                </a:solidFill>
              </a:rPr>
              <a:t>tr&gt;</a:t>
            </a:r>
          </a:p>
          <a:p>
            <a:r>
              <a:rPr lang="fr-FR" sz="1200" dirty="0"/>
              <a:t>	</a:t>
            </a:r>
            <a:r>
              <a:rPr lang="fr-FR" sz="1200" dirty="0" smtClean="0">
                <a:solidFill>
                  <a:schemeClr val="accent3"/>
                </a:solidFill>
              </a:rPr>
              <a:t>&lt;tr</a:t>
            </a:r>
            <a:r>
              <a:rPr lang="fr-FR" sz="1200" dirty="0">
                <a:solidFill>
                  <a:schemeClr val="accent3"/>
                </a:solidFill>
              </a:rPr>
              <a:t>&gt;</a:t>
            </a:r>
          </a:p>
          <a:p>
            <a:r>
              <a:rPr lang="fr-FR" sz="1200" dirty="0"/>
              <a:t>	</a:t>
            </a:r>
            <a:r>
              <a:rPr lang="fr-FR" sz="1200" dirty="0" smtClean="0"/>
              <a:t>   </a:t>
            </a:r>
            <a:r>
              <a:rPr lang="fr-FR" sz="1200" dirty="0">
                <a:solidFill>
                  <a:schemeClr val="accent3"/>
                </a:solidFill>
              </a:rPr>
              <a:t>&lt;td&gt;</a:t>
            </a:r>
            <a:r>
              <a:rPr lang="fr-FR" sz="1200" dirty="0"/>
              <a:t>stylo</a:t>
            </a:r>
            <a:r>
              <a:rPr lang="fr-FR" sz="1200" dirty="0">
                <a:solidFill>
                  <a:schemeClr val="accent3"/>
                </a:solidFill>
              </a:rPr>
              <a:t>&lt;/td&gt;</a:t>
            </a:r>
          </a:p>
          <a:p>
            <a:r>
              <a:rPr lang="fr-FR" sz="1200" dirty="0"/>
              <a:t>	</a:t>
            </a:r>
            <a:r>
              <a:rPr lang="fr-FR" sz="1200" dirty="0" smtClean="0"/>
              <a:t>   </a:t>
            </a:r>
            <a:r>
              <a:rPr lang="fr-FR" sz="1200" dirty="0">
                <a:solidFill>
                  <a:schemeClr val="accent3"/>
                </a:solidFill>
              </a:rPr>
              <a:t>&lt;td&gt;</a:t>
            </a:r>
            <a:r>
              <a:rPr lang="fr-FR" sz="1200" dirty="0"/>
              <a:t>0.7</a:t>
            </a:r>
            <a:r>
              <a:rPr lang="fr-FR" sz="1200" dirty="0">
                <a:solidFill>
                  <a:schemeClr val="accent3"/>
                </a:solidFill>
              </a:rPr>
              <a:t>&lt;/td&gt;</a:t>
            </a:r>
          </a:p>
          <a:p>
            <a:r>
              <a:rPr lang="fr-FR" sz="1200" dirty="0"/>
              <a:t>	</a:t>
            </a:r>
            <a:r>
              <a:rPr lang="fr-FR" sz="1200" dirty="0" smtClean="0"/>
              <a:t>   </a:t>
            </a:r>
            <a:r>
              <a:rPr lang="fr-FR" sz="1200" dirty="0">
                <a:solidFill>
                  <a:schemeClr val="accent3"/>
                </a:solidFill>
              </a:rPr>
              <a:t>&lt;td&gt;</a:t>
            </a:r>
            <a:r>
              <a:rPr lang="fr-FR" sz="1200" dirty="0"/>
              <a:t>10</a:t>
            </a:r>
            <a:r>
              <a:rPr lang="fr-FR" sz="1200" dirty="0">
                <a:solidFill>
                  <a:schemeClr val="accent3"/>
                </a:solidFill>
              </a:rPr>
              <a:t>&lt;/td&gt;</a:t>
            </a:r>
          </a:p>
          <a:p>
            <a:r>
              <a:rPr lang="fr-FR" sz="1200" dirty="0"/>
              <a:t>	</a:t>
            </a:r>
            <a:r>
              <a:rPr lang="fr-FR" sz="1200" dirty="0" smtClean="0"/>
              <a:t>   </a:t>
            </a:r>
            <a:r>
              <a:rPr lang="fr-FR" sz="1200" dirty="0">
                <a:solidFill>
                  <a:schemeClr val="accent3"/>
                </a:solidFill>
              </a:rPr>
              <a:t>&lt;td&gt;</a:t>
            </a:r>
            <a:r>
              <a:rPr lang="fr-FR" sz="1200" dirty="0"/>
              <a:t>4,000</a:t>
            </a:r>
            <a:r>
              <a:rPr lang="fr-FR" sz="1200" dirty="0">
                <a:solidFill>
                  <a:schemeClr val="accent3"/>
                </a:solidFill>
              </a:rPr>
              <a:t>&lt;/td&gt;</a:t>
            </a:r>
          </a:p>
          <a:p>
            <a:r>
              <a:rPr lang="fr-FR" sz="1200" dirty="0"/>
              <a:t>	</a:t>
            </a:r>
            <a:r>
              <a:rPr lang="fr-FR" sz="1200" dirty="0" smtClean="0">
                <a:solidFill>
                  <a:schemeClr val="accent3"/>
                </a:solidFill>
              </a:rPr>
              <a:t>&lt;/</a:t>
            </a:r>
            <a:r>
              <a:rPr lang="fr-FR" sz="1200" dirty="0">
                <a:solidFill>
                  <a:schemeClr val="accent3"/>
                </a:solidFill>
              </a:rPr>
              <a:t>tr&gt;</a:t>
            </a:r>
          </a:p>
          <a:p>
            <a:r>
              <a:rPr lang="fr-FR" sz="1200" dirty="0"/>
              <a:t>	</a:t>
            </a:r>
            <a:r>
              <a:rPr lang="fr-FR" sz="1200" dirty="0" smtClean="0">
                <a:solidFill>
                  <a:schemeClr val="accent3"/>
                </a:solidFill>
              </a:rPr>
              <a:t>&lt;</a:t>
            </a:r>
            <a:r>
              <a:rPr lang="fr-FR" sz="1200" dirty="0">
                <a:solidFill>
                  <a:schemeClr val="accent3"/>
                </a:solidFill>
              </a:rPr>
              <a:t>tr&gt;</a:t>
            </a:r>
          </a:p>
          <a:p>
            <a:r>
              <a:rPr lang="fr-FR" sz="1200" dirty="0"/>
              <a:t>	</a:t>
            </a:r>
            <a:r>
              <a:rPr lang="fr-FR" sz="1200" dirty="0" smtClean="0"/>
              <a:t>    </a:t>
            </a:r>
            <a:r>
              <a:rPr lang="fr-FR" sz="1200" dirty="0">
                <a:solidFill>
                  <a:schemeClr val="accent3"/>
                </a:solidFill>
              </a:rPr>
              <a:t>&lt;td&gt;</a:t>
            </a:r>
            <a:r>
              <a:rPr lang="fr-FR" sz="1200" dirty="0"/>
              <a:t>crayon</a:t>
            </a:r>
            <a:r>
              <a:rPr lang="fr-FR" sz="1200" dirty="0">
                <a:solidFill>
                  <a:schemeClr val="accent3"/>
                </a:solidFill>
              </a:rPr>
              <a:t>&lt;/td&gt;</a:t>
            </a:r>
          </a:p>
          <a:p>
            <a:r>
              <a:rPr lang="fr-FR" sz="1200" dirty="0"/>
              <a:t>	</a:t>
            </a:r>
            <a:r>
              <a:rPr lang="fr-FR" sz="1200" dirty="0" smtClean="0"/>
              <a:t>    </a:t>
            </a:r>
            <a:r>
              <a:rPr lang="fr-FR" sz="1200" dirty="0">
                <a:solidFill>
                  <a:schemeClr val="accent3"/>
                </a:solidFill>
              </a:rPr>
              <a:t>&lt;td&gt;</a:t>
            </a:r>
            <a:r>
              <a:rPr lang="fr-FR" sz="1200" dirty="0"/>
              <a:t>0.9</a:t>
            </a:r>
            <a:r>
              <a:rPr lang="fr-FR" sz="1200" dirty="0">
                <a:solidFill>
                  <a:schemeClr val="accent3"/>
                </a:solidFill>
              </a:rPr>
              <a:t>&lt;/td&gt;</a:t>
            </a:r>
          </a:p>
          <a:p>
            <a:r>
              <a:rPr lang="fr-FR" sz="1200" dirty="0"/>
              <a:t>	</a:t>
            </a:r>
            <a:r>
              <a:rPr lang="fr-FR" sz="1200" dirty="0" smtClean="0"/>
              <a:t>    </a:t>
            </a:r>
            <a:r>
              <a:rPr lang="fr-FR" sz="1200" dirty="0">
                <a:solidFill>
                  <a:schemeClr val="accent3"/>
                </a:solidFill>
              </a:rPr>
              <a:t>&lt;td&gt;</a:t>
            </a:r>
            <a:r>
              <a:rPr lang="fr-FR" sz="1200" dirty="0"/>
              <a:t>5</a:t>
            </a:r>
            <a:r>
              <a:rPr lang="fr-FR" sz="1200" dirty="0">
                <a:solidFill>
                  <a:schemeClr val="accent3"/>
                </a:solidFill>
              </a:rPr>
              <a:t>&lt;/td&gt;</a:t>
            </a:r>
          </a:p>
          <a:p>
            <a:r>
              <a:rPr lang="fr-FR" sz="1200" dirty="0"/>
              <a:t>	</a:t>
            </a:r>
            <a:r>
              <a:rPr lang="fr-FR" sz="1200" dirty="0" smtClean="0"/>
              <a:t>    </a:t>
            </a:r>
            <a:r>
              <a:rPr lang="fr-FR" sz="1200" dirty="0">
                <a:solidFill>
                  <a:schemeClr val="accent3"/>
                </a:solidFill>
              </a:rPr>
              <a:t>&lt;td&gt;</a:t>
            </a:r>
            <a:r>
              <a:rPr lang="fr-FR" sz="1200" dirty="0"/>
              <a:t>4,500</a:t>
            </a:r>
            <a:r>
              <a:rPr lang="fr-FR" sz="1200" dirty="0">
                <a:solidFill>
                  <a:schemeClr val="accent3"/>
                </a:solidFill>
              </a:rPr>
              <a:t>&lt;/td&gt;</a:t>
            </a:r>
          </a:p>
          <a:p>
            <a:r>
              <a:rPr lang="fr-FR" sz="1200" dirty="0"/>
              <a:t>	</a:t>
            </a:r>
            <a:r>
              <a:rPr lang="fr-FR" sz="1200" dirty="0" smtClean="0">
                <a:solidFill>
                  <a:schemeClr val="accent3"/>
                </a:solidFill>
              </a:rPr>
              <a:t>&lt;/</a:t>
            </a:r>
            <a:r>
              <a:rPr lang="fr-FR" sz="1200" dirty="0">
                <a:solidFill>
                  <a:schemeClr val="accent3"/>
                </a:solidFill>
              </a:rPr>
              <a:t>tr&gt;</a:t>
            </a:r>
          </a:p>
          <a:p>
            <a:r>
              <a:rPr lang="fr-FR" sz="1200" b="1" dirty="0" smtClean="0">
                <a:solidFill>
                  <a:schemeClr val="accent1">
                    <a:lumMod val="50000"/>
                  </a:schemeClr>
                </a:solidFill>
              </a:rPr>
              <a:t>               &lt;/</a:t>
            </a:r>
            <a:r>
              <a:rPr lang="fr-FR" sz="1200" b="1" dirty="0" err="1">
                <a:solidFill>
                  <a:schemeClr val="accent1">
                    <a:lumMod val="50000"/>
                  </a:schemeClr>
                </a:solidFill>
              </a:rPr>
              <a:t>tbody</a:t>
            </a:r>
            <a:r>
              <a:rPr lang="fr-FR" sz="1200" b="1" dirty="0">
                <a:solidFill>
                  <a:schemeClr val="accent1">
                    <a:lumMod val="50000"/>
                  </a:schemeClr>
                </a:solidFill>
              </a:rPr>
              <a:t>&gt;</a:t>
            </a:r>
          </a:p>
          <a:p>
            <a:r>
              <a:rPr lang="fr-FR" sz="1200" b="1" dirty="0" smtClean="0">
                <a:solidFill>
                  <a:schemeClr val="accent1">
                    <a:lumMod val="50000"/>
                  </a:schemeClr>
                </a:solidFill>
              </a:rPr>
              <a:t>               </a:t>
            </a:r>
            <a:r>
              <a:rPr lang="fr-FR" sz="1200" b="1" dirty="0">
                <a:solidFill>
                  <a:schemeClr val="accent1">
                    <a:lumMod val="50000"/>
                  </a:schemeClr>
                </a:solidFill>
              </a:rPr>
              <a:t>&lt;</a:t>
            </a:r>
            <a:r>
              <a:rPr lang="fr-FR" sz="1200" b="1" dirty="0" err="1">
                <a:solidFill>
                  <a:schemeClr val="accent1">
                    <a:lumMod val="50000"/>
                  </a:schemeClr>
                </a:solidFill>
              </a:rPr>
              <a:t>tfoot</a:t>
            </a:r>
            <a:r>
              <a:rPr lang="fr-FR" sz="1200" b="1" dirty="0">
                <a:solidFill>
                  <a:schemeClr val="accent1">
                    <a:lumMod val="50000"/>
                  </a:schemeClr>
                </a:solidFill>
              </a:rPr>
              <a:t>&gt;</a:t>
            </a:r>
          </a:p>
          <a:p>
            <a:r>
              <a:rPr lang="fr-FR" sz="1200" dirty="0"/>
              <a:t>	</a:t>
            </a:r>
            <a:r>
              <a:rPr lang="fr-FR" sz="1200" dirty="0" smtClean="0">
                <a:solidFill>
                  <a:schemeClr val="accent3"/>
                </a:solidFill>
              </a:rPr>
              <a:t>  </a:t>
            </a:r>
            <a:r>
              <a:rPr lang="fr-FR" sz="1200" dirty="0">
                <a:solidFill>
                  <a:schemeClr val="accent3"/>
                </a:solidFill>
              </a:rPr>
              <a:t>&lt;tr&gt;</a:t>
            </a:r>
          </a:p>
          <a:p>
            <a:r>
              <a:rPr lang="fr-FR" sz="1200" dirty="0"/>
              <a:t>	</a:t>
            </a:r>
            <a:r>
              <a:rPr lang="fr-FR" sz="1200" dirty="0" smtClean="0"/>
              <a:t>       </a:t>
            </a:r>
            <a:r>
              <a:rPr lang="fr-FR" sz="1200" dirty="0">
                <a:solidFill>
                  <a:schemeClr val="accent3"/>
                </a:solidFill>
              </a:rPr>
              <a:t>&lt;td </a:t>
            </a:r>
            <a:r>
              <a:rPr lang="fr-FR" sz="1200" dirty="0" err="1">
                <a:solidFill>
                  <a:schemeClr val="accent3"/>
                </a:solidFill>
              </a:rPr>
              <a:t>colspan</a:t>
            </a:r>
            <a:r>
              <a:rPr lang="fr-FR" sz="1200" dirty="0">
                <a:solidFill>
                  <a:schemeClr val="accent3"/>
                </a:solidFill>
              </a:rPr>
              <a:t> ="3"&gt;</a:t>
            </a:r>
            <a:r>
              <a:rPr lang="fr-FR" sz="1200" dirty="0"/>
              <a:t>Total</a:t>
            </a:r>
            <a:r>
              <a:rPr lang="fr-FR" sz="1200" dirty="0">
                <a:solidFill>
                  <a:schemeClr val="accent3"/>
                </a:solidFill>
              </a:rPr>
              <a:t>&lt;/td&gt;</a:t>
            </a:r>
            <a:r>
              <a:rPr lang="fr-FR" sz="1200" dirty="0"/>
              <a:t>       </a:t>
            </a:r>
          </a:p>
          <a:p>
            <a:r>
              <a:rPr lang="fr-FR" sz="1200" dirty="0"/>
              <a:t>	</a:t>
            </a:r>
            <a:r>
              <a:rPr lang="fr-FR" sz="1200" dirty="0" smtClean="0"/>
              <a:t>       </a:t>
            </a:r>
            <a:r>
              <a:rPr lang="fr-FR" sz="1200" dirty="0">
                <a:solidFill>
                  <a:schemeClr val="accent3"/>
                </a:solidFill>
              </a:rPr>
              <a:t>&lt;td&gt;</a:t>
            </a:r>
            <a:r>
              <a:rPr lang="fr-FR" sz="1200" dirty="0"/>
              <a:t>14,500</a:t>
            </a:r>
            <a:r>
              <a:rPr lang="fr-FR" sz="1200" dirty="0">
                <a:solidFill>
                  <a:schemeClr val="accent3"/>
                </a:solidFill>
              </a:rPr>
              <a:t>&lt;/td&gt;</a:t>
            </a:r>
          </a:p>
          <a:p>
            <a:r>
              <a:rPr lang="fr-FR" sz="1200" dirty="0"/>
              <a:t>	</a:t>
            </a:r>
            <a:r>
              <a:rPr lang="fr-FR" sz="1200" dirty="0" smtClean="0">
                <a:solidFill>
                  <a:schemeClr val="accent3"/>
                </a:solidFill>
              </a:rPr>
              <a:t>  </a:t>
            </a:r>
            <a:r>
              <a:rPr lang="fr-FR" sz="1200" dirty="0">
                <a:solidFill>
                  <a:schemeClr val="accent3"/>
                </a:solidFill>
              </a:rPr>
              <a:t>&lt;/tr&gt;</a:t>
            </a:r>
          </a:p>
          <a:p>
            <a:r>
              <a:rPr lang="fr-FR" sz="1200" b="1" dirty="0" smtClean="0">
                <a:solidFill>
                  <a:schemeClr val="accent1">
                    <a:lumMod val="50000"/>
                  </a:schemeClr>
                </a:solidFill>
              </a:rPr>
              <a:t>               </a:t>
            </a:r>
            <a:r>
              <a:rPr lang="fr-FR" sz="1200" b="1" dirty="0">
                <a:solidFill>
                  <a:schemeClr val="accent1">
                    <a:lumMod val="50000"/>
                  </a:schemeClr>
                </a:solidFill>
              </a:rPr>
              <a:t>&lt;/</a:t>
            </a:r>
            <a:r>
              <a:rPr lang="fr-FR" sz="1200" b="1" dirty="0" err="1">
                <a:solidFill>
                  <a:schemeClr val="accent1">
                    <a:lumMod val="50000"/>
                  </a:schemeClr>
                </a:solidFill>
              </a:rPr>
              <a:t>tfoot</a:t>
            </a:r>
            <a:r>
              <a:rPr lang="fr-FR" sz="1200" b="1" dirty="0">
                <a:solidFill>
                  <a:schemeClr val="accent1">
                    <a:lumMod val="50000"/>
                  </a:schemeClr>
                </a:solidFill>
              </a:rPr>
              <a:t>&gt;</a:t>
            </a:r>
          </a:p>
          <a:p>
            <a:r>
              <a:rPr lang="fr-FR" sz="1200" b="1" dirty="0" smtClean="0">
                <a:solidFill>
                  <a:schemeClr val="accent3"/>
                </a:solidFill>
              </a:rPr>
              <a:t>       &lt;/</a:t>
            </a:r>
            <a:r>
              <a:rPr lang="fr-FR" sz="1200" b="1" dirty="0">
                <a:solidFill>
                  <a:schemeClr val="accent3"/>
                </a:solidFill>
              </a:rPr>
              <a:t>table</a:t>
            </a:r>
            <a:r>
              <a:rPr lang="fr-FR" sz="1200" b="1" dirty="0" smtClean="0">
                <a:solidFill>
                  <a:schemeClr val="accent3"/>
                </a:solidFill>
              </a:rPr>
              <a:t>&gt;</a:t>
            </a:r>
            <a:endParaRPr lang="fr-FR" sz="1200" b="1" dirty="0">
              <a:solidFill>
                <a:schemeClr val="accent3"/>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5229200"/>
            <a:ext cx="2305050" cy="1409700"/>
          </a:xfrm>
          <a:prstGeom prst="rect">
            <a:avLst/>
          </a:prstGeom>
          <a:noFill/>
          <a:ln>
            <a:noFill/>
          </a:ln>
          <a:effectLst>
            <a:outerShdw blurRad="63500" dist="38100" dir="11400000" sx="101000" sy="101000" algn="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93553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b="1" dirty="0">
                <a:effectLst/>
              </a:rPr>
              <a:t>Pourquoi CSS+HTML </a:t>
            </a:r>
            <a:r>
              <a:rPr lang="fr-FR" sz="2400" b="1" dirty="0" smtClean="0">
                <a:effectLst/>
              </a:rPr>
              <a:t>:</a:t>
            </a:r>
            <a:endParaRPr lang="fr-FR" sz="2400" dirty="0"/>
          </a:p>
        </p:txBody>
      </p:sp>
      <p:sp>
        <p:nvSpPr>
          <p:cNvPr id="3" name="Espace réservé du contenu 2"/>
          <p:cNvSpPr>
            <a:spLocks noGrp="1"/>
          </p:cNvSpPr>
          <p:nvPr>
            <p:ph idx="1"/>
          </p:nvPr>
        </p:nvSpPr>
        <p:spPr/>
        <p:txBody>
          <a:bodyPr>
            <a:normAutofit/>
          </a:bodyPr>
          <a:lstStyle/>
          <a:p>
            <a:r>
              <a:rPr lang="fr-FR" sz="1600" dirty="0"/>
              <a:t>CSS améliore fortement le rendu de la page web. Le HTML définit le contenu. Le CSS permet, lui, d'arranger le contenu et de définir la présentation : couleurs, image de fond, marges, taille du texte</a:t>
            </a:r>
            <a:r>
              <a:rPr lang="fr-FR" sz="1600" dirty="0" smtClean="0"/>
              <a:t>…</a:t>
            </a:r>
          </a:p>
          <a:p>
            <a:r>
              <a:rPr lang="fr-FR" sz="1600" dirty="0" smtClean="0"/>
              <a:t>Voici un site utilisant HTML+CSS</a:t>
            </a:r>
          </a:p>
          <a:p>
            <a:pPr marL="82296" indent="0">
              <a:buNone/>
            </a:pPr>
            <a:endParaRPr lang="fr-FR" sz="1600" dirty="0"/>
          </a:p>
          <a:p>
            <a:pPr marL="82296" indent="0">
              <a:buNone/>
            </a:pPr>
            <a:endParaRPr lang="fr-FR" sz="1600" dirty="0"/>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5</a:t>
            </a:fld>
            <a:endParaRPr lang="fr-FR"/>
          </a:p>
        </p:txBody>
      </p:sp>
      <p:pic>
        <p:nvPicPr>
          <p:cNvPr id="8" name="Image 7"/>
          <p:cNvPicPr/>
          <p:nvPr/>
        </p:nvPicPr>
        <p:blipFill>
          <a:blip r:embed="rId2"/>
          <a:stretch>
            <a:fillRect/>
          </a:stretch>
        </p:blipFill>
        <p:spPr>
          <a:xfrm>
            <a:off x="3275856" y="2577976"/>
            <a:ext cx="4752528" cy="3933056"/>
          </a:xfrm>
          <a:prstGeom prst="rect">
            <a:avLst/>
          </a:prstGeom>
        </p:spPr>
      </p:pic>
    </p:spTree>
    <p:extLst>
      <p:ext uri="{BB962C8B-B14F-4D97-AF65-F5344CB8AC3E}">
        <p14:creationId xmlns:p14="http://schemas.microsoft.com/office/powerpoint/2010/main" val="132563737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marL="82296" indent="0"/>
            <a:r>
              <a:rPr lang="fr-FR" sz="2400" b="1" dirty="0" smtClean="0">
                <a:effectLst/>
              </a:rPr>
              <a:t>Les tableaux</a:t>
            </a:r>
            <a:br>
              <a:rPr lang="fr-FR" sz="2400" b="1" dirty="0" smtClean="0">
                <a:effectLst/>
              </a:rPr>
            </a:br>
            <a:r>
              <a:rPr lang="fr-FR" sz="2400" dirty="0">
                <a:effectLst/>
              </a:rPr>
              <a:t>Autres attributs de la balise </a:t>
            </a:r>
            <a:r>
              <a:rPr lang="fr-FR" sz="2400" i="1" dirty="0">
                <a:effectLst/>
              </a:rPr>
              <a:t>&lt;</a:t>
            </a:r>
            <a:r>
              <a:rPr lang="fr-FR" sz="2400" dirty="0">
                <a:effectLst/>
              </a:rPr>
              <a:t>table</a:t>
            </a:r>
            <a:r>
              <a:rPr lang="fr-FR" sz="2400" i="1" dirty="0">
                <a:effectLst/>
              </a:rPr>
              <a:t>&gt;</a:t>
            </a:r>
            <a:endParaRPr lang="fr-FR" sz="2400" b="1" dirty="0"/>
          </a:p>
        </p:txBody>
      </p:sp>
      <p:sp>
        <p:nvSpPr>
          <p:cNvPr id="3" name="Espace réservé du contenu 2"/>
          <p:cNvSpPr>
            <a:spLocks noGrp="1"/>
          </p:cNvSpPr>
          <p:nvPr>
            <p:ph idx="1"/>
          </p:nvPr>
        </p:nvSpPr>
        <p:spPr>
          <a:xfrm>
            <a:off x="1403648" y="1460748"/>
            <a:ext cx="7200800" cy="4800600"/>
          </a:xfrm>
          <a:noFill/>
        </p:spPr>
        <p:txBody>
          <a:bodyPr>
            <a:noAutofit/>
          </a:bodyPr>
          <a:lstStyle/>
          <a:p>
            <a:pPr lvl="0"/>
            <a:r>
              <a:rPr lang="fr-FR" sz="1600" dirty="0" err="1"/>
              <a:t>padding</a:t>
            </a:r>
            <a:r>
              <a:rPr lang="fr-FR" sz="1600" dirty="0"/>
              <a:t> : espace entre le contenu de la cellule et les frontières (la bordure)</a:t>
            </a:r>
          </a:p>
          <a:p>
            <a:pPr lvl="0"/>
            <a:r>
              <a:rPr lang="fr-FR" sz="1600" dirty="0"/>
              <a:t>border-</a:t>
            </a:r>
            <a:r>
              <a:rPr lang="fr-FR" sz="1600" dirty="0" err="1"/>
              <a:t>spacing</a:t>
            </a:r>
            <a:r>
              <a:rPr lang="fr-FR" sz="1600" dirty="0"/>
              <a:t> : espace entre les cellules</a:t>
            </a:r>
          </a:p>
          <a:p>
            <a:pPr lvl="0"/>
            <a:r>
              <a:rPr lang="fr-FR" sz="1600" dirty="0" err="1"/>
              <a:t>width</a:t>
            </a:r>
            <a:r>
              <a:rPr lang="fr-FR" sz="1600" dirty="0"/>
              <a:t> : pour définir la largeur</a:t>
            </a:r>
          </a:p>
          <a:p>
            <a:pPr lvl="0"/>
            <a:r>
              <a:rPr lang="fr-FR" sz="1600" dirty="0" err="1"/>
              <a:t>height</a:t>
            </a:r>
            <a:r>
              <a:rPr lang="fr-FR" sz="1600" dirty="0"/>
              <a:t> : pour la hauteur</a:t>
            </a:r>
          </a:p>
          <a:p>
            <a:pPr lvl="0"/>
            <a:r>
              <a:rPr lang="fr-FR" sz="1600" dirty="0" err="1"/>
              <a:t>align</a:t>
            </a:r>
            <a:r>
              <a:rPr lang="fr-FR" sz="1600" dirty="0"/>
              <a:t> : pour l’alignement du texte dans une cellule</a:t>
            </a:r>
          </a:p>
          <a:p>
            <a:pPr lvl="0"/>
            <a:r>
              <a:rPr lang="fr-FR" sz="1600" dirty="0" err="1"/>
              <a:t>valign</a:t>
            </a:r>
            <a:r>
              <a:rPr lang="fr-FR" sz="1600" dirty="0"/>
              <a:t> : pour l’alignement vertical du texte dans une </a:t>
            </a:r>
            <a:r>
              <a:rPr lang="fr-FR" sz="1600" dirty="0" smtClean="0"/>
              <a:t>cellule</a:t>
            </a:r>
          </a:p>
          <a:p>
            <a:pPr marL="82296" indent="0">
              <a:buNone/>
            </a:pPr>
            <a:endParaRPr lang="fr-FR" sz="1600" b="1" dirty="0" smtClean="0"/>
          </a:p>
          <a:p>
            <a:pPr marL="82296" indent="0">
              <a:buNone/>
            </a:pPr>
            <a:r>
              <a:rPr lang="fr-FR" sz="1600" b="1" dirty="0" smtClean="0"/>
              <a:t>Remarque</a:t>
            </a:r>
            <a:endParaRPr lang="fr-FR" sz="1600" dirty="0"/>
          </a:p>
          <a:p>
            <a:r>
              <a:rPr lang="fr-FR" sz="1600" dirty="0"/>
              <a:t>Les tables ont été largement utilisées dans le passé pour organiser les pages des sites web</a:t>
            </a:r>
            <a:r>
              <a:rPr lang="fr-FR" sz="1600" dirty="0" smtClean="0"/>
              <a:t>.  Cet </a:t>
            </a:r>
            <a:r>
              <a:rPr lang="fr-FR" sz="1600" dirty="0"/>
              <a:t>usage est aujourd’hui obsolète et absolument découragé.</a:t>
            </a:r>
          </a:p>
          <a:p>
            <a:r>
              <a:rPr lang="fr-FR" sz="1600" dirty="0"/>
              <a:t>On utilise pour cela les balises </a:t>
            </a:r>
            <a:r>
              <a:rPr lang="fr-FR" sz="1600" i="1" dirty="0"/>
              <a:t>&lt;</a:t>
            </a:r>
            <a:r>
              <a:rPr lang="fr-FR" sz="1600" dirty="0"/>
              <a:t>div</a:t>
            </a:r>
            <a:r>
              <a:rPr lang="fr-FR" sz="1600" i="1" dirty="0"/>
              <a:t>&gt; </a:t>
            </a:r>
            <a:r>
              <a:rPr lang="fr-FR" sz="1600" dirty="0"/>
              <a:t>et les styles CSS qui seront vus plus loin.</a:t>
            </a:r>
          </a:p>
          <a:p>
            <a:pPr marL="82296" lvl="0" indent="0">
              <a:buNone/>
            </a:pPr>
            <a:endParaRPr lang="fr-FR" sz="1600" dirty="0"/>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50</a:t>
            </a:fld>
            <a:endParaRPr lang="fr-FR"/>
          </a:p>
        </p:txBody>
      </p:sp>
    </p:spTree>
    <p:extLst>
      <p:ext uri="{BB962C8B-B14F-4D97-AF65-F5344CB8AC3E}">
        <p14:creationId xmlns:p14="http://schemas.microsoft.com/office/powerpoint/2010/main" val="265430196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600" b="1" dirty="0">
                <a:effectLst/>
              </a:rPr>
              <a:t>Les </a:t>
            </a:r>
            <a:r>
              <a:rPr lang="fr-FR" sz="3600" b="1" dirty="0" smtClean="0">
                <a:effectLst/>
              </a:rPr>
              <a:t>formulaires</a:t>
            </a:r>
            <a:endParaRPr lang="fr-FR" sz="3600" dirty="0"/>
          </a:p>
        </p:txBody>
      </p:sp>
      <p:sp>
        <p:nvSpPr>
          <p:cNvPr id="3" name="Espace réservé du contenu 2"/>
          <p:cNvSpPr>
            <a:spLocks noGrp="1"/>
          </p:cNvSpPr>
          <p:nvPr>
            <p:ph idx="1"/>
          </p:nvPr>
        </p:nvSpPr>
        <p:spPr/>
        <p:txBody>
          <a:bodyPr>
            <a:normAutofit/>
          </a:bodyPr>
          <a:lstStyle/>
          <a:p>
            <a:r>
              <a:rPr lang="fr-FR" sz="2000" dirty="0" smtClean="0"/>
              <a:t>Une page HTML </a:t>
            </a:r>
            <a:r>
              <a:rPr lang="fr-FR" sz="2000" dirty="0"/>
              <a:t>peut être enrichie par des  formulaires interactifs, qui permettent aux utilisateurs de  renseigner des informations : saisir du texte, sélectionner des options, valider avec un bouton…  le traitement des résultats doit s'effectuer dans un autre langage, par exemple le JavaScript, </a:t>
            </a:r>
            <a:r>
              <a:rPr lang="fr-FR" sz="2000" dirty="0" err="1" smtClean="0"/>
              <a:t>Php</a:t>
            </a:r>
            <a:endParaRPr lang="fr-FR" sz="2000" dirty="0" smtClean="0"/>
          </a:p>
          <a:p>
            <a:r>
              <a:rPr lang="fr-FR" sz="2000" b="1" dirty="0"/>
              <a:t>Création du formulaire</a:t>
            </a:r>
            <a:endParaRPr lang="fr-FR" sz="2000" dirty="0"/>
          </a:p>
          <a:p>
            <a:r>
              <a:rPr lang="fr-FR" sz="2000" b="1" dirty="0"/>
              <a:t>Il faut commencer par utiliser la balise &lt;</a:t>
            </a:r>
            <a:r>
              <a:rPr lang="fr-FR" sz="2000" b="1" dirty="0" err="1"/>
              <a:t>form</a:t>
            </a:r>
            <a:r>
              <a:rPr lang="fr-FR" sz="2000" b="1" dirty="0"/>
              <a:t>&gt;. </a:t>
            </a:r>
            <a:r>
              <a:rPr lang="fr-FR" sz="2000" dirty="0"/>
              <a:t>C'est la balise principale du formulaire, elle permet d'en indiquer le début et la fin.</a:t>
            </a:r>
          </a:p>
          <a:p>
            <a:r>
              <a:rPr lang="en-US" sz="1600" b="1" dirty="0">
                <a:solidFill>
                  <a:schemeClr val="accent3"/>
                </a:solidFill>
              </a:rPr>
              <a:t>&lt;form method="post </a:t>
            </a:r>
            <a:r>
              <a:rPr lang="en-US" sz="1600" b="1" dirty="0" err="1">
                <a:solidFill>
                  <a:schemeClr val="accent3"/>
                </a:solidFill>
              </a:rPr>
              <a:t>ou</a:t>
            </a:r>
            <a:r>
              <a:rPr lang="en-US" sz="1600" b="1" dirty="0">
                <a:solidFill>
                  <a:schemeClr val="accent3"/>
                </a:solidFill>
              </a:rPr>
              <a:t> get" action="page web destination"&gt;&lt;/form&gt;</a:t>
            </a:r>
            <a:endParaRPr lang="fr-FR" sz="1600" dirty="0">
              <a:solidFill>
                <a:schemeClr val="accent3"/>
              </a:solidFill>
            </a:endParaRPr>
          </a:p>
          <a:p>
            <a:endParaRPr lang="fr-FR" sz="2000" dirty="0"/>
          </a:p>
          <a:p>
            <a:endParaRPr lang="fr-FR" sz="2400" dirty="0"/>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51</a:t>
            </a:fld>
            <a:endParaRPr lang="fr-FR"/>
          </a:p>
        </p:txBody>
      </p:sp>
    </p:spTree>
    <p:extLst>
      <p:ext uri="{BB962C8B-B14F-4D97-AF65-F5344CB8AC3E}">
        <p14:creationId xmlns:p14="http://schemas.microsoft.com/office/powerpoint/2010/main" val="323544982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3600" b="1" dirty="0">
                <a:effectLst/>
              </a:rPr>
              <a:t>Les </a:t>
            </a:r>
            <a:r>
              <a:rPr lang="fr-FR" sz="3600" b="1" dirty="0" smtClean="0">
                <a:effectLst/>
              </a:rPr>
              <a:t>formulaires</a:t>
            </a:r>
            <a:br>
              <a:rPr lang="fr-FR" sz="3600" b="1" dirty="0" smtClean="0">
                <a:effectLst/>
              </a:rPr>
            </a:br>
            <a:r>
              <a:rPr lang="fr-FR" sz="2700" b="1" dirty="0" smtClean="0"/>
              <a:t>Les </a:t>
            </a:r>
            <a:r>
              <a:rPr lang="fr-FR" sz="2700" b="1" dirty="0"/>
              <a:t>attributs d’un formulaire</a:t>
            </a:r>
            <a:r>
              <a:rPr lang="fr-FR" sz="3600" b="1" dirty="0"/>
              <a:t/>
            </a:r>
            <a:br>
              <a:rPr lang="fr-FR" sz="3600" b="1" dirty="0"/>
            </a:br>
            <a:endParaRPr lang="fr-FR" sz="3600" dirty="0"/>
          </a:p>
        </p:txBody>
      </p:sp>
      <p:sp>
        <p:nvSpPr>
          <p:cNvPr id="3" name="Espace réservé du contenu 2"/>
          <p:cNvSpPr>
            <a:spLocks noGrp="1"/>
          </p:cNvSpPr>
          <p:nvPr>
            <p:ph idx="1"/>
          </p:nvPr>
        </p:nvSpPr>
        <p:spPr>
          <a:xfrm>
            <a:off x="1435608" y="1447800"/>
            <a:ext cx="7600888" cy="4800600"/>
          </a:xfrm>
        </p:spPr>
        <p:txBody>
          <a:bodyPr>
            <a:normAutofit/>
          </a:bodyPr>
          <a:lstStyle/>
          <a:p>
            <a:pPr marL="82296" indent="0">
              <a:buNone/>
            </a:pPr>
            <a:r>
              <a:rPr lang="en-US" sz="1600" b="1" dirty="0" smtClean="0">
                <a:solidFill>
                  <a:schemeClr val="accent3"/>
                </a:solidFill>
              </a:rPr>
              <a:t>&lt;</a:t>
            </a:r>
            <a:r>
              <a:rPr lang="en-US" sz="1600" b="1" dirty="0">
                <a:solidFill>
                  <a:schemeClr val="accent3"/>
                </a:solidFill>
              </a:rPr>
              <a:t>form method="post </a:t>
            </a:r>
            <a:r>
              <a:rPr lang="en-US" sz="1600" b="1" dirty="0" err="1">
                <a:solidFill>
                  <a:schemeClr val="accent3"/>
                </a:solidFill>
              </a:rPr>
              <a:t>ou</a:t>
            </a:r>
            <a:r>
              <a:rPr lang="en-US" sz="1600" b="1" dirty="0">
                <a:solidFill>
                  <a:schemeClr val="accent3"/>
                </a:solidFill>
              </a:rPr>
              <a:t> get" action="page </a:t>
            </a:r>
            <a:r>
              <a:rPr lang="en-US" sz="1600" b="1" dirty="0" smtClean="0">
                <a:solidFill>
                  <a:schemeClr val="accent3"/>
                </a:solidFill>
              </a:rPr>
              <a:t>web destination"&gt; &lt;/</a:t>
            </a:r>
            <a:r>
              <a:rPr lang="en-US" sz="1600" b="1" dirty="0">
                <a:solidFill>
                  <a:schemeClr val="accent3"/>
                </a:solidFill>
              </a:rPr>
              <a:t>form&gt;</a:t>
            </a:r>
            <a:endParaRPr lang="fr-FR" sz="1600" dirty="0">
              <a:solidFill>
                <a:schemeClr val="accent3"/>
              </a:solidFill>
            </a:endParaRPr>
          </a:p>
          <a:p>
            <a:pPr marL="82296" indent="0">
              <a:buNone/>
            </a:pPr>
            <a:endParaRPr lang="fr-FR" sz="2400" b="1" dirty="0"/>
          </a:p>
          <a:p>
            <a:pPr lvl="0" algn="just"/>
            <a:r>
              <a:rPr lang="fr-FR" sz="1600" b="1" dirty="0" err="1">
                <a:solidFill>
                  <a:schemeClr val="accent3"/>
                </a:solidFill>
              </a:rPr>
              <a:t>method</a:t>
            </a:r>
            <a:r>
              <a:rPr lang="fr-FR" sz="1600" b="1" dirty="0">
                <a:solidFill>
                  <a:schemeClr val="accent3"/>
                </a:solidFill>
              </a:rPr>
              <a:t> : </a:t>
            </a:r>
            <a:r>
              <a:rPr lang="fr-FR" sz="1600" dirty="0"/>
              <a:t>concerne l’envoi de données et peut prendre deux valeurs.</a:t>
            </a:r>
          </a:p>
          <a:p>
            <a:pPr lvl="1" algn="just"/>
            <a:r>
              <a:rPr lang="fr-FR" sz="1400" b="1" dirty="0" err="1">
                <a:solidFill>
                  <a:schemeClr val="accent3"/>
                </a:solidFill>
              </a:rPr>
              <a:t>get</a:t>
            </a:r>
            <a:r>
              <a:rPr lang="fr-FR" sz="1400" dirty="0"/>
              <a:t> : non fréquemment utilisée car limitée à 255 caractères. En plus, les informations envoyées seront visibles dans la zone d’adresse.</a:t>
            </a:r>
          </a:p>
          <a:p>
            <a:pPr lvl="1" algn="just"/>
            <a:r>
              <a:rPr lang="fr-FR" sz="1400" b="1" dirty="0">
                <a:solidFill>
                  <a:schemeClr val="accent3"/>
                </a:solidFill>
              </a:rPr>
              <a:t>post</a:t>
            </a:r>
            <a:r>
              <a:rPr lang="fr-FR" sz="1400" dirty="0"/>
              <a:t> : plus utilisée que </a:t>
            </a:r>
            <a:r>
              <a:rPr lang="fr-FR" sz="1400" dirty="0" err="1"/>
              <a:t>get</a:t>
            </a:r>
            <a:r>
              <a:rPr lang="fr-FR" sz="1400" dirty="0"/>
              <a:t> car elle permet d’envoyer un grand nombre d’informations et les données saisies dans le formulaire ne transitent pas par la barre d’adresse.</a:t>
            </a:r>
          </a:p>
          <a:p>
            <a:pPr lvl="0" algn="just"/>
            <a:r>
              <a:rPr lang="fr-FR" sz="1600" b="1" dirty="0">
                <a:solidFill>
                  <a:schemeClr val="accent3"/>
                </a:solidFill>
              </a:rPr>
              <a:t>action</a:t>
            </a:r>
            <a:r>
              <a:rPr lang="fr-FR" sz="1600" dirty="0"/>
              <a:t> : indique l’adresse de la page où du programme qui va traiter les informations (généralement avec un langage autre que HTML, </a:t>
            </a:r>
            <a:r>
              <a:rPr lang="fr-FR" sz="1600" dirty="0" err="1" smtClean="0"/>
              <a:t>php</a:t>
            </a:r>
            <a:r>
              <a:rPr lang="fr-FR" sz="1600" dirty="0" smtClean="0"/>
              <a:t> </a:t>
            </a:r>
            <a:r>
              <a:rPr lang="fr-FR" sz="1600" dirty="0"/>
              <a:t>par exemple). C'est cette page qui sera appelée lorsque le visiteur cliquera sur le bouton d'envoi du formulaire</a:t>
            </a:r>
            <a:r>
              <a:rPr lang="fr-FR" sz="1600" dirty="0" smtClean="0"/>
              <a:t>.</a:t>
            </a:r>
          </a:p>
          <a:p>
            <a:pPr lvl="0"/>
            <a:endParaRPr lang="fr-FR" sz="1600" dirty="0"/>
          </a:p>
          <a:p>
            <a:endParaRPr lang="en-US" sz="1600" b="1" dirty="0" smtClean="0">
              <a:solidFill>
                <a:schemeClr val="accent3"/>
              </a:solidFill>
            </a:endParaRPr>
          </a:p>
          <a:p>
            <a:endParaRPr lang="fr-FR" sz="2000" dirty="0"/>
          </a:p>
          <a:p>
            <a:endParaRPr lang="fr-FR" sz="2400" dirty="0"/>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52</a:t>
            </a:fld>
            <a:endParaRPr lang="fr-FR"/>
          </a:p>
        </p:txBody>
      </p:sp>
      <p:sp>
        <p:nvSpPr>
          <p:cNvPr id="6" name="ZoneTexte 5"/>
          <p:cNvSpPr txBox="1"/>
          <p:nvPr/>
        </p:nvSpPr>
        <p:spPr>
          <a:xfrm>
            <a:off x="2278228" y="4725144"/>
            <a:ext cx="4856779" cy="369332"/>
          </a:xfrm>
          <a:prstGeom prst="rect">
            <a:avLst/>
          </a:prstGeom>
          <a:noFill/>
          <a:ln>
            <a:solidFill>
              <a:schemeClr val="accent1"/>
            </a:solidFill>
          </a:ln>
        </p:spPr>
        <p:txBody>
          <a:bodyPr wrap="none" rtlCol="0">
            <a:spAutoFit/>
          </a:bodyPr>
          <a:lstStyle/>
          <a:p>
            <a:r>
              <a:rPr lang="en-US" dirty="0"/>
              <a:t> </a:t>
            </a:r>
            <a:r>
              <a:rPr lang="en-US" b="1" dirty="0">
                <a:solidFill>
                  <a:srgbClr val="FF0000"/>
                </a:solidFill>
              </a:rPr>
              <a:t>&lt;form </a:t>
            </a:r>
            <a:r>
              <a:rPr lang="en-US" dirty="0">
                <a:solidFill>
                  <a:schemeClr val="accent6"/>
                </a:solidFill>
              </a:rPr>
              <a:t>method="post"</a:t>
            </a:r>
            <a:r>
              <a:rPr lang="en-US" dirty="0"/>
              <a:t> </a:t>
            </a:r>
            <a:r>
              <a:rPr lang="en-US" dirty="0">
                <a:solidFill>
                  <a:schemeClr val="accent6"/>
                </a:solidFill>
              </a:rPr>
              <a:t>action="</a:t>
            </a:r>
            <a:r>
              <a:rPr lang="en-US" dirty="0" err="1">
                <a:solidFill>
                  <a:schemeClr val="accent6"/>
                </a:solidFill>
              </a:rPr>
              <a:t>traitement.php</a:t>
            </a:r>
            <a:r>
              <a:rPr lang="en-US" dirty="0">
                <a:solidFill>
                  <a:schemeClr val="accent6"/>
                </a:solidFill>
              </a:rPr>
              <a:t>"</a:t>
            </a:r>
            <a:r>
              <a:rPr lang="en-US" dirty="0">
                <a:solidFill>
                  <a:srgbClr val="FF0000"/>
                </a:solidFill>
              </a:rPr>
              <a:t>&gt;</a:t>
            </a:r>
            <a:endParaRPr lang="fr-FR" dirty="0">
              <a:solidFill>
                <a:srgbClr val="FF0000"/>
              </a:solidFill>
            </a:endParaRPr>
          </a:p>
        </p:txBody>
      </p:sp>
    </p:spTree>
    <p:extLst>
      <p:ext uri="{BB962C8B-B14F-4D97-AF65-F5344CB8AC3E}">
        <p14:creationId xmlns:p14="http://schemas.microsoft.com/office/powerpoint/2010/main" val="379864269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600" b="1" dirty="0">
                <a:effectLst/>
              </a:rPr>
              <a:t>Les </a:t>
            </a:r>
            <a:r>
              <a:rPr lang="fr-FR" sz="3600" b="1" dirty="0" smtClean="0">
                <a:effectLst/>
              </a:rPr>
              <a:t>formulaires</a:t>
            </a:r>
            <a:br>
              <a:rPr lang="fr-FR" sz="3600" b="1" dirty="0" smtClean="0">
                <a:effectLst/>
              </a:rPr>
            </a:br>
            <a:r>
              <a:rPr lang="fr-FR" sz="2400" b="1" dirty="0">
                <a:effectLst/>
              </a:rPr>
              <a:t>Les zones de saisie </a:t>
            </a:r>
            <a:r>
              <a:rPr lang="fr-FR" sz="2400" b="1" dirty="0" smtClean="0">
                <a:effectLst/>
              </a:rPr>
              <a:t>basiques</a:t>
            </a:r>
            <a:endParaRPr lang="fr-FR" sz="2400" dirty="0"/>
          </a:p>
        </p:txBody>
      </p:sp>
      <p:sp>
        <p:nvSpPr>
          <p:cNvPr id="3" name="Espace réservé du contenu 2"/>
          <p:cNvSpPr>
            <a:spLocks noGrp="1"/>
          </p:cNvSpPr>
          <p:nvPr>
            <p:ph idx="1"/>
          </p:nvPr>
        </p:nvSpPr>
        <p:spPr>
          <a:xfrm>
            <a:off x="1435608" y="1447800"/>
            <a:ext cx="7600888" cy="4800600"/>
          </a:xfrm>
        </p:spPr>
        <p:txBody>
          <a:bodyPr>
            <a:noAutofit/>
          </a:bodyPr>
          <a:lstStyle/>
          <a:p>
            <a:pPr lvl="0"/>
            <a:endParaRPr lang="fr-FR" sz="1600" dirty="0"/>
          </a:p>
          <a:p>
            <a:pPr marL="82296" indent="0">
              <a:buNone/>
            </a:pPr>
            <a:r>
              <a:rPr lang="fr-FR" sz="1600" dirty="0" smtClean="0"/>
              <a:t>Il </a:t>
            </a:r>
            <a:r>
              <a:rPr lang="fr-FR" sz="1600" dirty="0"/>
              <a:t>suffit de donner à l'attribut type  de la balise </a:t>
            </a:r>
            <a:r>
              <a:rPr lang="fr-FR" sz="1600" b="1" dirty="0">
                <a:solidFill>
                  <a:schemeClr val="accent3"/>
                </a:solidFill>
              </a:rPr>
              <a:t>&lt;input </a:t>
            </a:r>
            <a:r>
              <a:rPr lang="fr-FR" sz="1600" b="1" dirty="0" smtClean="0">
                <a:solidFill>
                  <a:schemeClr val="accent3"/>
                </a:solidFill>
              </a:rPr>
              <a:t>/&gt;</a:t>
            </a:r>
          </a:p>
          <a:p>
            <a:r>
              <a:rPr lang="fr-FR" sz="1600" b="1" dirty="0">
                <a:effectLst>
                  <a:outerShdw blurRad="38100" dist="38100" dir="2700000" algn="tl">
                    <a:srgbClr val="000000">
                      <a:alpha val="43137"/>
                    </a:srgbClr>
                  </a:outerShdw>
                </a:effectLst>
              </a:rPr>
              <a:t>Une zone de saisie </a:t>
            </a:r>
            <a:r>
              <a:rPr lang="fr-FR" sz="1600" b="1" dirty="0" err="1">
                <a:effectLst>
                  <a:outerShdw blurRad="38100" dist="38100" dir="2700000" algn="tl">
                    <a:srgbClr val="000000">
                      <a:alpha val="43137"/>
                    </a:srgbClr>
                  </a:outerShdw>
                </a:effectLst>
              </a:rPr>
              <a:t>monoligne</a:t>
            </a:r>
            <a:r>
              <a:rPr lang="fr-FR" sz="1600" b="1" dirty="0">
                <a:effectLst>
                  <a:outerShdw blurRad="38100" dist="38100" dir="2700000" algn="tl">
                    <a:srgbClr val="000000">
                      <a:alpha val="43137"/>
                    </a:srgbClr>
                  </a:outerShdw>
                </a:effectLst>
              </a:rPr>
              <a:t> </a:t>
            </a:r>
            <a:r>
              <a:rPr lang="fr-FR" sz="1600" b="1" dirty="0"/>
              <a:t>: </a:t>
            </a:r>
            <a:r>
              <a:rPr lang="fr-FR" sz="1600" dirty="0"/>
              <a:t>on ne peut y écrire qu'une seule ligne. Elle sert à saisir des textes courts, par exemple un </a:t>
            </a:r>
            <a:r>
              <a:rPr lang="fr-FR" sz="1600" dirty="0" smtClean="0"/>
              <a:t>pseudo</a:t>
            </a:r>
          </a:p>
          <a:p>
            <a:endParaRPr lang="fr-FR" sz="1600" dirty="0"/>
          </a:p>
          <a:p>
            <a:pPr marL="82296" indent="0">
              <a:buNone/>
            </a:pPr>
            <a:r>
              <a:rPr lang="fr-FR" sz="1600" dirty="0" smtClean="0"/>
              <a:t>      </a:t>
            </a:r>
          </a:p>
          <a:p>
            <a:r>
              <a:rPr lang="fr-FR" sz="1600" dirty="0" smtClean="0"/>
              <a:t>On peut donner un nom au champ pour pouvoir ultérieurement traiter son contenu</a:t>
            </a:r>
          </a:p>
          <a:p>
            <a:r>
              <a:rPr lang="fr-FR" sz="1600" dirty="0" smtClean="0"/>
              <a:t>On peut </a:t>
            </a:r>
            <a:r>
              <a:rPr lang="fr-FR" sz="1600" dirty="0"/>
              <a:t>associer </a:t>
            </a:r>
            <a:r>
              <a:rPr lang="fr-FR" sz="1600" dirty="0" smtClean="0"/>
              <a:t>un libellé à </a:t>
            </a:r>
            <a:r>
              <a:rPr lang="fr-FR" sz="1600" dirty="0"/>
              <a:t>une zone de saisie : dans l’attribut for on mentionne le id de la zone input qu’on veut libeller. </a:t>
            </a:r>
          </a:p>
          <a:p>
            <a:endParaRPr lang="fr-FR" sz="1600" dirty="0"/>
          </a:p>
          <a:p>
            <a:endParaRPr lang="fr-FR" sz="1600" dirty="0"/>
          </a:p>
          <a:p>
            <a:pPr algn="just"/>
            <a:r>
              <a:rPr lang="fr-FR" sz="1600" dirty="0"/>
              <a:t> l'</a:t>
            </a:r>
            <a:r>
              <a:rPr lang="fr-FR" sz="1600" b="1" dirty="0">
                <a:solidFill>
                  <a:schemeClr val="accent3"/>
                </a:solidFill>
              </a:rPr>
              <a:t>id</a:t>
            </a:r>
            <a:r>
              <a:rPr lang="fr-FR" sz="1600" dirty="0"/>
              <a:t> est utilisé pour identifier l'élément HTML pour pouvoir y accéder et le manipuler. Il est donc unique pour cet élément. Le </a:t>
            </a:r>
            <a:r>
              <a:rPr lang="fr-FR" sz="1600" b="1" dirty="0" err="1">
                <a:solidFill>
                  <a:schemeClr val="accent3"/>
                </a:solidFill>
              </a:rPr>
              <a:t>name</a:t>
            </a:r>
            <a:r>
              <a:rPr lang="fr-FR" sz="1600" dirty="0"/>
              <a:t> , lui, réfère à la variable du formulaire que l’élément concerne. Ici, il n’y a qu’un seul élément qui pourra référer à la variable « nom zone texte » ;  </a:t>
            </a:r>
            <a:r>
              <a:rPr lang="fr-FR" sz="1600" b="1" dirty="0" err="1"/>
              <a:t>name</a:t>
            </a:r>
            <a:r>
              <a:rPr lang="fr-FR" sz="1600" b="1" dirty="0"/>
              <a:t> et id </a:t>
            </a:r>
            <a:r>
              <a:rPr lang="fr-FR" sz="1600" dirty="0"/>
              <a:t>auront donc la même valeur. Mais lorsque nous utiliserons des </a:t>
            </a:r>
            <a:r>
              <a:rPr lang="fr-FR" sz="1600" dirty="0" err="1"/>
              <a:t>checkbox</a:t>
            </a:r>
            <a:r>
              <a:rPr lang="fr-FR" sz="1600" dirty="0"/>
              <a:t> ou des radio , plusieurs éléments correspondront à la même variable. Par exemple, la variable couleur avec un élément pour rouge, un pour bleu et un pour vert. Ils auront donc le même </a:t>
            </a:r>
            <a:r>
              <a:rPr lang="fr-FR" sz="1600" b="1" dirty="0" err="1">
                <a:solidFill>
                  <a:schemeClr val="accent3"/>
                </a:solidFill>
              </a:rPr>
              <a:t>name</a:t>
            </a:r>
            <a:r>
              <a:rPr lang="fr-FR" sz="1600" dirty="0"/>
              <a:t> , mais pas le même id  . </a:t>
            </a:r>
          </a:p>
          <a:p>
            <a:endParaRPr lang="fr-FR" sz="1600" dirty="0" smtClean="0"/>
          </a:p>
          <a:p>
            <a:pPr marL="82296" indent="0">
              <a:buNone/>
            </a:pPr>
            <a:endParaRPr lang="fr-FR" sz="1600" dirty="0"/>
          </a:p>
          <a:p>
            <a:endParaRPr lang="en-US" sz="1600" b="1" dirty="0" smtClean="0">
              <a:solidFill>
                <a:schemeClr val="accent3"/>
              </a:solidFill>
            </a:endParaRPr>
          </a:p>
          <a:p>
            <a:endParaRPr lang="fr-FR" sz="2000" dirty="0"/>
          </a:p>
          <a:p>
            <a:endParaRPr lang="fr-FR" sz="2400" dirty="0"/>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53</a:t>
            </a:fld>
            <a:endParaRPr lang="fr-FR"/>
          </a:p>
        </p:txBody>
      </p:sp>
      <p:sp>
        <p:nvSpPr>
          <p:cNvPr id="5" name="ZoneTexte 4"/>
          <p:cNvSpPr txBox="1"/>
          <p:nvPr/>
        </p:nvSpPr>
        <p:spPr>
          <a:xfrm>
            <a:off x="3034228" y="2880377"/>
            <a:ext cx="3549370" cy="369332"/>
          </a:xfrm>
          <a:prstGeom prst="rect">
            <a:avLst/>
          </a:prstGeom>
          <a:noFill/>
          <a:ln>
            <a:solidFill>
              <a:schemeClr val="accent1"/>
            </a:solidFill>
          </a:ln>
        </p:spPr>
        <p:txBody>
          <a:bodyPr wrap="none" rtlCol="0">
            <a:spAutoFit/>
          </a:bodyPr>
          <a:lstStyle/>
          <a:p>
            <a:r>
              <a:rPr lang="fr-FR" dirty="0">
                <a:solidFill>
                  <a:schemeClr val="accent3"/>
                </a:solidFill>
              </a:rPr>
              <a:t> </a:t>
            </a:r>
            <a:r>
              <a:rPr lang="fr-FR" sz="1400" dirty="0">
                <a:solidFill>
                  <a:schemeClr val="accent3"/>
                </a:solidFill>
              </a:rPr>
              <a:t>&lt;input </a:t>
            </a:r>
            <a:r>
              <a:rPr lang="fr-FR" sz="1400" dirty="0">
                <a:solidFill>
                  <a:srgbClr val="7030A0"/>
                </a:solidFill>
              </a:rPr>
              <a:t>type</a:t>
            </a:r>
            <a:r>
              <a:rPr lang="fr-FR" sz="1400" dirty="0"/>
              <a:t>="</a:t>
            </a:r>
            <a:r>
              <a:rPr lang="fr-FR" sz="1400" dirty="0" err="1"/>
              <a:t>text</a:t>
            </a:r>
            <a:r>
              <a:rPr lang="fr-FR" sz="1400" dirty="0"/>
              <a:t>" </a:t>
            </a:r>
            <a:r>
              <a:rPr lang="fr-FR" sz="1400" dirty="0" err="1">
                <a:solidFill>
                  <a:srgbClr val="7030A0"/>
                </a:solidFill>
              </a:rPr>
              <a:t>name</a:t>
            </a:r>
            <a:r>
              <a:rPr lang="fr-FR" sz="1400" dirty="0"/>
              <a:t>="nom zone texte"</a:t>
            </a:r>
            <a:r>
              <a:rPr lang="fr-FR" sz="1400" dirty="0">
                <a:solidFill>
                  <a:schemeClr val="accent3"/>
                </a:solidFill>
              </a:rPr>
              <a:t>&gt;</a:t>
            </a:r>
          </a:p>
        </p:txBody>
      </p:sp>
      <p:sp>
        <p:nvSpPr>
          <p:cNvPr id="7" name="ZoneTexte 6"/>
          <p:cNvSpPr txBox="1"/>
          <p:nvPr/>
        </p:nvSpPr>
        <p:spPr>
          <a:xfrm>
            <a:off x="3295677" y="4221088"/>
            <a:ext cx="3393878" cy="523220"/>
          </a:xfrm>
          <a:prstGeom prst="rect">
            <a:avLst/>
          </a:prstGeom>
          <a:noFill/>
          <a:ln>
            <a:solidFill>
              <a:schemeClr val="accent1"/>
            </a:solidFill>
          </a:ln>
        </p:spPr>
        <p:txBody>
          <a:bodyPr wrap="none" rtlCol="0">
            <a:spAutoFit/>
          </a:bodyPr>
          <a:lstStyle/>
          <a:p>
            <a:r>
              <a:rPr lang="fr-FR" sz="1400" dirty="0">
                <a:solidFill>
                  <a:schemeClr val="accent3"/>
                </a:solidFill>
              </a:rPr>
              <a:t>&lt;label </a:t>
            </a:r>
            <a:r>
              <a:rPr lang="fr-FR" sz="1400" dirty="0">
                <a:solidFill>
                  <a:srgbClr val="7030A0"/>
                </a:solidFill>
              </a:rPr>
              <a:t>for</a:t>
            </a:r>
            <a:r>
              <a:rPr lang="fr-FR" sz="1400" dirty="0"/>
              <a:t>="nom"</a:t>
            </a:r>
            <a:r>
              <a:rPr lang="fr-FR" sz="1400" dirty="0">
                <a:solidFill>
                  <a:schemeClr val="accent3"/>
                </a:solidFill>
              </a:rPr>
              <a:t>&gt;</a:t>
            </a:r>
            <a:r>
              <a:rPr lang="fr-FR" sz="1400" dirty="0"/>
              <a:t>Nom :</a:t>
            </a:r>
            <a:r>
              <a:rPr lang="fr-FR" sz="1400" dirty="0">
                <a:solidFill>
                  <a:schemeClr val="accent3"/>
                </a:solidFill>
              </a:rPr>
              <a:t>&lt;/label</a:t>
            </a:r>
            <a:r>
              <a:rPr lang="fr-FR" sz="1400" dirty="0" smtClean="0">
                <a:solidFill>
                  <a:schemeClr val="accent3"/>
                </a:solidFill>
              </a:rPr>
              <a:t>&gt;       </a:t>
            </a:r>
          </a:p>
          <a:p>
            <a:r>
              <a:rPr lang="fr-FR" sz="1400" dirty="0" smtClean="0">
                <a:solidFill>
                  <a:schemeClr val="accent3"/>
                </a:solidFill>
              </a:rPr>
              <a:t>&lt;</a:t>
            </a:r>
            <a:r>
              <a:rPr lang="fr-FR" sz="1400" dirty="0">
                <a:solidFill>
                  <a:schemeClr val="accent3"/>
                </a:solidFill>
              </a:rPr>
              <a:t>input </a:t>
            </a:r>
            <a:r>
              <a:rPr lang="fr-FR" sz="1400" dirty="0">
                <a:solidFill>
                  <a:srgbClr val="7030A0"/>
                </a:solidFill>
              </a:rPr>
              <a:t>type</a:t>
            </a:r>
            <a:r>
              <a:rPr lang="fr-FR" sz="1400" dirty="0"/>
              <a:t>="</a:t>
            </a:r>
            <a:r>
              <a:rPr lang="fr-FR" sz="1400" dirty="0" err="1"/>
              <a:t>text</a:t>
            </a:r>
            <a:r>
              <a:rPr lang="fr-FR" sz="1400" dirty="0"/>
              <a:t>" </a:t>
            </a:r>
            <a:r>
              <a:rPr lang="fr-FR" sz="1400" dirty="0" err="1">
                <a:solidFill>
                  <a:srgbClr val="7030A0"/>
                </a:solidFill>
              </a:rPr>
              <a:t>name</a:t>
            </a:r>
            <a:r>
              <a:rPr lang="fr-FR" sz="1400" dirty="0"/>
              <a:t>="nom" </a:t>
            </a:r>
            <a:r>
              <a:rPr lang="fr-FR" sz="1400" dirty="0">
                <a:solidFill>
                  <a:srgbClr val="7030A0"/>
                </a:solidFill>
              </a:rPr>
              <a:t>id</a:t>
            </a:r>
            <a:r>
              <a:rPr lang="fr-FR" sz="1400" dirty="0"/>
              <a:t>="nom"</a:t>
            </a:r>
            <a:r>
              <a:rPr lang="fr-FR" sz="1400" dirty="0">
                <a:solidFill>
                  <a:schemeClr val="accent3"/>
                </a:solidFill>
              </a:rPr>
              <a:t>&gt;</a:t>
            </a:r>
          </a:p>
        </p:txBody>
      </p:sp>
    </p:spTree>
    <p:extLst>
      <p:ext uri="{BB962C8B-B14F-4D97-AF65-F5344CB8AC3E}">
        <p14:creationId xmlns:p14="http://schemas.microsoft.com/office/powerpoint/2010/main" val="13240189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600" b="1" dirty="0">
                <a:effectLst/>
              </a:rPr>
              <a:t>Les </a:t>
            </a:r>
            <a:r>
              <a:rPr lang="fr-FR" sz="3600" b="1" dirty="0" smtClean="0">
                <a:effectLst/>
              </a:rPr>
              <a:t>formulaires</a:t>
            </a:r>
            <a:br>
              <a:rPr lang="fr-FR" sz="3600" b="1" dirty="0" smtClean="0">
                <a:effectLst/>
              </a:rPr>
            </a:br>
            <a:r>
              <a:rPr lang="fr-FR" sz="2400" b="1" dirty="0">
                <a:effectLst/>
              </a:rPr>
              <a:t>Les zones de saisie </a:t>
            </a:r>
            <a:r>
              <a:rPr lang="fr-FR" sz="2400" b="1" dirty="0" smtClean="0">
                <a:effectLst/>
              </a:rPr>
              <a:t>basiques</a:t>
            </a:r>
            <a:endParaRPr lang="fr-FR" sz="2400" dirty="0"/>
          </a:p>
        </p:txBody>
      </p:sp>
      <p:sp>
        <p:nvSpPr>
          <p:cNvPr id="3" name="Espace réservé du contenu 2"/>
          <p:cNvSpPr>
            <a:spLocks noGrp="1"/>
          </p:cNvSpPr>
          <p:nvPr>
            <p:ph idx="1"/>
          </p:nvPr>
        </p:nvSpPr>
        <p:spPr>
          <a:xfrm>
            <a:off x="1435608" y="1447800"/>
            <a:ext cx="7600888" cy="4800600"/>
          </a:xfrm>
        </p:spPr>
        <p:txBody>
          <a:bodyPr>
            <a:noAutofit/>
          </a:bodyPr>
          <a:lstStyle/>
          <a:p>
            <a:pPr lvl="0"/>
            <a:endParaRPr lang="fr-FR" sz="1600" dirty="0"/>
          </a:p>
          <a:p>
            <a:r>
              <a:rPr lang="fr-FR" sz="1600" b="1" dirty="0" smtClean="0">
                <a:effectLst>
                  <a:outerShdw blurRad="38100" dist="38100" dir="2700000" algn="tl">
                    <a:srgbClr val="000000">
                      <a:alpha val="43137"/>
                    </a:srgbClr>
                  </a:outerShdw>
                </a:effectLst>
              </a:rPr>
              <a:t>Une </a:t>
            </a:r>
            <a:r>
              <a:rPr lang="fr-FR" sz="1600" b="1" dirty="0">
                <a:effectLst>
                  <a:outerShdw blurRad="38100" dist="38100" dir="2700000" algn="tl">
                    <a:srgbClr val="000000">
                      <a:alpha val="43137"/>
                    </a:srgbClr>
                  </a:outerShdw>
                </a:effectLst>
              </a:rPr>
              <a:t>zone de saisie </a:t>
            </a:r>
            <a:r>
              <a:rPr lang="fr-FR" sz="1600" b="1" dirty="0" err="1">
                <a:effectLst>
                  <a:outerShdw blurRad="38100" dist="38100" dir="2700000" algn="tl">
                    <a:srgbClr val="000000">
                      <a:alpha val="43137"/>
                    </a:srgbClr>
                  </a:outerShdw>
                </a:effectLst>
              </a:rPr>
              <a:t>multiligne</a:t>
            </a:r>
            <a:r>
              <a:rPr lang="fr-FR" sz="1600" b="1" dirty="0">
                <a:effectLst>
                  <a:outerShdw blurRad="38100" dist="38100" dir="2700000" algn="tl">
                    <a:srgbClr val="000000">
                      <a:alpha val="43137"/>
                    </a:srgbClr>
                  </a:outerShdw>
                </a:effectLst>
              </a:rPr>
              <a:t> </a:t>
            </a:r>
            <a:r>
              <a:rPr lang="fr-FR" sz="1600" b="1" dirty="0"/>
              <a:t>:</a:t>
            </a:r>
            <a:r>
              <a:rPr lang="fr-FR" sz="1600" dirty="0"/>
              <a:t> cette zone de texte permet d'écrire une quantité importante de texte sur plusieurs lignes. Pour créer une zone de texte </a:t>
            </a:r>
            <a:r>
              <a:rPr lang="fr-FR" sz="1600" dirty="0" err="1"/>
              <a:t>multiligne</a:t>
            </a:r>
            <a:r>
              <a:rPr lang="fr-FR" sz="1600" dirty="0"/>
              <a:t>, on change de balise : nous allons utiliser </a:t>
            </a:r>
            <a:r>
              <a:rPr lang="fr-FR" sz="1600" b="1" dirty="0">
                <a:solidFill>
                  <a:schemeClr val="accent3"/>
                </a:solidFill>
              </a:rPr>
              <a:t>&lt;</a:t>
            </a:r>
            <a:r>
              <a:rPr lang="fr-FR" sz="1600" b="1" dirty="0" err="1">
                <a:solidFill>
                  <a:schemeClr val="accent3"/>
                </a:solidFill>
              </a:rPr>
              <a:t>textarea</a:t>
            </a:r>
            <a:r>
              <a:rPr lang="fr-FR" sz="1600" b="1" dirty="0">
                <a:solidFill>
                  <a:schemeClr val="accent3"/>
                </a:solidFill>
              </a:rPr>
              <a:t>&gt; &lt;/</a:t>
            </a:r>
            <a:r>
              <a:rPr lang="fr-FR" sz="1600" b="1" dirty="0" err="1">
                <a:solidFill>
                  <a:schemeClr val="accent3"/>
                </a:solidFill>
              </a:rPr>
              <a:t>textarea</a:t>
            </a:r>
            <a:r>
              <a:rPr lang="fr-FR" sz="1600" b="1" dirty="0">
                <a:solidFill>
                  <a:schemeClr val="accent3"/>
                </a:solidFill>
              </a:rPr>
              <a:t>&gt; </a:t>
            </a:r>
            <a:endParaRPr lang="fr-FR" sz="1600" b="1" dirty="0" smtClean="0">
              <a:solidFill>
                <a:schemeClr val="accent3"/>
              </a:solidFill>
            </a:endParaRPr>
          </a:p>
          <a:p>
            <a:pPr marL="82296" indent="0">
              <a:buNone/>
            </a:pPr>
            <a:r>
              <a:rPr lang="fr-FR" sz="1600" dirty="0" smtClean="0"/>
              <a:t> </a:t>
            </a:r>
            <a:endParaRPr lang="fr-FR" sz="1600" dirty="0"/>
          </a:p>
          <a:p>
            <a:r>
              <a:rPr lang="fr-FR" sz="1600" dirty="0" smtClean="0"/>
              <a:t>on </a:t>
            </a:r>
            <a:r>
              <a:rPr lang="fr-FR" sz="1600" dirty="0"/>
              <a:t>peut ajouter les attributs </a:t>
            </a:r>
            <a:r>
              <a:rPr lang="fr-FR" sz="1600" dirty="0" err="1"/>
              <a:t>rows</a:t>
            </a:r>
            <a:r>
              <a:rPr lang="fr-FR" sz="1600" dirty="0"/>
              <a:t>  et cols  à la balise &lt;</a:t>
            </a:r>
            <a:r>
              <a:rPr lang="fr-FR" sz="1600" dirty="0" err="1"/>
              <a:t>textarea</a:t>
            </a:r>
            <a:r>
              <a:rPr lang="fr-FR" sz="1600" dirty="0"/>
              <a:t>&gt;  . Le premier indique le nombre de lignes de texte qui peuvent être affichées simultanément, et le second </a:t>
            </a:r>
            <a:r>
              <a:rPr lang="fr-FR" sz="1600" dirty="0" smtClean="0"/>
              <a:t>la largeur visible de la zone texte.</a:t>
            </a:r>
            <a:endParaRPr lang="fr-FR" sz="1600" dirty="0"/>
          </a:p>
          <a:p>
            <a:pPr marL="82296" indent="0">
              <a:buNone/>
            </a:pPr>
            <a:endParaRPr lang="fr-FR" sz="1600" dirty="0"/>
          </a:p>
          <a:p>
            <a:endParaRPr lang="en-US" sz="1600" b="1" dirty="0" smtClean="0">
              <a:solidFill>
                <a:schemeClr val="accent3"/>
              </a:solidFill>
            </a:endParaRPr>
          </a:p>
          <a:p>
            <a:endParaRPr lang="fr-FR" sz="2000" dirty="0"/>
          </a:p>
          <a:p>
            <a:endParaRPr lang="fr-FR" sz="2400" dirty="0"/>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54</a:t>
            </a:fld>
            <a:endParaRPr lang="fr-FR"/>
          </a:p>
        </p:txBody>
      </p:sp>
      <p:pic>
        <p:nvPicPr>
          <p:cNvPr id="7" name="Image 6"/>
          <p:cNvPicPr/>
          <p:nvPr/>
        </p:nvPicPr>
        <p:blipFill>
          <a:blip r:embed="rId2">
            <a:extLst>
              <a:ext uri="{28A0092B-C50C-407E-A947-70E740481C1C}">
                <a14:useLocalDpi xmlns:a14="http://schemas.microsoft.com/office/drawing/2010/main" val="0"/>
              </a:ext>
            </a:extLst>
          </a:blip>
          <a:srcRect/>
          <a:stretch>
            <a:fillRect/>
          </a:stretch>
        </p:blipFill>
        <p:spPr bwMode="auto">
          <a:xfrm>
            <a:off x="2221455" y="4473285"/>
            <a:ext cx="4572000" cy="2355850"/>
          </a:xfrm>
          <a:prstGeom prst="rect">
            <a:avLst/>
          </a:prstGeom>
          <a:noFill/>
          <a:ln>
            <a:noFill/>
          </a:ln>
          <a:effectLst>
            <a:glow rad="228600">
              <a:schemeClr val="accent6">
                <a:satMod val="175000"/>
                <a:alpha val="40000"/>
              </a:schemeClr>
            </a:glow>
          </a:effectLst>
        </p:spPr>
      </p:pic>
      <p:sp>
        <p:nvSpPr>
          <p:cNvPr id="5" name="ZoneTexte 4"/>
          <p:cNvSpPr txBox="1"/>
          <p:nvPr/>
        </p:nvSpPr>
        <p:spPr>
          <a:xfrm>
            <a:off x="1259632" y="2608824"/>
            <a:ext cx="5092035" cy="369332"/>
          </a:xfrm>
          <a:prstGeom prst="rect">
            <a:avLst/>
          </a:prstGeom>
          <a:noFill/>
          <a:ln>
            <a:solidFill>
              <a:schemeClr val="accent1"/>
            </a:solidFill>
          </a:ln>
        </p:spPr>
        <p:txBody>
          <a:bodyPr wrap="none" rtlCol="0">
            <a:spAutoFit/>
          </a:bodyPr>
          <a:lstStyle/>
          <a:p>
            <a:r>
              <a:rPr lang="fr-FR" b="1" dirty="0">
                <a:solidFill>
                  <a:schemeClr val="accent3"/>
                </a:solidFill>
              </a:rPr>
              <a:t> </a:t>
            </a:r>
            <a:r>
              <a:rPr lang="fr-FR" sz="1400" b="1" dirty="0">
                <a:solidFill>
                  <a:schemeClr val="accent3"/>
                </a:solidFill>
              </a:rPr>
              <a:t>&lt;</a:t>
            </a:r>
            <a:r>
              <a:rPr lang="fr-FR" sz="1400" b="1" dirty="0" err="1">
                <a:solidFill>
                  <a:schemeClr val="accent3"/>
                </a:solidFill>
              </a:rPr>
              <a:t>textarea</a:t>
            </a:r>
            <a:r>
              <a:rPr lang="fr-FR" sz="1400" b="1" dirty="0">
                <a:solidFill>
                  <a:schemeClr val="accent3"/>
                </a:solidFill>
              </a:rPr>
              <a:t> </a:t>
            </a:r>
            <a:r>
              <a:rPr lang="fr-FR" sz="1400" dirty="0" err="1"/>
              <a:t>name</a:t>
            </a:r>
            <a:r>
              <a:rPr lang="fr-FR" sz="1400" dirty="0"/>
              <a:t>="</a:t>
            </a:r>
            <a:r>
              <a:rPr lang="fr-FR" sz="1400" dirty="0" smtClean="0"/>
              <a:t>nom </a:t>
            </a:r>
            <a:r>
              <a:rPr lang="fr-FR" sz="1400" dirty="0"/>
              <a:t>zone texte" id="identifiant"</a:t>
            </a:r>
            <a:r>
              <a:rPr lang="fr-FR" sz="1400" b="1" dirty="0">
                <a:solidFill>
                  <a:schemeClr val="accent3"/>
                </a:solidFill>
              </a:rPr>
              <a:t>&gt;&lt;/</a:t>
            </a:r>
            <a:r>
              <a:rPr lang="fr-FR" sz="1400" b="1" dirty="0" err="1">
                <a:solidFill>
                  <a:schemeClr val="accent3"/>
                </a:solidFill>
              </a:rPr>
              <a:t>textarea</a:t>
            </a:r>
            <a:r>
              <a:rPr lang="fr-FR" sz="1400" b="1" dirty="0">
                <a:solidFill>
                  <a:schemeClr val="accent3"/>
                </a:solidFill>
              </a:rPr>
              <a:t>&gt;</a:t>
            </a:r>
          </a:p>
        </p:txBody>
      </p:sp>
      <p:sp>
        <p:nvSpPr>
          <p:cNvPr id="6" name="ZoneTexte 5"/>
          <p:cNvSpPr txBox="1"/>
          <p:nvPr/>
        </p:nvSpPr>
        <p:spPr>
          <a:xfrm>
            <a:off x="1259632" y="3735603"/>
            <a:ext cx="6401881" cy="523220"/>
          </a:xfrm>
          <a:prstGeom prst="rect">
            <a:avLst/>
          </a:prstGeom>
          <a:noFill/>
          <a:ln>
            <a:solidFill>
              <a:schemeClr val="accent1"/>
            </a:solidFill>
          </a:ln>
        </p:spPr>
        <p:txBody>
          <a:bodyPr wrap="none" rtlCol="0">
            <a:spAutoFit/>
          </a:bodyPr>
          <a:lstStyle/>
          <a:p>
            <a:r>
              <a:rPr lang="fr-FR" sz="1400" b="1" dirty="0">
                <a:solidFill>
                  <a:schemeClr val="accent3"/>
                </a:solidFill>
              </a:rPr>
              <a:t>&lt;label </a:t>
            </a:r>
            <a:r>
              <a:rPr lang="fr-FR" sz="1400" dirty="0">
                <a:solidFill>
                  <a:srgbClr val="7030A0"/>
                </a:solidFill>
              </a:rPr>
              <a:t>for</a:t>
            </a:r>
            <a:r>
              <a:rPr lang="fr-FR" sz="1400" dirty="0"/>
              <a:t>="description"</a:t>
            </a:r>
            <a:r>
              <a:rPr lang="fr-FR" sz="1400" b="1" dirty="0">
                <a:solidFill>
                  <a:schemeClr val="accent3"/>
                </a:solidFill>
              </a:rPr>
              <a:t>&gt;</a:t>
            </a:r>
            <a:r>
              <a:rPr lang="fr-FR" sz="1400" dirty="0"/>
              <a:t>description :</a:t>
            </a:r>
            <a:r>
              <a:rPr lang="fr-FR" sz="1400" b="1" dirty="0">
                <a:solidFill>
                  <a:schemeClr val="accent3"/>
                </a:solidFill>
              </a:rPr>
              <a:t>&lt;/label&gt;</a:t>
            </a:r>
          </a:p>
          <a:p>
            <a:r>
              <a:rPr lang="fr-FR" sz="1400" b="1" dirty="0" smtClean="0">
                <a:solidFill>
                  <a:schemeClr val="accent3"/>
                </a:solidFill>
              </a:rPr>
              <a:t>&lt;</a:t>
            </a:r>
            <a:r>
              <a:rPr lang="fr-FR" sz="1400" b="1" dirty="0" err="1">
                <a:solidFill>
                  <a:schemeClr val="accent3"/>
                </a:solidFill>
              </a:rPr>
              <a:t>textarea</a:t>
            </a:r>
            <a:r>
              <a:rPr lang="fr-FR" sz="1400" b="1" dirty="0">
                <a:solidFill>
                  <a:schemeClr val="accent3"/>
                </a:solidFill>
              </a:rPr>
              <a:t> </a:t>
            </a:r>
            <a:r>
              <a:rPr lang="fr-FR" sz="1400" dirty="0" err="1">
                <a:solidFill>
                  <a:srgbClr val="7030A0"/>
                </a:solidFill>
              </a:rPr>
              <a:t>name</a:t>
            </a:r>
            <a:r>
              <a:rPr lang="fr-FR" sz="1400" dirty="0"/>
              <a:t>= "description" </a:t>
            </a:r>
            <a:r>
              <a:rPr lang="fr-FR" sz="1400" dirty="0">
                <a:solidFill>
                  <a:srgbClr val="7030A0"/>
                </a:solidFill>
              </a:rPr>
              <a:t>id</a:t>
            </a:r>
            <a:r>
              <a:rPr lang="fr-FR" sz="1400" dirty="0"/>
              <a:t>="description"</a:t>
            </a:r>
            <a:r>
              <a:rPr lang="fr-FR" sz="1400" dirty="0">
                <a:solidFill>
                  <a:srgbClr val="7030A0"/>
                </a:solidFill>
              </a:rPr>
              <a:t> </a:t>
            </a:r>
            <a:r>
              <a:rPr lang="fr-FR" sz="1400" dirty="0" err="1">
                <a:solidFill>
                  <a:srgbClr val="7030A0"/>
                </a:solidFill>
              </a:rPr>
              <a:t>rows</a:t>
            </a:r>
            <a:r>
              <a:rPr lang="fr-FR" sz="1400" dirty="0"/>
              <a:t>="10" </a:t>
            </a:r>
            <a:r>
              <a:rPr lang="fr-FR" sz="1400" dirty="0">
                <a:solidFill>
                  <a:srgbClr val="7030A0"/>
                </a:solidFill>
              </a:rPr>
              <a:t>cols</a:t>
            </a:r>
            <a:r>
              <a:rPr lang="fr-FR" sz="1400" dirty="0"/>
              <a:t>="50"</a:t>
            </a:r>
            <a:r>
              <a:rPr lang="fr-FR" sz="1400" b="1" dirty="0">
                <a:solidFill>
                  <a:schemeClr val="accent3"/>
                </a:solidFill>
              </a:rPr>
              <a:t>&gt;&lt;/</a:t>
            </a:r>
            <a:r>
              <a:rPr lang="fr-FR" sz="1400" b="1" dirty="0" err="1">
                <a:solidFill>
                  <a:schemeClr val="accent3"/>
                </a:solidFill>
              </a:rPr>
              <a:t>textarea</a:t>
            </a:r>
            <a:r>
              <a:rPr lang="fr-FR" sz="1400" b="1" dirty="0">
                <a:solidFill>
                  <a:schemeClr val="accent3"/>
                </a:solidFill>
              </a:rPr>
              <a:t>&gt;</a:t>
            </a:r>
          </a:p>
        </p:txBody>
      </p:sp>
    </p:spTree>
    <p:extLst>
      <p:ext uri="{BB962C8B-B14F-4D97-AF65-F5344CB8AC3E}">
        <p14:creationId xmlns:p14="http://schemas.microsoft.com/office/powerpoint/2010/main" val="253820521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600" b="1" dirty="0">
                <a:effectLst/>
              </a:rPr>
              <a:t>Les </a:t>
            </a:r>
            <a:r>
              <a:rPr lang="fr-FR" sz="3600" b="1" dirty="0" smtClean="0">
                <a:effectLst/>
              </a:rPr>
              <a:t>formulaires</a:t>
            </a:r>
            <a:br>
              <a:rPr lang="fr-FR" sz="3600" b="1" dirty="0" smtClean="0">
                <a:effectLst/>
              </a:rPr>
            </a:br>
            <a:r>
              <a:rPr lang="fr-FR" sz="2400" b="1" dirty="0">
                <a:effectLst/>
              </a:rPr>
              <a:t>Les zones de saisie </a:t>
            </a:r>
            <a:r>
              <a:rPr lang="fr-FR" sz="2400" b="1" dirty="0" smtClean="0">
                <a:effectLst/>
              </a:rPr>
              <a:t>basiques</a:t>
            </a:r>
            <a:endParaRPr lang="fr-FR" sz="2400" dirty="0"/>
          </a:p>
        </p:txBody>
      </p:sp>
      <p:sp>
        <p:nvSpPr>
          <p:cNvPr id="3" name="Espace réservé du contenu 2"/>
          <p:cNvSpPr>
            <a:spLocks noGrp="1"/>
          </p:cNvSpPr>
          <p:nvPr>
            <p:ph idx="1"/>
          </p:nvPr>
        </p:nvSpPr>
        <p:spPr>
          <a:xfrm>
            <a:off x="1435608" y="1447800"/>
            <a:ext cx="7600888" cy="4800600"/>
          </a:xfrm>
        </p:spPr>
        <p:txBody>
          <a:bodyPr>
            <a:noAutofit/>
          </a:bodyPr>
          <a:lstStyle/>
          <a:p>
            <a:r>
              <a:rPr lang="fr-FR" sz="1600" b="1" dirty="0"/>
              <a:t>Avec HTML 5, les 3 écritures suivantes sont </a:t>
            </a:r>
            <a:r>
              <a:rPr lang="fr-FR" sz="1600" b="1" dirty="0" smtClean="0"/>
              <a:t>équivalentes</a:t>
            </a:r>
          </a:p>
          <a:p>
            <a:endParaRPr lang="fr-FR" sz="1600" b="1" dirty="0"/>
          </a:p>
          <a:p>
            <a:endParaRPr lang="fr-FR" sz="1600" dirty="0"/>
          </a:p>
          <a:p>
            <a:r>
              <a:rPr lang="fr-FR" sz="1600" b="1" dirty="0"/>
              <a:t>Voici un exemple contenant une zone de saisie texte et une zone multi-ligne</a:t>
            </a:r>
            <a:endParaRPr lang="fr-FR" sz="1600" dirty="0"/>
          </a:p>
          <a:p>
            <a:pPr lvl="0"/>
            <a:endParaRPr lang="fr-FR" sz="1600" dirty="0"/>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55</a:t>
            </a:fld>
            <a:endParaRPr lang="fr-FR"/>
          </a:p>
        </p:txBody>
      </p:sp>
      <p:pic>
        <p:nvPicPr>
          <p:cNvPr id="12" name="Image 11"/>
          <p:cNvPicPr/>
          <p:nvPr/>
        </p:nvPicPr>
        <p:blipFill>
          <a:blip r:embed="rId2">
            <a:extLst>
              <a:ext uri="{28A0092B-C50C-407E-A947-70E740481C1C}">
                <a14:useLocalDpi xmlns:a14="http://schemas.microsoft.com/office/drawing/2010/main" val="0"/>
              </a:ext>
            </a:extLst>
          </a:blip>
          <a:srcRect/>
          <a:stretch>
            <a:fillRect/>
          </a:stretch>
        </p:blipFill>
        <p:spPr bwMode="auto">
          <a:xfrm>
            <a:off x="2410960" y="5284027"/>
            <a:ext cx="5758180" cy="1540510"/>
          </a:xfrm>
          <a:prstGeom prst="rect">
            <a:avLst/>
          </a:prstGeom>
          <a:noFill/>
          <a:ln>
            <a:noFill/>
          </a:ln>
          <a:effectLst>
            <a:outerShdw blurRad="63500" dist="38100" dir="13800000" sx="101000" sy="101000" algn="br" rotWithShape="0">
              <a:prstClr val="black">
                <a:alpha val="40000"/>
              </a:prstClr>
            </a:outerShdw>
          </a:effectLst>
        </p:spPr>
      </p:pic>
      <p:sp>
        <p:nvSpPr>
          <p:cNvPr id="5" name="ZoneTexte 4"/>
          <p:cNvSpPr txBox="1"/>
          <p:nvPr/>
        </p:nvSpPr>
        <p:spPr>
          <a:xfrm>
            <a:off x="1938235" y="2975703"/>
            <a:ext cx="6703630" cy="2308324"/>
          </a:xfrm>
          <a:prstGeom prst="rect">
            <a:avLst/>
          </a:prstGeom>
          <a:noFill/>
          <a:ln>
            <a:solidFill>
              <a:schemeClr val="accent1"/>
            </a:solidFill>
          </a:ln>
        </p:spPr>
        <p:txBody>
          <a:bodyPr wrap="none" rtlCol="0">
            <a:spAutoFit/>
          </a:bodyPr>
          <a:lstStyle/>
          <a:p>
            <a:r>
              <a:rPr lang="fr-FR" sz="1200" dirty="0"/>
              <a:t>&lt;!DOCTYPE html&gt;</a:t>
            </a:r>
          </a:p>
          <a:p>
            <a:r>
              <a:rPr lang="fr-FR" sz="1200" dirty="0"/>
              <a:t>&lt;html&gt;</a:t>
            </a:r>
          </a:p>
          <a:p>
            <a:r>
              <a:rPr lang="fr-FR" sz="1200" dirty="0"/>
              <a:t>    &lt;</a:t>
            </a:r>
            <a:r>
              <a:rPr lang="fr-FR" sz="1200" dirty="0" err="1"/>
              <a:t>head</a:t>
            </a:r>
            <a:r>
              <a:rPr lang="fr-FR" sz="1200" dirty="0"/>
              <a:t>&gt;</a:t>
            </a:r>
          </a:p>
          <a:p>
            <a:r>
              <a:rPr lang="fr-FR" sz="1200" dirty="0"/>
              <a:t>        &lt;</a:t>
            </a:r>
            <a:r>
              <a:rPr lang="fr-FR" sz="1200" dirty="0" err="1"/>
              <a:t>meta</a:t>
            </a:r>
            <a:r>
              <a:rPr lang="fr-FR" sz="1200" dirty="0"/>
              <a:t> </a:t>
            </a:r>
            <a:r>
              <a:rPr lang="fr-FR" sz="1200" dirty="0" err="1"/>
              <a:t>charset</a:t>
            </a:r>
            <a:r>
              <a:rPr lang="fr-FR" sz="1200" dirty="0"/>
              <a:t>="utf-8" /&gt;</a:t>
            </a:r>
          </a:p>
          <a:p>
            <a:r>
              <a:rPr lang="fr-FR" sz="1200" dirty="0"/>
              <a:t>        &lt;</a:t>
            </a:r>
            <a:r>
              <a:rPr lang="fr-FR" sz="1200" dirty="0" err="1"/>
              <a:t>title</a:t>
            </a:r>
            <a:r>
              <a:rPr lang="fr-FR" sz="1200" dirty="0"/>
              <a:t>&gt;</a:t>
            </a:r>
            <a:r>
              <a:rPr lang="fr-FR" sz="1200" dirty="0" err="1"/>
              <a:t>Moez</a:t>
            </a:r>
            <a:r>
              <a:rPr lang="fr-FR" sz="1200" dirty="0"/>
              <a:t> </a:t>
            </a:r>
            <a:r>
              <a:rPr lang="fr-FR" sz="1200" dirty="0" err="1"/>
              <a:t>Hammami</a:t>
            </a:r>
            <a:r>
              <a:rPr lang="fr-FR" sz="1200" dirty="0"/>
              <a:t> - Le Site Web&lt;/</a:t>
            </a:r>
            <a:r>
              <a:rPr lang="fr-FR" sz="1200" dirty="0" err="1"/>
              <a:t>title</a:t>
            </a:r>
            <a:r>
              <a:rPr lang="fr-FR" sz="1200" dirty="0"/>
              <a:t>&gt;</a:t>
            </a:r>
          </a:p>
          <a:p>
            <a:r>
              <a:rPr lang="fr-FR" sz="1200" dirty="0"/>
              <a:t>    &lt;/</a:t>
            </a:r>
            <a:r>
              <a:rPr lang="fr-FR" sz="1200" dirty="0" err="1"/>
              <a:t>head</a:t>
            </a:r>
            <a:r>
              <a:rPr lang="fr-FR" sz="1200" dirty="0" smtClean="0"/>
              <a:t>&gt;  </a:t>
            </a:r>
            <a:endParaRPr lang="fr-FR" sz="1200" dirty="0"/>
          </a:p>
          <a:p>
            <a:r>
              <a:rPr lang="fr-FR" sz="1200" b="1" dirty="0">
                <a:solidFill>
                  <a:schemeClr val="accent3"/>
                </a:solidFill>
              </a:rPr>
              <a:t>  &lt;body&gt;      </a:t>
            </a:r>
          </a:p>
          <a:p>
            <a:r>
              <a:rPr lang="fr-FR" sz="1200" dirty="0"/>
              <a:t>     </a:t>
            </a:r>
            <a:r>
              <a:rPr lang="fr-FR" sz="1200" b="1" dirty="0">
                <a:solidFill>
                  <a:schemeClr val="accent3"/>
                </a:solidFill>
              </a:rPr>
              <a:t> &lt;label </a:t>
            </a:r>
            <a:r>
              <a:rPr lang="fr-FR" sz="1200" dirty="0">
                <a:solidFill>
                  <a:srgbClr val="7030A0"/>
                </a:solidFill>
              </a:rPr>
              <a:t>for</a:t>
            </a:r>
            <a:r>
              <a:rPr lang="fr-FR" sz="1200" dirty="0"/>
              <a:t>="nom"</a:t>
            </a:r>
            <a:r>
              <a:rPr lang="fr-FR" sz="1200" b="1" dirty="0">
                <a:solidFill>
                  <a:schemeClr val="accent3"/>
                </a:solidFill>
              </a:rPr>
              <a:t>&gt;</a:t>
            </a:r>
            <a:r>
              <a:rPr lang="fr-FR" sz="1200" dirty="0"/>
              <a:t>Nom :</a:t>
            </a:r>
            <a:r>
              <a:rPr lang="fr-FR" sz="1200" b="1" dirty="0">
                <a:solidFill>
                  <a:schemeClr val="accent3"/>
                </a:solidFill>
              </a:rPr>
              <a:t>&lt;/label</a:t>
            </a:r>
            <a:r>
              <a:rPr lang="fr-FR" sz="1200" b="1" dirty="0" smtClean="0">
                <a:solidFill>
                  <a:schemeClr val="accent3"/>
                </a:solidFill>
              </a:rPr>
              <a:t>&gt;            &lt;</a:t>
            </a:r>
            <a:r>
              <a:rPr lang="fr-FR" sz="1200" b="1" dirty="0">
                <a:solidFill>
                  <a:schemeClr val="accent3"/>
                </a:solidFill>
              </a:rPr>
              <a:t>input</a:t>
            </a:r>
            <a:r>
              <a:rPr lang="fr-FR" sz="1200" dirty="0"/>
              <a:t> </a:t>
            </a:r>
            <a:r>
              <a:rPr lang="fr-FR" sz="1200" dirty="0">
                <a:solidFill>
                  <a:srgbClr val="7030A0"/>
                </a:solidFill>
              </a:rPr>
              <a:t>type</a:t>
            </a:r>
            <a:r>
              <a:rPr lang="fr-FR" sz="1200" dirty="0"/>
              <a:t>="</a:t>
            </a:r>
            <a:r>
              <a:rPr lang="fr-FR" sz="1200" dirty="0" err="1"/>
              <a:t>text</a:t>
            </a:r>
            <a:r>
              <a:rPr lang="fr-FR" sz="1200" dirty="0"/>
              <a:t>" </a:t>
            </a:r>
            <a:r>
              <a:rPr lang="fr-FR" sz="1200" dirty="0" err="1">
                <a:solidFill>
                  <a:srgbClr val="7030A0"/>
                </a:solidFill>
              </a:rPr>
              <a:t>name</a:t>
            </a:r>
            <a:r>
              <a:rPr lang="fr-FR" sz="1200" dirty="0"/>
              <a:t>="nom" </a:t>
            </a:r>
            <a:r>
              <a:rPr lang="fr-FR" sz="1200" dirty="0">
                <a:solidFill>
                  <a:srgbClr val="7030A0"/>
                </a:solidFill>
              </a:rPr>
              <a:t>id</a:t>
            </a:r>
            <a:r>
              <a:rPr lang="fr-FR" sz="1200" dirty="0"/>
              <a:t>="nom"</a:t>
            </a:r>
            <a:r>
              <a:rPr lang="fr-FR" sz="1200" b="1" dirty="0">
                <a:solidFill>
                  <a:schemeClr val="accent3"/>
                </a:solidFill>
              </a:rPr>
              <a:t>&gt;</a:t>
            </a:r>
          </a:p>
          <a:p>
            <a:r>
              <a:rPr lang="fr-FR" sz="1200" b="1" dirty="0">
                <a:solidFill>
                  <a:schemeClr val="accent3"/>
                </a:solidFill>
              </a:rPr>
              <a:t>      &lt;label</a:t>
            </a:r>
            <a:r>
              <a:rPr lang="fr-FR" sz="1200" b="1" dirty="0">
                <a:solidFill>
                  <a:srgbClr val="7030A0"/>
                </a:solidFill>
              </a:rPr>
              <a:t> </a:t>
            </a:r>
            <a:r>
              <a:rPr lang="fr-FR" sz="1200" dirty="0">
                <a:solidFill>
                  <a:srgbClr val="7030A0"/>
                </a:solidFill>
              </a:rPr>
              <a:t>for</a:t>
            </a:r>
            <a:r>
              <a:rPr lang="fr-FR" sz="1200" dirty="0"/>
              <a:t>="</a:t>
            </a:r>
            <a:r>
              <a:rPr lang="fr-FR" sz="1200" dirty="0" err="1"/>
              <a:t>prenom</a:t>
            </a:r>
            <a:r>
              <a:rPr lang="fr-FR" sz="1200" dirty="0"/>
              <a:t>"</a:t>
            </a:r>
            <a:r>
              <a:rPr lang="fr-FR" sz="1200" b="1" dirty="0">
                <a:solidFill>
                  <a:schemeClr val="accent3"/>
                </a:solidFill>
              </a:rPr>
              <a:t>&gt;</a:t>
            </a:r>
            <a:r>
              <a:rPr lang="fr-FR" sz="1200" dirty="0"/>
              <a:t>Prénom :</a:t>
            </a:r>
            <a:r>
              <a:rPr lang="fr-FR" sz="1200" b="1" dirty="0">
                <a:solidFill>
                  <a:schemeClr val="accent3"/>
                </a:solidFill>
              </a:rPr>
              <a:t>&lt;/label</a:t>
            </a:r>
            <a:r>
              <a:rPr lang="fr-FR" sz="1200" b="1" dirty="0" smtClean="0">
                <a:solidFill>
                  <a:schemeClr val="accent3"/>
                </a:solidFill>
              </a:rPr>
              <a:t>&gt;   &lt;</a:t>
            </a:r>
            <a:r>
              <a:rPr lang="fr-FR" sz="1200" b="1" dirty="0">
                <a:solidFill>
                  <a:schemeClr val="accent3"/>
                </a:solidFill>
              </a:rPr>
              <a:t>input </a:t>
            </a:r>
            <a:r>
              <a:rPr lang="fr-FR" sz="1200" dirty="0">
                <a:solidFill>
                  <a:srgbClr val="7030A0"/>
                </a:solidFill>
              </a:rPr>
              <a:t>type</a:t>
            </a:r>
            <a:r>
              <a:rPr lang="fr-FR" sz="1200" dirty="0"/>
              <a:t>="</a:t>
            </a:r>
            <a:r>
              <a:rPr lang="fr-FR" sz="1200" dirty="0" err="1"/>
              <a:t>text</a:t>
            </a:r>
            <a:r>
              <a:rPr lang="fr-FR" sz="1200" dirty="0"/>
              <a:t>" </a:t>
            </a:r>
            <a:r>
              <a:rPr lang="fr-FR" sz="1200" dirty="0" err="1">
                <a:solidFill>
                  <a:srgbClr val="7030A0"/>
                </a:solidFill>
              </a:rPr>
              <a:t>name</a:t>
            </a:r>
            <a:r>
              <a:rPr lang="fr-FR" sz="1200" dirty="0"/>
              <a:t>="</a:t>
            </a:r>
            <a:r>
              <a:rPr lang="fr-FR" sz="1200" dirty="0" err="1"/>
              <a:t>prenom</a:t>
            </a:r>
            <a:r>
              <a:rPr lang="fr-FR" sz="1200" dirty="0"/>
              <a:t>" </a:t>
            </a:r>
            <a:r>
              <a:rPr lang="fr-FR" sz="1200" dirty="0">
                <a:solidFill>
                  <a:srgbClr val="7030A0"/>
                </a:solidFill>
              </a:rPr>
              <a:t>id</a:t>
            </a:r>
            <a:r>
              <a:rPr lang="fr-FR" sz="1200" dirty="0"/>
              <a:t>="</a:t>
            </a:r>
            <a:r>
              <a:rPr lang="fr-FR" sz="1200" dirty="0" err="1"/>
              <a:t>prenom</a:t>
            </a:r>
            <a:r>
              <a:rPr lang="fr-FR" sz="1200" dirty="0"/>
              <a:t>"</a:t>
            </a:r>
            <a:r>
              <a:rPr lang="fr-FR" sz="1200" b="1" dirty="0">
                <a:solidFill>
                  <a:schemeClr val="accent3"/>
                </a:solidFill>
              </a:rPr>
              <a:t>&gt;</a:t>
            </a:r>
          </a:p>
          <a:p>
            <a:r>
              <a:rPr lang="fr-FR" sz="1200" dirty="0"/>
              <a:t>     </a:t>
            </a:r>
            <a:r>
              <a:rPr lang="fr-FR" sz="1200" b="1" dirty="0">
                <a:solidFill>
                  <a:schemeClr val="accent3"/>
                </a:solidFill>
              </a:rPr>
              <a:t> &lt;label </a:t>
            </a:r>
            <a:r>
              <a:rPr lang="fr-FR" sz="1200" dirty="0">
                <a:solidFill>
                  <a:srgbClr val="7030A0"/>
                </a:solidFill>
              </a:rPr>
              <a:t>for</a:t>
            </a:r>
            <a:r>
              <a:rPr lang="fr-FR" sz="1200" dirty="0"/>
              <a:t>="adresse"</a:t>
            </a:r>
            <a:r>
              <a:rPr lang="fr-FR" sz="1200" b="1" dirty="0">
                <a:solidFill>
                  <a:schemeClr val="accent3"/>
                </a:solidFill>
              </a:rPr>
              <a:t>&gt;</a:t>
            </a:r>
            <a:r>
              <a:rPr lang="fr-FR" sz="1200" dirty="0"/>
              <a:t>Adresse :</a:t>
            </a:r>
            <a:r>
              <a:rPr lang="fr-FR" sz="1200" b="1" dirty="0">
                <a:solidFill>
                  <a:schemeClr val="accent3"/>
                </a:solidFill>
              </a:rPr>
              <a:t>&lt;/label</a:t>
            </a:r>
            <a:r>
              <a:rPr lang="fr-FR" sz="1200" b="1" dirty="0" smtClean="0">
                <a:solidFill>
                  <a:schemeClr val="accent3"/>
                </a:solidFill>
              </a:rPr>
              <a:t>&gt;   &lt;</a:t>
            </a:r>
            <a:r>
              <a:rPr lang="fr-FR" sz="1200" b="1" dirty="0" err="1">
                <a:solidFill>
                  <a:schemeClr val="accent3"/>
                </a:solidFill>
              </a:rPr>
              <a:t>textarea</a:t>
            </a:r>
            <a:r>
              <a:rPr lang="fr-FR" sz="1200" b="1" dirty="0">
                <a:solidFill>
                  <a:schemeClr val="accent3"/>
                </a:solidFill>
              </a:rPr>
              <a:t>  </a:t>
            </a:r>
            <a:r>
              <a:rPr lang="fr-FR" sz="1200" dirty="0" err="1">
                <a:solidFill>
                  <a:srgbClr val="7030A0"/>
                </a:solidFill>
              </a:rPr>
              <a:t>name</a:t>
            </a:r>
            <a:r>
              <a:rPr lang="fr-FR" sz="1200" dirty="0"/>
              <a:t>="adresse" </a:t>
            </a:r>
            <a:r>
              <a:rPr lang="fr-FR" sz="1200" dirty="0">
                <a:solidFill>
                  <a:srgbClr val="7030A0"/>
                </a:solidFill>
              </a:rPr>
              <a:t>id</a:t>
            </a:r>
            <a:r>
              <a:rPr lang="fr-FR" sz="1200" dirty="0"/>
              <a:t>="adresse"&gt;</a:t>
            </a:r>
            <a:r>
              <a:rPr lang="fr-FR" sz="1200" b="1" dirty="0">
                <a:solidFill>
                  <a:schemeClr val="accent3"/>
                </a:solidFill>
              </a:rPr>
              <a:t>&lt;/</a:t>
            </a:r>
            <a:r>
              <a:rPr lang="fr-FR" sz="1200" b="1" dirty="0" err="1">
                <a:solidFill>
                  <a:schemeClr val="accent3"/>
                </a:solidFill>
              </a:rPr>
              <a:t>textarea</a:t>
            </a:r>
            <a:r>
              <a:rPr lang="fr-FR" sz="1200" b="1" dirty="0" smtClean="0">
                <a:solidFill>
                  <a:schemeClr val="accent3"/>
                </a:solidFill>
              </a:rPr>
              <a:t>&gt;</a:t>
            </a:r>
            <a:endParaRPr lang="fr-FR" sz="1200" b="1" dirty="0">
              <a:solidFill>
                <a:schemeClr val="accent3"/>
              </a:solidFill>
            </a:endParaRPr>
          </a:p>
          <a:p>
            <a:r>
              <a:rPr lang="fr-FR" sz="1200" b="1" dirty="0">
                <a:solidFill>
                  <a:schemeClr val="accent3"/>
                </a:solidFill>
              </a:rPr>
              <a:t>  &lt;/body</a:t>
            </a:r>
            <a:r>
              <a:rPr lang="fr-FR" sz="1200" b="1" dirty="0" smtClean="0">
                <a:solidFill>
                  <a:schemeClr val="accent3"/>
                </a:solidFill>
              </a:rPr>
              <a:t>&gt;</a:t>
            </a:r>
            <a:endParaRPr lang="fr-FR" sz="1200" b="1" dirty="0">
              <a:solidFill>
                <a:schemeClr val="accent3"/>
              </a:solidFill>
            </a:endParaRPr>
          </a:p>
          <a:p>
            <a:r>
              <a:rPr lang="fr-FR" sz="1200" b="1" dirty="0">
                <a:solidFill>
                  <a:schemeClr val="accent3"/>
                </a:solidFill>
              </a:rPr>
              <a:t>  &lt;/html&gt;</a:t>
            </a:r>
          </a:p>
        </p:txBody>
      </p:sp>
      <p:sp>
        <p:nvSpPr>
          <p:cNvPr id="6" name="ZoneTexte 5"/>
          <p:cNvSpPr txBox="1"/>
          <p:nvPr/>
        </p:nvSpPr>
        <p:spPr>
          <a:xfrm>
            <a:off x="2410960" y="1760953"/>
            <a:ext cx="2441822" cy="646331"/>
          </a:xfrm>
          <a:prstGeom prst="rect">
            <a:avLst/>
          </a:prstGeom>
          <a:noFill/>
        </p:spPr>
        <p:txBody>
          <a:bodyPr wrap="none" rtlCol="0">
            <a:spAutoFit/>
          </a:bodyPr>
          <a:lstStyle/>
          <a:p>
            <a:r>
              <a:rPr lang="en-US" sz="1200" b="1" dirty="0">
                <a:solidFill>
                  <a:schemeClr val="accent3"/>
                </a:solidFill>
              </a:rPr>
              <a:t>&lt;input </a:t>
            </a:r>
            <a:r>
              <a:rPr lang="en-US" sz="1200" b="1" dirty="0">
                <a:solidFill>
                  <a:srgbClr val="7030A0"/>
                </a:solidFill>
              </a:rPr>
              <a:t>type</a:t>
            </a:r>
            <a:r>
              <a:rPr lang="en-US" sz="1200" b="1" dirty="0"/>
              <a:t>=</a:t>
            </a:r>
            <a:r>
              <a:rPr lang="en-US" sz="1200" dirty="0"/>
              <a:t>text </a:t>
            </a:r>
            <a:r>
              <a:rPr lang="en-US" sz="1200" b="1" dirty="0">
                <a:solidFill>
                  <a:srgbClr val="7030A0"/>
                </a:solidFill>
              </a:rPr>
              <a:t>value</a:t>
            </a:r>
            <a:r>
              <a:rPr lang="en-US" sz="1200" dirty="0"/>
              <a:t>=John</a:t>
            </a:r>
            <a:r>
              <a:rPr lang="en-US" sz="1200" b="1" dirty="0">
                <a:solidFill>
                  <a:schemeClr val="accent3"/>
                </a:solidFill>
              </a:rPr>
              <a:t>&gt;</a:t>
            </a:r>
          </a:p>
          <a:p>
            <a:r>
              <a:rPr lang="en-US" sz="1200" b="1" dirty="0">
                <a:solidFill>
                  <a:schemeClr val="accent3"/>
                </a:solidFill>
              </a:rPr>
              <a:t>&lt;input </a:t>
            </a:r>
            <a:r>
              <a:rPr lang="en-US" sz="1200" b="1" dirty="0">
                <a:solidFill>
                  <a:srgbClr val="7030A0"/>
                </a:solidFill>
              </a:rPr>
              <a:t>type</a:t>
            </a:r>
            <a:r>
              <a:rPr lang="en-US" sz="1200" dirty="0"/>
              <a:t>="text" </a:t>
            </a:r>
            <a:r>
              <a:rPr lang="en-US" sz="1200" b="1" dirty="0">
                <a:solidFill>
                  <a:srgbClr val="7030A0"/>
                </a:solidFill>
              </a:rPr>
              <a:t>value</a:t>
            </a:r>
            <a:r>
              <a:rPr lang="en-US" sz="1200" dirty="0"/>
              <a:t>="John"</a:t>
            </a:r>
            <a:r>
              <a:rPr lang="en-US" sz="1200" b="1" dirty="0">
                <a:solidFill>
                  <a:schemeClr val="accent3"/>
                </a:solidFill>
              </a:rPr>
              <a:t>&gt;</a:t>
            </a:r>
          </a:p>
          <a:p>
            <a:r>
              <a:rPr lang="en-US" sz="1200" b="1" dirty="0">
                <a:solidFill>
                  <a:schemeClr val="accent3"/>
                </a:solidFill>
              </a:rPr>
              <a:t>&lt;input </a:t>
            </a:r>
            <a:r>
              <a:rPr lang="en-US" sz="1200" b="1" dirty="0">
                <a:solidFill>
                  <a:srgbClr val="7030A0"/>
                </a:solidFill>
              </a:rPr>
              <a:t>type</a:t>
            </a:r>
            <a:r>
              <a:rPr lang="en-US" sz="1200" dirty="0"/>
              <a:t>='text' </a:t>
            </a:r>
            <a:r>
              <a:rPr lang="en-US" sz="1200" b="1" dirty="0">
                <a:solidFill>
                  <a:srgbClr val="7030A0"/>
                </a:solidFill>
              </a:rPr>
              <a:t>value</a:t>
            </a:r>
            <a:r>
              <a:rPr lang="en-US" sz="1200" dirty="0"/>
              <a:t>='John'</a:t>
            </a:r>
            <a:r>
              <a:rPr lang="en-US" sz="1200" b="1" dirty="0">
                <a:solidFill>
                  <a:schemeClr val="accent3"/>
                </a:solidFill>
              </a:rPr>
              <a:t>&gt;</a:t>
            </a:r>
            <a:endParaRPr lang="fr-FR" sz="1200" b="1" dirty="0">
              <a:solidFill>
                <a:schemeClr val="accent3"/>
              </a:solidFill>
            </a:endParaRPr>
          </a:p>
        </p:txBody>
      </p:sp>
    </p:spTree>
    <p:extLst>
      <p:ext uri="{BB962C8B-B14F-4D97-AF65-F5344CB8AC3E}">
        <p14:creationId xmlns:p14="http://schemas.microsoft.com/office/powerpoint/2010/main" val="338625532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600" b="1" dirty="0">
                <a:effectLst/>
              </a:rPr>
              <a:t>Les </a:t>
            </a:r>
            <a:r>
              <a:rPr lang="fr-FR" sz="3600" b="1" dirty="0" smtClean="0">
                <a:effectLst/>
              </a:rPr>
              <a:t>formulaires</a:t>
            </a:r>
            <a:br>
              <a:rPr lang="fr-FR" sz="3600" b="1" dirty="0" smtClean="0">
                <a:effectLst/>
              </a:rPr>
            </a:br>
            <a:r>
              <a:rPr lang="fr-FR" sz="2400" b="1" dirty="0">
                <a:effectLst/>
              </a:rPr>
              <a:t>Les zones de saisie </a:t>
            </a:r>
            <a:r>
              <a:rPr lang="fr-FR" sz="2400" b="1" dirty="0" smtClean="0">
                <a:effectLst/>
              </a:rPr>
              <a:t>basiques</a:t>
            </a:r>
            <a:endParaRPr lang="fr-FR" sz="2400" dirty="0"/>
          </a:p>
        </p:txBody>
      </p:sp>
      <p:sp>
        <p:nvSpPr>
          <p:cNvPr id="3" name="Espace réservé du contenu 2"/>
          <p:cNvSpPr>
            <a:spLocks noGrp="1"/>
          </p:cNvSpPr>
          <p:nvPr>
            <p:ph idx="1"/>
          </p:nvPr>
        </p:nvSpPr>
        <p:spPr>
          <a:xfrm>
            <a:off x="1435608" y="1447800"/>
            <a:ext cx="7600888" cy="4800600"/>
          </a:xfrm>
        </p:spPr>
        <p:txBody>
          <a:bodyPr>
            <a:noAutofit/>
          </a:bodyPr>
          <a:lstStyle/>
          <a:p>
            <a:r>
              <a:rPr lang="fr-FR" sz="1600" b="1" i="1" dirty="0">
                <a:effectLst>
                  <a:outerShdw blurRad="38100" dist="38100" dir="2700000" algn="tl">
                    <a:srgbClr val="000000">
                      <a:alpha val="43137"/>
                    </a:srgbClr>
                  </a:outerShdw>
                </a:effectLst>
              </a:rPr>
              <a:t>Quelques attributs supplémentaires</a:t>
            </a:r>
          </a:p>
          <a:p>
            <a:pPr lvl="0"/>
            <a:r>
              <a:rPr lang="fr-FR" sz="1600" dirty="0"/>
              <a:t>on peut agrandir le champ avec </a:t>
            </a:r>
            <a:r>
              <a:rPr lang="fr-FR" sz="1600" b="1" dirty="0">
                <a:solidFill>
                  <a:schemeClr val="accent3"/>
                </a:solidFill>
                <a:effectLst>
                  <a:outerShdw blurRad="38100" dist="38100" dir="2700000" algn="tl">
                    <a:srgbClr val="000000">
                      <a:alpha val="43137"/>
                    </a:srgbClr>
                  </a:outerShdw>
                </a:effectLst>
              </a:rPr>
              <a:t>size</a:t>
            </a:r>
            <a:r>
              <a:rPr lang="fr-FR" sz="1600" dirty="0"/>
              <a:t>  ;</a:t>
            </a:r>
          </a:p>
          <a:p>
            <a:pPr lvl="0"/>
            <a:r>
              <a:rPr lang="fr-FR" sz="1600" dirty="0"/>
              <a:t>on peut limiter le nombre de caractères que l'on peut saisir avec </a:t>
            </a:r>
            <a:r>
              <a:rPr lang="fr-FR" sz="1600" dirty="0" err="1">
                <a:solidFill>
                  <a:schemeClr val="accent3"/>
                </a:solidFill>
                <a:effectLst>
                  <a:outerShdw blurRad="38100" dist="38100" dir="2700000" algn="tl">
                    <a:srgbClr val="000000">
                      <a:alpha val="43137"/>
                    </a:srgbClr>
                  </a:outerShdw>
                </a:effectLst>
              </a:rPr>
              <a:t>maxlength</a:t>
            </a:r>
            <a:r>
              <a:rPr lang="fr-FR" sz="1600" dirty="0"/>
              <a:t>  ;</a:t>
            </a:r>
          </a:p>
          <a:p>
            <a:pPr lvl="0"/>
            <a:r>
              <a:rPr lang="fr-FR" sz="1600" dirty="0"/>
              <a:t>on peut </a:t>
            </a:r>
            <a:r>
              <a:rPr lang="fr-FR" sz="1600" dirty="0" smtClean="0"/>
              <a:t>pré-remplir </a:t>
            </a:r>
            <a:r>
              <a:rPr lang="fr-FR" sz="1600" dirty="0"/>
              <a:t>le champ avec une valeur par défaut à l'aide de </a:t>
            </a:r>
            <a:r>
              <a:rPr lang="fr-FR" sz="1600" dirty="0">
                <a:solidFill>
                  <a:schemeClr val="accent3"/>
                </a:solidFill>
                <a:effectLst>
                  <a:outerShdw blurRad="38100" dist="38100" dir="2700000" algn="tl">
                    <a:srgbClr val="000000">
                      <a:alpha val="43137"/>
                    </a:srgbClr>
                  </a:outerShdw>
                </a:effectLst>
              </a:rPr>
              <a:t>value</a:t>
            </a:r>
            <a:r>
              <a:rPr lang="fr-FR" sz="1600" dirty="0"/>
              <a:t>  ;</a:t>
            </a:r>
          </a:p>
          <a:p>
            <a:pPr lvl="0"/>
            <a:r>
              <a:rPr lang="fr-FR" sz="1600" dirty="0"/>
              <a:t>on peut donner une indication sur le contenu du champ avec </a:t>
            </a:r>
            <a:r>
              <a:rPr lang="fr-FR" sz="1600" dirty="0" err="1">
                <a:solidFill>
                  <a:schemeClr val="accent3"/>
                </a:solidFill>
                <a:effectLst>
                  <a:outerShdw blurRad="38100" dist="38100" dir="2700000" algn="tl">
                    <a:srgbClr val="000000">
                      <a:alpha val="43137"/>
                    </a:srgbClr>
                  </a:outerShdw>
                </a:effectLst>
              </a:rPr>
              <a:t>placeholder</a:t>
            </a:r>
            <a:r>
              <a:rPr lang="fr-FR" sz="1600" dirty="0"/>
              <a:t>  . Cette indication disparaîtra dès que le visiteur aura cliqué à l'intérieur du champ.</a:t>
            </a:r>
          </a:p>
          <a:p>
            <a:pPr marL="82296" lvl="0" indent="0">
              <a:buNone/>
            </a:pPr>
            <a:r>
              <a:rPr lang="fr-FR" sz="1600" dirty="0" smtClean="0">
                <a:effectLst>
                  <a:outerShdw blurRad="38100" dist="38100" dir="2700000" algn="tl">
                    <a:srgbClr val="000000">
                      <a:alpha val="43137"/>
                    </a:srgbClr>
                  </a:outerShdw>
                </a:effectLst>
              </a:rPr>
              <a:t>Exemple </a:t>
            </a:r>
            <a:endParaRPr lang="fr-FR" sz="1600" dirty="0">
              <a:effectLst>
                <a:outerShdw blurRad="38100" dist="38100" dir="2700000" algn="tl">
                  <a:srgbClr val="000000">
                    <a:alpha val="43137"/>
                  </a:srgbClr>
                </a:outerShdw>
              </a:effectLst>
            </a:endParaRPr>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56</a:t>
            </a:fld>
            <a:endParaRPr lang="fr-FR"/>
          </a:p>
        </p:txBody>
      </p:sp>
      <p:pic>
        <p:nvPicPr>
          <p:cNvPr id="9" name="Image 8"/>
          <p:cNvPicPr/>
          <p:nvPr/>
        </p:nvPicPr>
        <p:blipFill>
          <a:blip r:embed="rId2">
            <a:extLst>
              <a:ext uri="{28A0092B-C50C-407E-A947-70E740481C1C}">
                <a14:useLocalDpi xmlns:a14="http://schemas.microsoft.com/office/drawing/2010/main" val="0"/>
              </a:ext>
            </a:extLst>
          </a:blip>
          <a:srcRect/>
          <a:stretch>
            <a:fillRect/>
          </a:stretch>
        </p:blipFill>
        <p:spPr bwMode="auto">
          <a:xfrm>
            <a:off x="3262676" y="4293096"/>
            <a:ext cx="2867025" cy="1293495"/>
          </a:xfrm>
          <a:prstGeom prst="rect">
            <a:avLst/>
          </a:prstGeom>
          <a:noFill/>
          <a:ln>
            <a:noFill/>
          </a:ln>
          <a:effectLst>
            <a:glow rad="228600">
              <a:schemeClr val="accent6">
                <a:satMod val="175000"/>
                <a:alpha val="40000"/>
              </a:schemeClr>
            </a:glow>
          </a:effectLst>
        </p:spPr>
      </p:pic>
      <p:sp>
        <p:nvSpPr>
          <p:cNvPr id="5" name="ZoneTexte 4"/>
          <p:cNvSpPr txBox="1"/>
          <p:nvPr/>
        </p:nvSpPr>
        <p:spPr>
          <a:xfrm>
            <a:off x="0" y="3772696"/>
            <a:ext cx="9168151" cy="276999"/>
          </a:xfrm>
          <a:prstGeom prst="rect">
            <a:avLst/>
          </a:prstGeom>
          <a:noFill/>
          <a:ln>
            <a:solidFill>
              <a:schemeClr val="accent1"/>
            </a:solidFill>
          </a:ln>
        </p:spPr>
        <p:txBody>
          <a:bodyPr wrap="none" rtlCol="0">
            <a:spAutoFit/>
          </a:bodyPr>
          <a:lstStyle/>
          <a:p>
            <a:r>
              <a:rPr lang="fr-FR" sz="1200" b="1" dirty="0">
                <a:solidFill>
                  <a:schemeClr val="accent3"/>
                </a:solidFill>
              </a:rPr>
              <a:t>&lt;label </a:t>
            </a:r>
            <a:r>
              <a:rPr lang="fr-FR" sz="1200" b="1" dirty="0">
                <a:solidFill>
                  <a:srgbClr val="7030A0"/>
                </a:solidFill>
              </a:rPr>
              <a:t>for</a:t>
            </a:r>
            <a:r>
              <a:rPr lang="fr-FR" sz="1200" dirty="0"/>
              <a:t>="nom"</a:t>
            </a:r>
            <a:r>
              <a:rPr lang="fr-FR" sz="1200" b="1" dirty="0">
                <a:solidFill>
                  <a:schemeClr val="accent3"/>
                </a:solidFill>
              </a:rPr>
              <a:t>&gt;</a:t>
            </a:r>
            <a:r>
              <a:rPr lang="fr-FR" sz="1200" dirty="0"/>
              <a:t>Nom :</a:t>
            </a:r>
            <a:r>
              <a:rPr lang="fr-FR" sz="1200" b="1" dirty="0">
                <a:solidFill>
                  <a:schemeClr val="accent3"/>
                </a:solidFill>
              </a:rPr>
              <a:t>&lt;/label&gt;&lt;input </a:t>
            </a:r>
            <a:r>
              <a:rPr lang="fr-FR" sz="1200" b="1" dirty="0">
                <a:solidFill>
                  <a:srgbClr val="7030A0"/>
                </a:solidFill>
              </a:rPr>
              <a:t>type</a:t>
            </a:r>
            <a:r>
              <a:rPr lang="fr-FR" sz="1200" dirty="0"/>
              <a:t>="</a:t>
            </a:r>
            <a:r>
              <a:rPr lang="fr-FR" sz="1200" dirty="0" err="1"/>
              <a:t>text</a:t>
            </a:r>
            <a:r>
              <a:rPr lang="fr-FR" sz="1200" dirty="0"/>
              <a:t>" </a:t>
            </a:r>
            <a:r>
              <a:rPr lang="fr-FR" sz="1200" b="1" dirty="0" err="1">
                <a:solidFill>
                  <a:srgbClr val="7030A0"/>
                </a:solidFill>
              </a:rPr>
              <a:t>name</a:t>
            </a:r>
            <a:r>
              <a:rPr lang="fr-FR" sz="1200" dirty="0"/>
              <a:t>="nom" </a:t>
            </a:r>
            <a:r>
              <a:rPr lang="fr-FR" sz="1200" b="1" dirty="0">
                <a:solidFill>
                  <a:srgbClr val="7030A0"/>
                </a:solidFill>
              </a:rPr>
              <a:t>id</a:t>
            </a:r>
            <a:r>
              <a:rPr lang="fr-FR" sz="1200" dirty="0"/>
              <a:t>="nom" </a:t>
            </a:r>
            <a:r>
              <a:rPr lang="fr-FR" sz="1200" b="1" dirty="0" err="1">
                <a:solidFill>
                  <a:srgbClr val="7030A0"/>
                </a:solidFill>
              </a:rPr>
              <a:t>placeholder</a:t>
            </a:r>
            <a:r>
              <a:rPr lang="fr-FR" sz="1200" dirty="0"/>
              <a:t>="nom de famille" </a:t>
            </a:r>
            <a:r>
              <a:rPr lang="fr-FR" sz="1200" b="1" dirty="0">
                <a:solidFill>
                  <a:srgbClr val="7030A0"/>
                </a:solidFill>
              </a:rPr>
              <a:t>size</a:t>
            </a:r>
            <a:r>
              <a:rPr lang="fr-FR" sz="1200" dirty="0"/>
              <a:t>="30" </a:t>
            </a:r>
            <a:r>
              <a:rPr lang="fr-FR" sz="1200" b="1" dirty="0" err="1">
                <a:solidFill>
                  <a:srgbClr val="7030A0"/>
                </a:solidFill>
              </a:rPr>
              <a:t>maxlenght</a:t>
            </a:r>
            <a:r>
              <a:rPr lang="fr-FR" sz="1200" dirty="0"/>
              <a:t>="10"</a:t>
            </a:r>
            <a:r>
              <a:rPr lang="fr-FR" sz="1200" b="1" dirty="0">
                <a:solidFill>
                  <a:schemeClr val="accent3"/>
                </a:solidFill>
              </a:rPr>
              <a:t>&gt;</a:t>
            </a:r>
          </a:p>
        </p:txBody>
      </p:sp>
    </p:spTree>
    <p:extLst>
      <p:ext uri="{BB962C8B-B14F-4D97-AF65-F5344CB8AC3E}">
        <p14:creationId xmlns:p14="http://schemas.microsoft.com/office/powerpoint/2010/main" val="414519640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600" b="1" dirty="0">
                <a:effectLst/>
              </a:rPr>
              <a:t>Les </a:t>
            </a:r>
            <a:r>
              <a:rPr lang="fr-FR" sz="3600" b="1" dirty="0" smtClean="0">
                <a:effectLst/>
              </a:rPr>
              <a:t>formulaires</a:t>
            </a:r>
            <a:br>
              <a:rPr lang="fr-FR" sz="3600" b="1" dirty="0" smtClean="0">
                <a:effectLst/>
              </a:rPr>
            </a:br>
            <a:r>
              <a:rPr lang="fr-FR" sz="2400" b="1" dirty="0">
                <a:effectLst/>
              </a:rPr>
              <a:t>Les zones de saisie </a:t>
            </a:r>
            <a:r>
              <a:rPr lang="fr-FR" sz="2400" b="1" dirty="0" smtClean="0">
                <a:effectLst/>
              </a:rPr>
              <a:t>basiques</a:t>
            </a:r>
            <a:endParaRPr lang="fr-FR" sz="2400" dirty="0"/>
          </a:p>
        </p:txBody>
      </p:sp>
      <p:sp>
        <p:nvSpPr>
          <p:cNvPr id="3" name="Espace réservé du contenu 2"/>
          <p:cNvSpPr>
            <a:spLocks noGrp="1"/>
          </p:cNvSpPr>
          <p:nvPr>
            <p:ph idx="1"/>
          </p:nvPr>
        </p:nvSpPr>
        <p:spPr>
          <a:xfrm>
            <a:off x="1435608" y="1447800"/>
            <a:ext cx="7600888" cy="4800600"/>
          </a:xfrm>
        </p:spPr>
        <p:txBody>
          <a:bodyPr>
            <a:noAutofit/>
          </a:bodyPr>
          <a:lstStyle/>
          <a:p>
            <a:r>
              <a:rPr lang="fr-FR" sz="1600" b="1" i="1" dirty="0" smtClean="0">
                <a:effectLst>
                  <a:outerShdw blurRad="38100" dist="38100" dir="2700000" algn="tl">
                    <a:srgbClr val="000000">
                      <a:alpha val="43137"/>
                    </a:srgbClr>
                  </a:outerShdw>
                </a:effectLst>
              </a:rPr>
              <a:t>Zone </a:t>
            </a:r>
            <a:r>
              <a:rPr lang="fr-FR" sz="1600" b="1" i="1" dirty="0">
                <a:effectLst>
                  <a:outerShdw blurRad="38100" dist="38100" dir="2700000" algn="tl">
                    <a:srgbClr val="000000">
                      <a:alpha val="43137"/>
                    </a:srgbClr>
                  </a:outerShdw>
                </a:effectLst>
              </a:rPr>
              <a:t>de mot de passe </a:t>
            </a:r>
            <a:r>
              <a:rPr lang="fr-FR" sz="1600" b="1" i="1" dirty="0"/>
              <a:t>c'est-à-dire une zone où on ne voit pas à l'écran les caractères saisis.</a:t>
            </a:r>
          </a:p>
          <a:p>
            <a:r>
              <a:rPr lang="fr-FR" sz="1600" dirty="0"/>
              <a:t>Pour créer ce type de zone de saisie, utilisez l'attribut </a:t>
            </a:r>
            <a:r>
              <a:rPr lang="fr-FR" sz="1600" dirty="0">
                <a:solidFill>
                  <a:schemeClr val="accent3"/>
                </a:solidFill>
                <a:effectLst>
                  <a:outerShdw blurRad="38100" dist="38100" dir="2700000" algn="tl">
                    <a:srgbClr val="000000">
                      <a:alpha val="43137"/>
                    </a:srgbClr>
                  </a:outerShdw>
                </a:effectLst>
              </a:rPr>
              <a:t>type="</a:t>
            </a:r>
            <a:r>
              <a:rPr lang="fr-FR" sz="1600" dirty="0" err="1">
                <a:solidFill>
                  <a:schemeClr val="accent3"/>
                </a:solidFill>
                <a:effectLst>
                  <a:outerShdw blurRad="38100" dist="38100" dir="2700000" algn="tl">
                    <a:srgbClr val="000000">
                      <a:alpha val="43137"/>
                    </a:srgbClr>
                  </a:outerShdw>
                </a:effectLst>
              </a:rPr>
              <a:t>password</a:t>
            </a:r>
            <a:r>
              <a:rPr lang="fr-FR" sz="1600" dirty="0">
                <a:solidFill>
                  <a:schemeClr val="accent3"/>
                </a:solidFill>
                <a:effectLst>
                  <a:outerShdw blurRad="38100" dist="38100" dir="2700000" algn="tl">
                    <a:srgbClr val="000000">
                      <a:alpha val="43137"/>
                    </a:srgbClr>
                  </a:outerShdw>
                </a:effectLst>
              </a:rPr>
              <a:t>"</a:t>
            </a:r>
          </a:p>
          <a:p>
            <a:endParaRPr lang="fr-FR" sz="1600" b="1" i="1" dirty="0">
              <a:effectLst>
                <a:outerShdw blurRad="38100" dist="38100" dir="2700000" algn="tl">
                  <a:srgbClr val="000000">
                    <a:alpha val="43137"/>
                  </a:srgbClr>
                </a:outerShdw>
              </a:effectLst>
            </a:endParaRPr>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57</a:t>
            </a:fld>
            <a:endParaRPr lang="fr-FR"/>
          </a:p>
        </p:txBody>
      </p:sp>
      <p:pic>
        <p:nvPicPr>
          <p:cNvPr id="10" name="Image 9"/>
          <p:cNvPicPr/>
          <p:nvPr/>
        </p:nvPicPr>
        <p:blipFill>
          <a:blip r:embed="rId2">
            <a:extLst>
              <a:ext uri="{28A0092B-C50C-407E-A947-70E740481C1C}">
                <a14:useLocalDpi xmlns:a14="http://schemas.microsoft.com/office/drawing/2010/main" val="0"/>
              </a:ext>
            </a:extLst>
          </a:blip>
          <a:srcRect/>
          <a:stretch>
            <a:fillRect/>
          </a:stretch>
        </p:blipFill>
        <p:spPr bwMode="auto">
          <a:xfrm>
            <a:off x="2555776" y="4581128"/>
            <a:ext cx="3703553" cy="1800200"/>
          </a:xfrm>
          <a:prstGeom prst="rect">
            <a:avLst/>
          </a:prstGeom>
          <a:noFill/>
          <a:ln>
            <a:noFill/>
          </a:ln>
          <a:effectLst>
            <a:glow rad="228600">
              <a:schemeClr val="accent6">
                <a:satMod val="175000"/>
                <a:alpha val="40000"/>
              </a:schemeClr>
            </a:glow>
          </a:effectLst>
        </p:spPr>
      </p:pic>
      <p:sp>
        <p:nvSpPr>
          <p:cNvPr id="5" name="ZoneTexte 4"/>
          <p:cNvSpPr txBox="1"/>
          <p:nvPr/>
        </p:nvSpPr>
        <p:spPr>
          <a:xfrm>
            <a:off x="1835696" y="2373672"/>
            <a:ext cx="4682692" cy="2031325"/>
          </a:xfrm>
          <a:prstGeom prst="rect">
            <a:avLst/>
          </a:prstGeom>
          <a:noFill/>
          <a:ln>
            <a:solidFill>
              <a:schemeClr val="accent1"/>
            </a:solidFill>
          </a:ln>
        </p:spPr>
        <p:txBody>
          <a:bodyPr wrap="none" rtlCol="0">
            <a:spAutoFit/>
          </a:bodyPr>
          <a:lstStyle/>
          <a:p>
            <a:r>
              <a:rPr lang="fr-FR" sz="1400" b="1" dirty="0">
                <a:solidFill>
                  <a:schemeClr val="accent3"/>
                </a:solidFill>
              </a:rPr>
              <a:t> &lt;</a:t>
            </a:r>
            <a:r>
              <a:rPr lang="fr-FR" sz="1400" b="1" dirty="0" err="1">
                <a:solidFill>
                  <a:schemeClr val="accent3"/>
                </a:solidFill>
              </a:rPr>
              <a:t>form</a:t>
            </a:r>
            <a:r>
              <a:rPr lang="fr-FR" sz="1400" b="1" dirty="0">
                <a:solidFill>
                  <a:schemeClr val="accent3"/>
                </a:solidFill>
              </a:rPr>
              <a:t> </a:t>
            </a:r>
            <a:r>
              <a:rPr lang="fr-FR" sz="1400" dirty="0" err="1"/>
              <a:t>method</a:t>
            </a:r>
            <a:r>
              <a:rPr lang="fr-FR" sz="1400" dirty="0"/>
              <a:t>="post" action ="</a:t>
            </a:r>
            <a:r>
              <a:rPr lang="fr-FR" sz="1400" dirty="0" err="1"/>
              <a:t>traitement.php</a:t>
            </a:r>
            <a:r>
              <a:rPr lang="fr-FR" sz="1400" dirty="0"/>
              <a:t>"</a:t>
            </a:r>
            <a:r>
              <a:rPr lang="fr-FR" sz="1400" dirty="0">
                <a:solidFill>
                  <a:schemeClr val="accent3"/>
                </a:solidFill>
              </a:rPr>
              <a:t>&gt;</a:t>
            </a:r>
          </a:p>
          <a:p>
            <a:r>
              <a:rPr lang="fr-FR" sz="1400" dirty="0"/>
              <a:t>           </a:t>
            </a:r>
            <a:r>
              <a:rPr lang="fr-FR" sz="1400" b="1" dirty="0">
                <a:solidFill>
                  <a:schemeClr val="accent3"/>
                </a:solidFill>
              </a:rPr>
              <a:t>&lt;p&gt;</a:t>
            </a:r>
          </a:p>
          <a:p>
            <a:r>
              <a:rPr lang="fr-FR" sz="1400" dirty="0"/>
              <a:t>              </a:t>
            </a:r>
            <a:r>
              <a:rPr lang="fr-FR" sz="1400" b="1" dirty="0">
                <a:solidFill>
                  <a:schemeClr val="accent3"/>
                </a:solidFill>
              </a:rPr>
              <a:t>&lt;label </a:t>
            </a:r>
            <a:r>
              <a:rPr lang="fr-FR" sz="1400" b="1" dirty="0">
                <a:solidFill>
                  <a:srgbClr val="7030A0"/>
                </a:solidFill>
              </a:rPr>
              <a:t>for</a:t>
            </a:r>
            <a:r>
              <a:rPr lang="fr-FR" sz="1400" dirty="0"/>
              <a:t>="pseudo"&gt; Votre pseudo :</a:t>
            </a:r>
            <a:r>
              <a:rPr lang="fr-FR" sz="1400" b="1" dirty="0">
                <a:solidFill>
                  <a:schemeClr val="accent3"/>
                </a:solidFill>
              </a:rPr>
              <a:t>&lt;/label&gt;</a:t>
            </a:r>
          </a:p>
          <a:p>
            <a:r>
              <a:rPr lang="fr-FR" sz="1400" dirty="0"/>
              <a:t>             </a:t>
            </a:r>
            <a:r>
              <a:rPr lang="fr-FR" sz="1400" b="1" dirty="0">
                <a:solidFill>
                  <a:schemeClr val="accent3"/>
                </a:solidFill>
              </a:rPr>
              <a:t> &lt;input </a:t>
            </a:r>
            <a:r>
              <a:rPr lang="fr-FR" sz="1400" b="1" dirty="0">
                <a:solidFill>
                  <a:srgbClr val="7030A0"/>
                </a:solidFill>
              </a:rPr>
              <a:t>type</a:t>
            </a:r>
            <a:r>
              <a:rPr lang="fr-FR" sz="1400" dirty="0"/>
              <a:t>="</a:t>
            </a:r>
            <a:r>
              <a:rPr lang="fr-FR" sz="1400" dirty="0" err="1"/>
              <a:t>text</a:t>
            </a:r>
            <a:r>
              <a:rPr lang="fr-FR" sz="1400" dirty="0"/>
              <a:t>" </a:t>
            </a:r>
            <a:r>
              <a:rPr lang="fr-FR" sz="1400" b="1" dirty="0" err="1">
                <a:solidFill>
                  <a:srgbClr val="7030A0"/>
                </a:solidFill>
              </a:rPr>
              <a:t>name</a:t>
            </a:r>
            <a:r>
              <a:rPr lang="fr-FR" sz="1400" dirty="0"/>
              <a:t>="pseudo" </a:t>
            </a:r>
            <a:r>
              <a:rPr lang="fr-FR" sz="1400" b="1" dirty="0">
                <a:solidFill>
                  <a:srgbClr val="7030A0"/>
                </a:solidFill>
              </a:rPr>
              <a:t>id</a:t>
            </a:r>
            <a:r>
              <a:rPr lang="fr-FR" sz="1400" dirty="0"/>
              <a:t>="pseudo"</a:t>
            </a:r>
            <a:r>
              <a:rPr lang="fr-FR" sz="1400" b="1" dirty="0">
                <a:solidFill>
                  <a:schemeClr val="accent3"/>
                </a:solidFill>
              </a:rPr>
              <a:t>&gt;</a:t>
            </a:r>
          </a:p>
          <a:p>
            <a:r>
              <a:rPr lang="fr-FR" sz="1400" dirty="0"/>
              <a:t>             </a:t>
            </a:r>
            <a:r>
              <a:rPr lang="fr-FR" sz="1400" b="1" dirty="0">
                <a:solidFill>
                  <a:schemeClr val="accent3"/>
                </a:solidFill>
              </a:rPr>
              <a:t> &lt;</a:t>
            </a:r>
            <a:r>
              <a:rPr lang="fr-FR" sz="1400" b="1" dirty="0" err="1">
                <a:solidFill>
                  <a:schemeClr val="accent3"/>
                </a:solidFill>
              </a:rPr>
              <a:t>br</a:t>
            </a:r>
            <a:r>
              <a:rPr lang="fr-FR" sz="1400" b="1" dirty="0">
                <a:solidFill>
                  <a:schemeClr val="accent3"/>
                </a:solidFill>
              </a:rPr>
              <a:t>&gt;   </a:t>
            </a:r>
          </a:p>
          <a:p>
            <a:r>
              <a:rPr lang="fr-FR" sz="1400" dirty="0"/>
              <a:t>              </a:t>
            </a:r>
            <a:r>
              <a:rPr lang="fr-FR" sz="1400" b="1" dirty="0">
                <a:solidFill>
                  <a:schemeClr val="accent3"/>
                </a:solidFill>
              </a:rPr>
              <a:t>&lt;label </a:t>
            </a:r>
            <a:r>
              <a:rPr lang="fr-FR" sz="1400" b="1" dirty="0">
                <a:solidFill>
                  <a:srgbClr val="7030A0"/>
                </a:solidFill>
              </a:rPr>
              <a:t>for</a:t>
            </a:r>
            <a:r>
              <a:rPr lang="fr-FR" sz="1400" dirty="0"/>
              <a:t>="</a:t>
            </a:r>
            <a:r>
              <a:rPr lang="fr-FR" sz="1400" dirty="0" err="1"/>
              <a:t>pass</a:t>
            </a:r>
            <a:r>
              <a:rPr lang="fr-FR" sz="1400" dirty="0"/>
              <a:t>"&gt;Votre mot de passe </a:t>
            </a:r>
            <a:r>
              <a:rPr lang="fr-FR" sz="1400" b="1" dirty="0">
                <a:solidFill>
                  <a:schemeClr val="accent3"/>
                </a:solidFill>
              </a:rPr>
              <a:t>:&lt;/label&gt;</a:t>
            </a:r>
          </a:p>
          <a:p>
            <a:r>
              <a:rPr lang="fr-FR" sz="1400" dirty="0"/>
              <a:t>             </a:t>
            </a:r>
            <a:r>
              <a:rPr lang="fr-FR" sz="1400" b="1" dirty="0">
                <a:solidFill>
                  <a:schemeClr val="accent3"/>
                </a:solidFill>
              </a:rPr>
              <a:t> &lt;input </a:t>
            </a:r>
            <a:r>
              <a:rPr lang="fr-FR" sz="1400" b="1" dirty="0">
                <a:solidFill>
                  <a:srgbClr val="7030A0"/>
                </a:solidFill>
              </a:rPr>
              <a:t>type</a:t>
            </a:r>
            <a:r>
              <a:rPr lang="fr-FR" sz="1400" dirty="0"/>
              <a:t>="</a:t>
            </a:r>
            <a:r>
              <a:rPr lang="fr-FR" sz="1400" dirty="0" err="1"/>
              <a:t>password</a:t>
            </a:r>
            <a:r>
              <a:rPr lang="fr-FR" sz="1400" dirty="0"/>
              <a:t>" </a:t>
            </a:r>
            <a:r>
              <a:rPr lang="fr-FR" sz="1400" b="1" dirty="0" err="1">
                <a:solidFill>
                  <a:srgbClr val="7030A0"/>
                </a:solidFill>
              </a:rPr>
              <a:t>name</a:t>
            </a:r>
            <a:r>
              <a:rPr lang="fr-FR" sz="1400" dirty="0"/>
              <a:t>="</a:t>
            </a:r>
            <a:r>
              <a:rPr lang="fr-FR" sz="1400" dirty="0" err="1"/>
              <a:t>pass</a:t>
            </a:r>
            <a:r>
              <a:rPr lang="fr-FR" sz="1400" dirty="0"/>
              <a:t>" </a:t>
            </a:r>
            <a:r>
              <a:rPr lang="fr-FR" sz="1400" b="1" dirty="0">
                <a:solidFill>
                  <a:srgbClr val="7030A0"/>
                </a:solidFill>
              </a:rPr>
              <a:t>id</a:t>
            </a:r>
            <a:r>
              <a:rPr lang="fr-FR" sz="1400" dirty="0"/>
              <a:t>="</a:t>
            </a:r>
            <a:r>
              <a:rPr lang="fr-FR" sz="1400" dirty="0" err="1"/>
              <a:t>pass</a:t>
            </a:r>
            <a:r>
              <a:rPr lang="fr-FR" sz="1400" dirty="0"/>
              <a:t>"</a:t>
            </a:r>
            <a:r>
              <a:rPr lang="fr-FR" sz="1400" b="1" dirty="0">
                <a:solidFill>
                  <a:schemeClr val="accent3"/>
                </a:solidFill>
              </a:rPr>
              <a:t>&gt;</a:t>
            </a:r>
          </a:p>
          <a:p>
            <a:r>
              <a:rPr lang="fr-FR" sz="1400" dirty="0"/>
              <a:t>           </a:t>
            </a:r>
            <a:r>
              <a:rPr lang="fr-FR" sz="1400" b="1" dirty="0">
                <a:solidFill>
                  <a:schemeClr val="accent3"/>
                </a:solidFill>
              </a:rPr>
              <a:t>&lt;/p&gt;</a:t>
            </a:r>
          </a:p>
          <a:p>
            <a:r>
              <a:rPr lang="fr-FR" sz="1400" b="1" dirty="0" smtClean="0">
                <a:solidFill>
                  <a:schemeClr val="accent3"/>
                </a:solidFill>
              </a:rPr>
              <a:t>&lt;/</a:t>
            </a:r>
            <a:r>
              <a:rPr lang="fr-FR" sz="1400" b="1" dirty="0" err="1">
                <a:solidFill>
                  <a:schemeClr val="accent3"/>
                </a:solidFill>
              </a:rPr>
              <a:t>form</a:t>
            </a:r>
            <a:r>
              <a:rPr lang="fr-FR" sz="1400" b="1" dirty="0">
                <a:solidFill>
                  <a:schemeClr val="accent3"/>
                </a:solidFill>
              </a:rPr>
              <a:t>&gt;</a:t>
            </a:r>
          </a:p>
        </p:txBody>
      </p:sp>
    </p:spTree>
    <p:extLst>
      <p:ext uri="{BB962C8B-B14F-4D97-AF65-F5344CB8AC3E}">
        <p14:creationId xmlns:p14="http://schemas.microsoft.com/office/powerpoint/2010/main" val="139562945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600" b="1" dirty="0">
                <a:effectLst/>
              </a:rPr>
              <a:t>Les </a:t>
            </a:r>
            <a:r>
              <a:rPr lang="fr-FR" sz="3600" b="1" dirty="0" smtClean="0">
                <a:effectLst/>
              </a:rPr>
              <a:t>formulaires</a:t>
            </a:r>
            <a:br>
              <a:rPr lang="fr-FR" sz="3600" b="1" dirty="0" smtClean="0">
                <a:effectLst/>
              </a:rPr>
            </a:br>
            <a:r>
              <a:rPr lang="fr-FR" sz="2400" b="1" dirty="0">
                <a:effectLst/>
              </a:rPr>
              <a:t>Les zones de saisie </a:t>
            </a:r>
            <a:r>
              <a:rPr lang="fr-FR" sz="2400" b="1" dirty="0" smtClean="0">
                <a:effectLst/>
              </a:rPr>
              <a:t>basiques</a:t>
            </a:r>
            <a:endParaRPr lang="fr-FR" sz="2400" dirty="0"/>
          </a:p>
        </p:txBody>
      </p:sp>
      <p:sp>
        <p:nvSpPr>
          <p:cNvPr id="3" name="Espace réservé du contenu 2"/>
          <p:cNvSpPr>
            <a:spLocks noGrp="1"/>
          </p:cNvSpPr>
          <p:nvPr>
            <p:ph idx="1"/>
          </p:nvPr>
        </p:nvSpPr>
        <p:spPr>
          <a:xfrm>
            <a:off x="1435608" y="1447800"/>
            <a:ext cx="7600888" cy="4800600"/>
          </a:xfrm>
        </p:spPr>
        <p:txBody>
          <a:bodyPr>
            <a:noAutofit/>
          </a:bodyPr>
          <a:lstStyle/>
          <a:p>
            <a:r>
              <a:rPr lang="fr-FR" sz="1600" b="1" i="1" dirty="0" smtClean="0">
                <a:effectLst>
                  <a:outerShdw blurRad="38100" dist="38100" dir="2700000" algn="tl">
                    <a:srgbClr val="000000">
                      <a:alpha val="43137"/>
                    </a:srgbClr>
                  </a:outerShdw>
                </a:effectLst>
              </a:rPr>
              <a:t>E-mail</a:t>
            </a:r>
          </a:p>
          <a:p>
            <a:r>
              <a:rPr lang="fr-FR" sz="1600" dirty="0"/>
              <a:t>Pour créer ce type de zone de saisie, utilisez l'attribut </a:t>
            </a:r>
            <a:r>
              <a:rPr lang="fr-FR" sz="1600" dirty="0" smtClean="0">
                <a:solidFill>
                  <a:schemeClr val="accent3"/>
                </a:solidFill>
                <a:effectLst>
                  <a:outerShdw blurRad="38100" dist="38100" dir="2700000" algn="tl">
                    <a:srgbClr val="000000">
                      <a:alpha val="43137"/>
                    </a:srgbClr>
                  </a:outerShdw>
                </a:effectLst>
              </a:rPr>
              <a:t>type=email"</a:t>
            </a:r>
            <a:endParaRPr lang="fr-FR" sz="1600" dirty="0">
              <a:solidFill>
                <a:schemeClr val="accent3"/>
              </a:solidFill>
              <a:effectLst>
                <a:outerShdw blurRad="38100" dist="38100" dir="2700000" algn="tl">
                  <a:srgbClr val="000000">
                    <a:alpha val="43137"/>
                  </a:srgbClr>
                </a:outerShdw>
              </a:effectLst>
            </a:endParaRPr>
          </a:p>
          <a:p>
            <a:endParaRPr lang="fr-FR" sz="1600" b="1" i="1" dirty="0" smtClean="0"/>
          </a:p>
          <a:p>
            <a:pPr marL="82296" indent="0">
              <a:buNone/>
            </a:pPr>
            <a:endParaRPr lang="fr-FR" sz="1600" b="1" i="1" dirty="0" smtClean="0"/>
          </a:p>
          <a:p>
            <a:r>
              <a:rPr lang="fr-FR" sz="1600" dirty="0" smtClean="0"/>
              <a:t>le </a:t>
            </a:r>
            <a:r>
              <a:rPr lang="fr-FR" sz="1600" dirty="0"/>
              <a:t>champ vous semblera </a:t>
            </a:r>
            <a:r>
              <a:rPr lang="fr-FR" sz="1600" i="1" dirty="0"/>
              <a:t>a priori</a:t>
            </a:r>
            <a:r>
              <a:rPr lang="fr-FR" sz="1600" dirty="0"/>
              <a:t> identique, mais votre navigateur sait désormais que l'utilisateur doit saisir une adresse e-mail. Il peut afficher une indication si l'adresse n'est pas un e-mail ; c'est ce que fait Firefox, par </a:t>
            </a:r>
            <a:r>
              <a:rPr lang="fr-FR" sz="1600" dirty="0" smtClean="0"/>
              <a:t>exemple</a:t>
            </a:r>
          </a:p>
          <a:p>
            <a:endParaRPr lang="fr-FR" sz="1600" b="1" i="1" dirty="0"/>
          </a:p>
          <a:p>
            <a:endParaRPr lang="fr-FR" sz="1600" b="1" i="1" dirty="0" smtClean="0"/>
          </a:p>
          <a:p>
            <a:endParaRPr lang="fr-FR" sz="1600" b="1" i="1" dirty="0"/>
          </a:p>
          <a:p>
            <a:endParaRPr lang="fr-FR" sz="1600" b="1" i="1" dirty="0" smtClean="0"/>
          </a:p>
          <a:p>
            <a:endParaRPr lang="fr-FR" sz="1600" b="1" i="1" dirty="0"/>
          </a:p>
          <a:p>
            <a:r>
              <a:rPr lang="fr-FR" sz="1600" dirty="0"/>
              <a:t>Certains navigateurs, comme les navigateurs mobiles sur iPhone et Android, affichent un clavier adapté à la saisie d'e-mail (figure suivante).</a:t>
            </a:r>
          </a:p>
          <a:p>
            <a:endParaRPr lang="fr-FR" sz="1600" b="1" i="1" dirty="0"/>
          </a:p>
          <a:p>
            <a:endParaRPr lang="fr-FR" sz="1600" b="1" i="1" dirty="0">
              <a:effectLst>
                <a:outerShdw blurRad="38100" dist="38100" dir="2700000" algn="tl">
                  <a:srgbClr val="000000">
                    <a:alpha val="43137"/>
                  </a:srgbClr>
                </a:outerShdw>
              </a:effectLst>
            </a:endParaRPr>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58</a:t>
            </a:fld>
            <a:endParaRPr lang="fr-FR"/>
          </a:p>
        </p:txBody>
      </p:sp>
      <p:pic>
        <p:nvPicPr>
          <p:cNvPr id="9" name="Image 8"/>
          <p:cNvPicPr/>
          <p:nvPr/>
        </p:nvPicPr>
        <p:blipFill>
          <a:blip r:embed="rId2">
            <a:extLst>
              <a:ext uri="{28A0092B-C50C-407E-A947-70E740481C1C}">
                <a14:useLocalDpi xmlns:a14="http://schemas.microsoft.com/office/drawing/2010/main" val="0"/>
              </a:ext>
            </a:extLst>
          </a:blip>
          <a:srcRect/>
          <a:stretch>
            <a:fillRect/>
          </a:stretch>
        </p:blipFill>
        <p:spPr bwMode="auto">
          <a:xfrm>
            <a:off x="1835696" y="3573016"/>
            <a:ext cx="2743200" cy="1424940"/>
          </a:xfrm>
          <a:prstGeom prst="rect">
            <a:avLst/>
          </a:prstGeom>
          <a:noFill/>
          <a:ln>
            <a:noFill/>
          </a:ln>
          <a:effectLst>
            <a:glow rad="228600">
              <a:schemeClr val="accent6">
                <a:satMod val="175000"/>
                <a:alpha val="40000"/>
              </a:schemeClr>
            </a:glow>
          </a:effectLst>
        </p:spPr>
      </p:pic>
      <p:pic>
        <p:nvPicPr>
          <p:cNvPr id="11" name="Image 10"/>
          <p:cNvPicPr/>
          <p:nvPr/>
        </p:nvPicPr>
        <p:blipFill>
          <a:blip r:embed="rId3">
            <a:extLst>
              <a:ext uri="{28A0092B-C50C-407E-A947-70E740481C1C}">
                <a14:useLocalDpi xmlns:a14="http://schemas.microsoft.com/office/drawing/2010/main" val="0"/>
              </a:ext>
            </a:extLst>
          </a:blip>
          <a:srcRect/>
          <a:stretch>
            <a:fillRect/>
          </a:stretch>
        </p:blipFill>
        <p:spPr bwMode="auto">
          <a:xfrm>
            <a:off x="4932040" y="3573016"/>
            <a:ext cx="3435350" cy="1153160"/>
          </a:xfrm>
          <a:prstGeom prst="rect">
            <a:avLst/>
          </a:prstGeom>
          <a:noFill/>
          <a:ln>
            <a:noFill/>
          </a:ln>
          <a:effectLst>
            <a:glow rad="228600">
              <a:schemeClr val="accent6">
                <a:satMod val="175000"/>
                <a:alpha val="40000"/>
              </a:schemeClr>
            </a:glow>
          </a:effectLst>
        </p:spPr>
      </p:pic>
      <p:pic>
        <p:nvPicPr>
          <p:cNvPr id="12" name="Image 11" descr="Clavier de saisie d'e-mail sur un iPhone"/>
          <p:cNvPicPr/>
          <p:nvPr/>
        </p:nvPicPr>
        <p:blipFill>
          <a:blip r:embed="rId4">
            <a:extLst>
              <a:ext uri="{28A0092B-C50C-407E-A947-70E740481C1C}">
                <a14:useLocalDpi xmlns:a14="http://schemas.microsoft.com/office/drawing/2010/main" val="0"/>
              </a:ext>
            </a:extLst>
          </a:blip>
          <a:srcRect/>
          <a:stretch>
            <a:fillRect/>
          </a:stretch>
        </p:blipFill>
        <p:spPr bwMode="auto">
          <a:xfrm>
            <a:off x="6372200" y="5445224"/>
            <a:ext cx="1762889" cy="1285240"/>
          </a:xfrm>
          <a:prstGeom prst="rect">
            <a:avLst/>
          </a:prstGeom>
          <a:noFill/>
          <a:ln>
            <a:noFill/>
          </a:ln>
        </p:spPr>
      </p:pic>
      <p:sp>
        <p:nvSpPr>
          <p:cNvPr id="5" name="ZoneTexte 4"/>
          <p:cNvSpPr txBox="1"/>
          <p:nvPr/>
        </p:nvSpPr>
        <p:spPr>
          <a:xfrm>
            <a:off x="3258456" y="2093043"/>
            <a:ext cx="2845523" cy="523220"/>
          </a:xfrm>
          <a:prstGeom prst="rect">
            <a:avLst/>
          </a:prstGeom>
          <a:noFill/>
          <a:ln>
            <a:solidFill>
              <a:schemeClr val="accent1"/>
            </a:solidFill>
          </a:ln>
        </p:spPr>
        <p:txBody>
          <a:bodyPr wrap="none" rtlCol="0">
            <a:spAutoFit/>
          </a:bodyPr>
          <a:lstStyle/>
          <a:p>
            <a:r>
              <a:rPr lang="en-US" sz="1400" dirty="0"/>
              <a:t> </a:t>
            </a:r>
            <a:r>
              <a:rPr lang="en-US" sz="1400" b="1" dirty="0">
                <a:solidFill>
                  <a:schemeClr val="accent3"/>
                </a:solidFill>
              </a:rPr>
              <a:t>&lt;label</a:t>
            </a:r>
            <a:r>
              <a:rPr lang="en-US" sz="1400" dirty="0">
                <a:solidFill>
                  <a:srgbClr val="7030A0"/>
                </a:solidFill>
              </a:rPr>
              <a:t> </a:t>
            </a:r>
            <a:r>
              <a:rPr lang="en-US" sz="1400" b="1" dirty="0">
                <a:solidFill>
                  <a:srgbClr val="7030A0"/>
                </a:solidFill>
              </a:rPr>
              <a:t>for</a:t>
            </a:r>
            <a:r>
              <a:rPr lang="en-US" sz="1400" dirty="0"/>
              <a:t>="email"&gt;email </a:t>
            </a:r>
            <a:r>
              <a:rPr lang="en-US" sz="1400" b="1" dirty="0">
                <a:solidFill>
                  <a:schemeClr val="accent3"/>
                </a:solidFill>
              </a:rPr>
              <a:t>:&lt;/label&gt;</a:t>
            </a:r>
          </a:p>
          <a:p>
            <a:r>
              <a:rPr lang="en-US" sz="1400" b="1" dirty="0">
                <a:solidFill>
                  <a:schemeClr val="accent3"/>
                </a:solidFill>
              </a:rPr>
              <a:t> </a:t>
            </a:r>
            <a:r>
              <a:rPr lang="en-US" sz="1400" b="1" dirty="0" smtClean="0">
                <a:solidFill>
                  <a:schemeClr val="accent3"/>
                </a:solidFill>
              </a:rPr>
              <a:t>&lt;</a:t>
            </a:r>
            <a:r>
              <a:rPr lang="en-US" sz="1400" b="1" dirty="0">
                <a:solidFill>
                  <a:schemeClr val="accent3"/>
                </a:solidFill>
              </a:rPr>
              <a:t>input </a:t>
            </a:r>
            <a:r>
              <a:rPr lang="en-US" sz="1400" b="1" dirty="0">
                <a:solidFill>
                  <a:srgbClr val="7030A0"/>
                </a:solidFill>
              </a:rPr>
              <a:t>type</a:t>
            </a:r>
            <a:r>
              <a:rPr lang="en-US" sz="1400" dirty="0"/>
              <a:t>="email"</a:t>
            </a:r>
            <a:r>
              <a:rPr lang="en-US" sz="1400" b="1" dirty="0">
                <a:solidFill>
                  <a:schemeClr val="accent3"/>
                </a:solidFill>
              </a:rPr>
              <a:t>&gt;</a:t>
            </a:r>
            <a:endParaRPr lang="fr-FR" sz="1400" b="1" dirty="0">
              <a:solidFill>
                <a:schemeClr val="accent3"/>
              </a:solidFill>
            </a:endParaRPr>
          </a:p>
        </p:txBody>
      </p:sp>
    </p:spTree>
    <p:extLst>
      <p:ext uri="{BB962C8B-B14F-4D97-AF65-F5344CB8AC3E}">
        <p14:creationId xmlns:p14="http://schemas.microsoft.com/office/powerpoint/2010/main" val="223018123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600" b="1" dirty="0">
                <a:effectLst/>
              </a:rPr>
              <a:t>Les </a:t>
            </a:r>
            <a:r>
              <a:rPr lang="fr-FR" sz="3600" b="1" dirty="0" smtClean="0">
                <a:effectLst/>
              </a:rPr>
              <a:t>formulaires</a:t>
            </a:r>
            <a:br>
              <a:rPr lang="fr-FR" sz="3600" b="1" dirty="0" smtClean="0">
                <a:effectLst/>
              </a:rPr>
            </a:br>
            <a:r>
              <a:rPr lang="fr-FR" sz="2400" b="1" dirty="0">
                <a:effectLst/>
              </a:rPr>
              <a:t>Les zones de saisie </a:t>
            </a:r>
            <a:r>
              <a:rPr lang="fr-FR" sz="2400" b="1" dirty="0" smtClean="0">
                <a:effectLst/>
              </a:rPr>
              <a:t>basiques</a:t>
            </a:r>
            <a:endParaRPr lang="fr-FR" sz="2400" dirty="0"/>
          </a:p>
        </p:txBody>
      </p:sp>
      <p:sp>
        <p:nvSpPr>
          <p:cNvPr id="3" name="Espace réservé du contenu 2"/>
          <p:cNvSpPr>
            <a:spLocks noGrp="1"/>
          </p:cNvSpPr>
          <p:nvPr>
            <p:ph idx="1"/>
          </p:nvPr>
        </p:nvSpPr>
        <p:spPr>
          <a:xfrm>
            <a:off x="1435608" y="1447800"/>
            <a:ext cx="7600888" cy="4800600"/>
          </a:xfrm>
        </p:spPr>
        <p:txBody>
          <a:bodyPr>
            <a:noAutofit/>
          </a:bodyPr>
          <a:lstStyle/>
          <a:p>
            <a:r>
              <a:rPr lang="fr-FR" sz="1600" b="1" i="1" dirty="0">
                <a:effectLst>
                  <a:outerShdw blurRad="38100" dist="38100" dir="2700000" algn="tl">
                    <a:srgbClr val="000000">
                      <a:alpha val="43137"/>
                    </a:srgbClr>
                  </a:outerShdw>
                </a:effectLst>
              </a:rPr>
              <a:t>Une </a:t>
            </a:r>
            <a:r>
              <a:rPr lang="fr-FR" sz="1600" b="1" i="1" dirty="0" smtClean="0">
                <a:effectLst>
                  <a:outerShdw blurRad="38100" dist="38100" dir="2700000" algn="tl">
                    <a:srgbClr val="000000">
                      <a:alpha val="43137"/>
                    </a:srgbClr>
                  </a:outerShdw>
                </a:effectLst>
              </a:rPr>
              <a:t>URL</a:t>
            </a:r>
          </a:p>
          <a:p>
            <a:endParaRPr lang="fr-FR" sz="1600" dirty="0" smtClean="0"/>
          </a:p>
          <a:p>
            <a:r>
              <a:rPr lang="fr-FR" sz="1600" dirty="0" smtClean="0"/>
              <a:t>Le </a:t>
            </a:r>
            <a:r>
              <a:rPr lang="fr-FR" sz="1600" dirty="0"/>
              <a:t>navigateur  comprend bel et bien que le visiteur est censé saisir une adresse. Les navigateurs mobiles affichent par exemple un clavier adapté à la saisie d'URL (figure suivante).</a:t>
            </a:r>
          </a:p>
          <a:p>
            <a:endParaRPr lang="fr-FR" sz="1600" b="1" i="1" dirty="0">
              <a:effectLst>
                <a:outerShdw blurRad="38100" dist="38100" dir="2700000" algn="tl">
                  <a:srgbClr val="000000">
                    <a:alpha val="43137"/>
                  </a:srgbClr>
                </a:outerShdw>
              </a:effectLst>
            </a:endParaRPr>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59</a:t>
            </a:fld>
            <a:endParaRPr lang="fr-FR"/>
          </a:p>
        </p:txBody>
      </p:sp>
      <p:pic>
        <p:nvPicPr>
          <p:cNvPr id="337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5856" y="2708920"/>
            <a:ext cx="2556247" cy="1706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3203848" y="4431252"/>
            <a:ext cx="2132315" cy="276999"/>
          </a:xfrm>
          <a:prstGeom prst="rect">
            <a:avLst/>
          </a:prstGeom>
        </p:spPr>
        <p:txBody>
          <a:bodyPr wrap="none">
            <a:spAutoFit/>
          </a:bodyPr>
          <a:lstStyle/>
          <a:p>
            <a:r>
              <a:rPr lang="fr-FR" sz="1200" i="1" dirty="0"/>
              <a:t>Clavier de saisie d'URL sur iPhone</a:t>
            </a:r>
          </a:p>
        </p:txBody>
      </p:sp>
      <p:sp>
        <p:nvSpPr>
          <p:cNvPr id="6" name="ZoneTexte 5"/>
          <p:cNvSpPr txBox="1"/>
          <p:nvPr/>
        </p:nvSpPr>
        <p:spPr>
          <a:xfrm>
            <a:off x="3635896" y="1750721"/>
            <a:ext cx="2037737" cy="369332"/>
          </a:xfrm>
          <a:prstGeom prst="rect">
            <a:avLst/>
          </a:prstGeom>
          <a:noFill/>
          <a:ln>
            <a:solidFill>
              <a:schemeClr val="accent1"/>
            </a:solidFill>
          </a:ln>
        </p:spPr>
        <p:txBody>
          <a:bodyPr wrap="none" rtlCol="0">
            <a:spAutoFit/>
          </a:bodyPr>
          <a:lstStyle/>
          <a:p>
            <a:r>
              <a:rPr lang="fr-FR" b="1" dirty="0">
                <a:solidFill>
                  <a:schemeClr val="accent3"/>
                </a:solidFill>
              </a:rPr>
              <a:t>&lt;input </a:t>
            </a:r>
            <a:r>
              <a:rPr lang="fr-FR" dirty="0">
                <a:solidFill>
                  <a:srgbClr val="7030A0"/>
                </a:solidFill>
              </a:rPr>
              <a:t>type</a:t>
            </a:r>
            <a:r>
              <a:rPr lang="fr-FR" dirty="0"/>
              <a:t>="url"</a:t>
            </a:r>
            <a:r>
              <a:rPr lang="fr-FR" b="1" dirty="0">
                <a:solidFill>
                  <a:schemeClr val="accent3"/>
                </a:solidFill>
              </a:rPr>
              <a:t>&gt;</a:t>
            </a:r>
          </a:p>
        </p:txBody>
      </p:sp>
    </p:spTree>
    <p:extLst>
      <p:ext uri="{BB962C8B-B14F-4D97-AF65-F5344CB8AC3E}">
        <p14:creationId xmlns:p14="http://schemas.microsoft.com/office/powerpoint/2010/main" val="9394554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b="1" dirty="0">
                <a:effectLst/>
              </a:rPr>
              <a:t>Pourquoi CSS+HTML </a:t>
            </a:r>
            <a:r>
              <a:rPr lang="fr-FR" sz="2400" b="1" dirty="0" smtClean="0">
                <a:effectLst/>
              </a:rPr>
              <a:t>:</a:t>
            </a:r>
            <a:endParaRPr lang="fr-FR" sz="2400" dirty="0"/>
          </a:p>
        </p:txBody>
      </p:sp>
      <p:sp>
        <p:nvSpPr>
          <p:cNvPr id="3" name="Espace réservé du contenu 2"/>
          <p:cNvSpPr>
            <a:spLocks noGrp="1"/>
          </p:cNvSpPr>
          <p:nvPr>
            <p:ph idx="1"/>
          </p:nvPr>
        </p:nvSpPr>
        <p:spPr/>
        <p:txBody>
          <a:bodyPr>
            <a:normAutofit/>
          </a:bodyPr>
          <a:lstStyle/>
          <a:p>
            <a:r>
              <a:rPr lang="fr-FR" sz="1600" dirty="0"/>
              <a:t>CSS améliore fortement le rendu de la page web. Le HTML définit le contenu. Le CSS permet, lui, d'arranger le contenu et de définir la présentation : couleurs, image de fond, marges, taille du texte</a:t>
            </a:r>
            <a:r>
              <a:rPr lang="fr-FR" sz="1600" dirty="0" smtClean="0"/>
              <a:t>…</a:t>
            </a:r>
          </a:p>
          <a:p>
            <a:r>
              <a:rPr lang="fr-FR" sz="1600" dirty="0" smtClean="0"/>
              <a:t>Le même site en utilisant HTML </a:t>
            </a:r>
            <a:r>
              <a:rPr lang="fr-FR" sz="1600" dirty="0"/>
              <a:t>uniquement( on peut désactiver le CSS en installant le </a:t>
            </a:r>
            <a:r>
              <a:rPr lang="fr-FR" sz="1600" dirty="0" err="1"/>
              <a:t>addon</a:t>
            </a:r>
            <a:r>
              <a:rPr lang="fr-FR" sz="1600" dirty="0"/>
              <a:t> « web </a:t>
            </a:r>
            <a:r>
              <a:rPr lang="fr-FR" sz="1600" dirty="0" err="1"/>
              <a:t>developer</a:t>
            </a:r>
            <a:r>
              <a:rPr lang="fr-FR" sz="1600" dirty="0"/>
              <a:t> » et en désactivant tous les styles)</a:t>
            </a:r>
          </a:p>
          <a:p>
            <a:endParaRPr lang="fr-FR" sz="1600" dirty="0"/>
          </a:p>
          <a:p>
            <a:pPr marL="82296" indent="0">
              <a:buNone/>
            </a:pPr>
            <a:endParaRPr lang="fr-FR" sz="1600" dirty="0"/>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6</a:t>
            </a:fld>
            <a:endParaRPr lang="fr-FR"/>
          </a:p>
        </p:txBody>
      </p:sp>
      <p:pic>
        <p:nvPicPr>
          <p:cNvPr id="6" name="Image 5"/>
          <p:cNvPicPr/>
          <p:nvPr/>
        </p:nvPicPr>
        <p:blipFill>
          <a:blip r:embed="rId2"/>
          <a:stretch>
            <a:fillRect/>
          </a:stretch>
        </p:blipFill>
        <p:spPr>
          <a:xfrm>
            <a:off x="3203848" y="2852936"/>
            <a:ext cx="4968552" cy="3861048"/>
          </a:xfrm>
          <a:prstGeom prst="rect">
            <a:avLst/>
          </a:prstGeom>
        </p:spPr>
      </p:pic>
    </p:spTree>
    <p:extLst>
      <p:ext uri="{BB962C8B-B14F-4D97-AF65-F5344CB8AC3E}">
        <p14:creationId xmlns:p14="http://schemas.microsoft.com/office/powerpoint/2010/main" val="227397221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600" b="1" dirty="0">
                <a:effectLst/>
              </a:rPr>
              <a:t>Les </a:t>
            </a:r>
            <a:r>
              <a:rPr lang="fr-FR" sz="3600" b="1" dirty="0" smtClean="0">
                <a:effectLst/>
              </a:rPr>
              <a:t>formulaires</a:t>
            </a:r>
            <a:br>
              <a:rPr lang="fr-FR" sz="3600" b="1" dirty="0" smtClean="0">
                <a:effectLst/>
              </a:rPr>
            </a:br>
            <a:r>
              <a:rPr lang="fr-FR" sz="2400" b="1" dirty="0">
                <a:effectLst/>
              </a:rPr>
              <a:t>Les zones de saisie </a:t>
            </a:r>
            <a:r>
              <a:rPr lang="fr-FR" sz="2400" b="1" dirty="0" smtClean="0">
                <a:effectLst/>
              </a:rPr>
              <a:t>basiques</a:t>
            </a:r>
            <a:endParaRPr lang="fr-FR" sz="2400" dirty="0"/>
          </a:p>
        </p:txBody>
      </p:sp>
      <p:sp>
        <p:nvSpPr>
          <p:cNvPr id="3" name="Espace réservé du contenu 2"/>
          <p:cNvSpPr>
            <a:spLocks noGrp="1"/>
          </p:cNvSpPr>
          <p:nvPr>
            <p:ph idx="1"/>
          </p:nvPr>
        </p:nvSpPr>
        <p:spPr>
          <a:xfrm>
            <a:off x="1435608" y="1447800"/>
            <a:ext cx="7600888" cy="4800600"/>
          </a:xfrm>
        </p:spPr>
        <p:txBody>
          <a:bodyPr>
            <a:noAutofit/>
          </a:bodyPr>
          <a:lstStyle/>
          <a:p>
            <a:r>
              <a:rPr lang="fr-FR" sz="1600" b="1" i="1" dirty="0">
                <a:effectLst>
                  <a:outerShdw blurRad="38100" dist="38100" dir="2700000" algn="tl">
                    <a:srgbClr val="000000">
                      <a:alpha val="43137"/>
                    </a:srgbClr>
                  </a:outerShdw>
                </a:effectLst>
              </a:rPr>
              <a:t>Numéro de </a:t>
            </a:r>
            <a:r>
              <a:rPr lang="fr-FR" sz="1600" b="1" i="1" dirty="0" smtClean="0">
                <a:effectLst>
                  <a:outerShdw blurRad="38100" dist="38100" dir="2700000" algn="tl">
                    <a:srgbClr val="000000">
                      <a:alpha val="43137"/>
                    </a:srgbClr>
                  </a:outerShdw>
                </a:effectLst>
              </a:rPr>
              <a:t>téléphone </a:t>
            </a:r>
            <a:r>
              <a:rPr lang="fr-FR" sz="1600" dirty="0"/>
              <a:t>Ce champ est dédié à la saisie de numéros de téléphone </a:t>
            </a:r>
            <a:r>
              <a:rPr lang="fr-FR" sz="1600" dirty="0" smtClean="0"/>
              <a:t>:</a:t>
            </a:r>
          </a:p>
          <a:p>
            <a:endParaRPr lang="fr-FR" sz="1600" dirty="0"/>
          </a:p>
          <a:p>
            <a:endParaRPr lang="fr-FR" sz="1600" dirty="0" smtClean="0"/>
          </a:p>
          <a:p>
            <a:endParaRPr lang="fr-FR" sz="1600" dirty="0" smtClean="0"/>
          </a:p>
          <a:p>
            <a:r>
              <a:rPr lang="fr-FR" sz="1600" dirty="0" smtClean="0"/>
              <a:t>Sur </a:t>
            </a:r>
            <a:r>
              <a:rPr lang="fr-FR" sz="1600" dirty="0"/>
              <a:t>iPhone, par exemple, un clavier adapté s'affiche lorsqu'on doit remplir le champ (figure suivante).</a:t>
            </a:r>
          </a:p>
          <a:p>
            <a:endParaRPr lang="fr-FR" sz="1600" dirty="0"/>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60</a:t>
            </a:fld>
            <a:endParaRPr lang="fr-FR"/>
          </a:p>
        </p:txBody>
      </p:sp>
      <p:pic>
        <p:nvPicPr>
          <p:cNvPr id="9" name="Image 8" descr="Clavier de saisie de numéro de téléphone sur un iPhone"/>
          <p:cNvPicPr/>
          <p:nvPr/>
        </p:nvPicPr>
        <p:blipFill>
          <a:blip r:embed="rId2">
            <a:extLst>
              <a:ext uri="{28A0092B-C50C-407E-A947-70E740481C1C}">
                <a14:useLocalDpi xmlns:a14="http://schemas.microsoft.com/office/drawing/2010/main" val="0"/>
              </a:ext>
            </a:extLst>
          </a:blip>
          <a:srcRect/>
          <a:stretch>
            <a:fillRect/>
          </a:stretch>
        </p:blipFill>
        <p:spPr bwMode="auto">
          <a:xfrm>
            <a:off x="3491880" y="3429000"/>
            <a:ext cx="2757552" cy="1774954"/>
          </a:xfrm>
          <a:prstGeom prst="rect">
            <a:avLst/>
          </a:prstGeom>
          <a:noFill/>
          <a:ln>
            <a:noFill/>
          </a:ln>
        </p:spPr>
      </p:pic>
      <p:sp>
        <p:nvSpPr>
          <p:cNvPr id="6" name="Rectangle 5"/>
          <p:cNvSpPr/>
          <p:nvPr/>
        </p:nvSpPr>
        <p:spPr>
          <a:xfrm>
            <a:off x="3398734" y="5367608"/>
            <a:ext cx="4572000" cy="276999"/>
          </a:xfrm>
          <a:prstGeom prst="rect">
            <a:avLst/>
          </a:prstGeom>
        </p:spPr>
        <p:txBody>
          <a:bodyPr>
            <a:spAutoFit/>
          </a:bodyPr>
          <a:lstStyle/>
          <a:p>
            <a:r>
              <a:rPr lang="fr-FR" sz="1200" dirty="0"/>
              <a:t>Clavier de saisie de numéro de téléphone sur un iPhone</a:t>
            </a:r>
          </a:p>
        </p:txBody>
      </p:sp>
      <p:sp>
        <p:nvSpPr>
          <p:cNvPr id="5" name="ZoneTexte 4"/>
          <p:cNvSpPr txBox="1"/>
          <p:nvPr/>
        </p:nvSpPr>
        <p:spPr>
          <a:xfrm>
            <a:off x="2771800" y="2060848"/>
            <a:ext cx="4915128" cy="646331"/>
          </a:xfrm>
          <a:prstGeom prst="rect">
            <a:avLst/>
          </a:prstGeom>
          <a:noFill/>
          <a:ln>
            <a:solidFill>
              <a:schemeClr val="accent1"/>
            </a:solidFill>
          </a:ln>
        </p:spPr>
        <p:txBody>
          <a:bodyPr wrap="none" rtlCol="0">
            <a:spAutoFit/>
          </a:bodyPr>
          <a:lstStyle/>
          <a:p>
            <a:r>
              <a:rPr lang="fr-FR" dirty="0"/>
              <a:t> </a:t>
            </a:r>
            <a:r>
              <a:rPr lang="fr-FR" b="1" dirty="0">
                <a:solidFill>
                  <a:schemeClr val="accent5"/>
                </a:solidFill>
              </a:rPr>
              <a:t>&lt;label </a:t>
            </a:r>
            <a:r>
              <a:rPr lang="fr-FR" b="1" dirty="0">
                <a:solidFill>
                  <a:srgbClr val="7030A0"/>
                </a:solidFill>
              </a:rPr>
              <a:t>for</a:t>
            </a:r>
            <a:r>
              <a:rPr lang="fr-FR" dirty="0"/>
              <a:t>="Tel"</a:t>
            </a:r>
            <a:r>
              <a:rPr lang="fr-FR" b="1" dirty="0">
                <a:solidFill>
                  <a:schemeClr val="accent5"/>
                </a:solidFill>
              </a:rPr>
              <a:t>&gt;</a:t>
            </a:r>
            <a:r>
              <a:rPr lang="fr-FR" dirty="0"/>
              <a:t>numéro de téléphone </a:t>
            </a:r>
            <a:r>
              <a:rPr lang="fr-FR" b="1" dirty="0">
                <a:solidFill>
                  <a:schemeClr val="accent5"/>
                </a:solidFill>
              </a:rPr>
              <a:t>:&lt;/label&gt;</a:t>
            </a:r>
          </a:p>
          <a:p>
            <a:r>
              <a:rPr lang="fr-FR" b="1" dirty="0">
                <a:solidFill>
                  <a:schemeClr val="accent5"/>
                </a:solidFill>
              </a:rPr>
              <a:t> </a:t>
            </a:r>
            <a:r>
              <a:rPr lang="fr-FR" b="1" dirty="0" smtClean="0">
                <a:solidFill>
                  <a:schemeClr val="accent5"/>
                </a:solidFill>
              </a:rPr>
              <a:t>&lt;</a:t>
            </a:r>
            <a:r>
              <a:rPr lang="fr-FR" b="1" dirty="0">
                <a:solidFill>
                  <a:schemeClr val="accent5"/>
                </a:solidFill>
              </a:rPr>
              <a:t>input </a:t>
            </a:r>
            <a:r>
              <a:rPr lang="fr-FR" b="1" dirty="0">
                <a:solidFill>
                  <a:srgbClr val="7030A0"/>
                </a:solidFill>
              </a:rPr>
              <a:t>type</a:t>
            </a:r>
            <a:r>
              <a:rPr lang="fr-FR" dirty="0"/>
              <a:t>="tel"</a:t>
            </a:r>
            <a:r>
              <a:rPr lang="fr-FR" b="1" dirty="0">
                <a:solidFill>
                  <a:schemeClr val="accent5"/>
                </a:solidFill>
              </a:rPr>
              <a:t>&gt;</a:t>
            </a:r>
          </a:p>
        </p:txBody>
      </p:sp>
    </p:spTree>
    <p:extLst>
      <p:ext uri="{BB962C8B-B14F-4D97-AF65-F5344CB8AC3E}">
        <p14:creationId xmlns:p14="http://schemas.microsoft.com/office/powerpoint/2010/main" val="355229025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600" b="1" dirty="0">
                <a:effectLst/>
              </a:rPr>
              <a:t>Les </a:t>
            </a:r>
            <a:r>
              <a:rPr lang="fr-FR" sz="3600" b="1" dirty="0" smtClean="0">
                <a:effectLst/>
              </a:rPr>
              <a:t>formulaires</a:t>
            </a:r>
            <a:br>
              <a:rPr lang="fr-FR" sz="3600" b="1" dirty="0" smtClean="0">
                <a:effectLst/>
              </a:rPr>
            </a:br>
            <a:r>
              <a:rPr lang="fr-FR" sz="2400" b="1" dirty="0">
                <a:effectLst/>
              </a:rPr>
              <a:t>Les zones de saisie </a:t>
            </a:r>
            <a:r>
              <a:rPr lang="fr-FR" sz="2400" b="1" dirty="0" smtClean="0">
                <a:effectLst/>
              </a:rPr>
              <a:t>basiques</a:t>
            </a:r>
            <a:endParaRPr lang="fr-FR" sz="2400" dirty="0"/>
          </a:p>
        </p:txBody>
      </p:sp>
      <p:sp>
        <p:nvSpPr>
          <p:cNvPr id="3" name="Espace réservé du contenu 2"/>
          <p:cNvSpPr>
            <a:spLocks noGrp="1"/>
          </p:cNvSpPr>
          <p:nvPr>
            <p:ph idx="1"/>
          </p:nvPr>
        </p:nvSpPr>
        <p:spPr>
          <a:xfrm>
            <a:off x="1435608" y="1447800"/>
            <a:ext cx="7600888" cy="4800600"/>
          </a:xfrm>
        </p:spPr>
        <p:txBody>
          <a:bodyPr>
            <a:noAutofit/>
          </a:bodyPr>
          <a:lstStyle/>
          <a:p>
            <a:r>
              <a:rPr lang="fr-FR" sz="1600" b="1" i="1" dirty="0" smtClean="0"/>
              <a:t>Nombre </a:t>
            </a:r>
            <a:r>
              <a:rPr lang="fr-FR" sz="1600" dirty="0"/>
              <a:t>permet de saisir un nombre entier :</a:t>
            </a:r>
          </a:p>
          <a:p>
            <a:endParaRPr lang="fr-FR" sz="1600" b="1" i="1" dirty="0" smtClean="0"/>
          </a:p>
          <a:p>
            <a:endParaRPr lang="fr-FR" sz="1600" b="1" i="1" dirty="0"/>
          </a:p>
          <a:p>
            <a:endParaRPr lang="fr-FR" sz="1600" b="1" i="1" dirty="0"/>
          </a:p>
          <a:p>
            <a:pPr marL="82296" indent="0">
              <a:buNone/>
            </a:pPr>
            <a:endParaRPr lang="fr-FR" sz="1600" b="1" i="1" dirty="0" smtClean="0">
              <a:effectLst>
                <a:outerShdw blurRad="38100" dist="38100" dir="2700000" algn="tl">
                  <a:srgbClr val="000000">
                    <a:alpha val="43137"/>
                  </a:srgbClr>
                </a:outerShdw>
              </a:effectLst>
            </a:endParaRPr>
          </a:p>
          <a:p>
            <a:r>
              <a:rPr lang="fr-FR" sz="1600" dirty="0"/>
              <a:t>On peut  personnaliser le fonctionnement du champ avec les attributs suivants :</a:t>
            </a:r>
          </a:p>
          <a:p>
            <a:pPr lvl="0"/>
            <a:r>
              <a:rPr lang="fr-FR" sz="1600" dirty="0"/>
              <a:t>min  : valeur minimale autorisée ;</a:t>
            </a:r>
          </a:p>
          <a:p>
            <a:pPr lvl="0"/>
            <a:r>
              <a:rPr lang="fr-FR" sz="1600" dirty="0"/>
              <a:t>max  : valeur maximale autorisée ;</a:t>
            </a:r>
          </a:p>
          <a:p>
            <a:pPr lvl="0"/>
            <a:r>
              <a:rPr lang="fr-FR" sz="1600" dirty="0" err="1"/>
              <a:t>step</a:t>
            </a:r>
            <a:r>
              <a:rPr lang="fr-FR" sz="1600" dirty="0"/>
              <a:t>  : c'est le « pas » de déplacement. Si vous indiquez un pas de 2, le champ n'acceptera que des valeurs de 2 en 2 (par exemple 0, 2, 4, 6…).</a:t>
            </a:r>
          </a:p>
          <a:p>
            <a:endParaRPr lang="fr-FR" sz="1600" b="1" i="1" dirty="0">
              <a:effectLst>
                <a:outerShdw blurRad="38100" dist="38100" dir="2700000" algn="tl">
                  <a:srgbClr val="000000">
                    <a:alpha val="43137"/>
                  </a:srgbClr>
                </a:outerShdw>
              </a:effectLst>
            </a:endParaRPr>
          </a:p>
          <a:p>
            <a:endParaRPr lang="fr-FR" sz="1600" dirty="0"/>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61</a:t>
            </a:fld>
            <a:endParaRPr lang="fr-FR"/>
          </a:p>
        </p:txBody>
      </p:sp>
      <p:pic>
        <p:nvPicPr>
          <p:cNvPr id="11" name="Image 10"/>
          <p:cNvPicPr/>
          <p:nvPr/>
        </p:nvPicPr>
        <p:blipFill>
          <a:blip r:embed="rId2">
            <a:extLst>
              <a:ext uri="{28A0092B-C50C-407E-A947-70E740481C1C}">
                <a14:useLocalDpi xmlns:a14="http://schemas.microsoft.com/office/drawing/2010/main" val="0"/>
              </a:ext>
            </a:extLst>
          </a:blip>
          <a:srcRect/>
          <a:stretch>
            <a:fillRect/>
          </a:stretch>
        </p:blipFill>
        <p:spPr bwMode="auto">
          <a:xfrm>
            <a:off x="5292080" y="1844824"/>
            <a:ext cx="3361055" cy="1202690"/>
          </a:xfrm>
          <a:prstGeom prst="rect">
            <a:avLst/>
          </a:prstGeom>
          <a:noFill/>
          <a:ln>
            <a:noFill/>
          </a:ln>
          <a:effectLst>
            <a:glow rad="228600">
              <a:schemeClr val="accent6">
                <a:satMod val="175000"/>
                <a:alpha val="40000"/>
              </a:schemeClr>
            </a:glow>
          </a:effectLst>
        </p:spPr>
      </p:pic>
      <p:pic>
        <p:nvPicPr>
          <p:cNvPr id="13" name="Image 12"/>
          <p:cNvPicPr/>
          <p:nvPr/>
        </p:nvPicPr>
        <p:blipFill>
          <a:blip r:embed="rId3">
            <a:extLst>
              <a:ext uri="{28A0092B-C50C-407E-A947-70E740481C1C}">
                <a14:useLocalDpi xmlns:a14="http://schemas.microsoft.com/office/drawing/2010/main" val="0"/>
              </a:ext>
            </a:extLst>
          </a:blip>
          <a:srcRect/>
          <a:stretch>
            <a:fillRect/>
          </a:stretch>
        </p:blipFill>
        <p:spPr bwMode="auto">
          <a:xfrm>
            <a:off x="2396697" y="5259599"/>
            <a:ext cx="4835525" cy="1424940"/>
          </a:xfrm>
          <a:prstGeom prst="rect">
            <a:avLst/>
          </a:prstGeom>
          <a:noFill/>
          <a:ln>
            <a:noFill/>
          </a:ln>
          <a:effectLst>
            <a:glow rad="228600">
              <a:schemeClr val="accent6">
                <a:satMod val="175000"/>
                <a:alpha val="40000"/>
              </a:schemeClr>
            </a:glow>
          </a:effectLst>
        </p:spPr>
      </p:pic>
      <p:sp>
        <p:nvSpPr>
          <p:cNvPr id="5" name="ZoneTexte 4"/>
          <p:cNvSpPr txBox="1"/>
          <p:nvPr/>
        </p:nvSpPr>
        <p:spPr>
          <a:xfrm>
            <a:off x="1979712" y="2060848"/>
            <a:ext cx="3053656" cy="584775"/>
          </a:xfrm>
          <a:prstGeom prst="rect">
            <a:avLst/>
          </a:prstGeom>
          <a:noFill/>
          <a:ln>
            <a:solidFill>
              <a:schemeClr val="accent1"/>
            </a:solidFill>
          </a:ln>
        </p:spPr>
        <p:txBody>
          <a:bodyPr wrap="none" rtlCol="0">
            <a:spAutoFit/>
          </a:bodyPr>
          <a:lstStyle/>
          <a:p>
            <a:r>
              <a:rPr lang="en-US" sz="1600" b="1" dirty="0">
                <a:solidFill>
                  <a:srgbClr val="FF0000"/>
                </a:solidFill>
              </a:rPr>
              <a:t> &lt;label </a:t>
            </a:r>
            <a:r>
              <a:rPr lang="en-US" sz="1600" dirty="0"/>
              <a:t>for="age"</a:t>
            </a:r>
            <a:r>
              <a:rPr lang="en-US" sz="1600" b="1" dirty="0">
                <a:solidFill>
                  <a:srgbClr val="FF0000"/>
                </a:solidFill>
              </a:rPr>
              <a:t>&gt;</a:t>
            </a:r>
            <a:r>
              <a:rPr lang="en-US" sz="1600" dirty="0"/>
              <a:t>age :</a:t>
            </a:r>
            <a:r>
              <a:rPr lang="en-US" sz="1600" b="1" dirty="0">
                <a:solidFill>
                  <a:srgbClr val="FF0000"/>
                </a:solidFill>
              </a:rPr>
              <a:t>&lt;/label&gt;</a:t>
            </a:r>
          </a:p>
          <a:p>
            <a:r>
              <a:rPr lang="en-US" sz="1600" dirty="0"/>
              <a:t> </a:t>
            </a:r>
            <a:r>
              <a:rPr lang="en-US" sz="1600" b="1" dirty="0" smtClean="0">
                <a:solidFill>
                  <a:srgbClr val="FF0000"/>
                </a:solidFill>
              </a:rPr>
              <a:t>&lt;</a:t>
            </a:r>
            <a:r>
              <a:rPr lang="en-US" sz="1600" b="1" dirty="0">
                <a:solidFill>
                  <a:srgbClr val="FF0000"/>
                </a:solidFill>
              </a:rPr>
              <a:t>input </a:t>
            </a:r>
            <a:r>
              <a:rPr lang="en-US" sz="1600" dirty="0"/>
              <a:t>type="number" id="age"</a:t>
            </a:r>
            <a:r>
              <a:rPr lang="en-US" sz="1600" dirty="0">
                <a:solidFill>
                  <a:srgbClr val="FF0000"/>
                </a:solidFill>
              </a:rPr>
              <a:t>&gt;</a:t>
            </a:r>
            <a:endParaRPr lang="fr-FR" sz="1600" dirty="0">
              <a:solidFill>
                <a:srgbClr val="FF0000"/>
              </a:solidFill>
            </a:endParaRPr>
          </a:p>
        </p:txBody>
      </p:sp>
      <p:sp>
        <p:nvSpPr>
          <p:cNvPr id="6" name="ZoneTexte 5"/>
          <p:cNvSpPr txBox="1"/>
          <p:nvPr/>
        </p:nvSpPr>
        <p:spPr>
          <a:xfrm>
            <a:off x="1835696" y="4581128"/>
            <a:ext cx="5530553" cy="584775"/>
          </a:xfrm>
          <a:prstGeom prst="rect">
            <a:avLst/>
          </a:prstGeom>
          <a:noFill/>
          <a:ln>
            <a:solidFill>
              <a:schemeClr val="accent1"/>
            </a:solidFill>
          </a:ln>
        </p:spPr>
        <p:txBody>
          <a:bodyPr wrap="none" rtlCol="0">
            <a:spAutoFit/>
          </a:bodyPr>
          <a:lstStyle/>
          <a:p>
            <a:r>
              <a:rPr lang="en-US" dirty="0"/>
              <a:t> </a:t>
            </a:r>
            <a:r>
              <a:rPr lang="en-US" sz="1400" b="1" dirty="0">
                <a:solidFill>
                  <a:srgbClr val="FF0000"/>
                </a:solidFill>
              </a:rPr>
              <a:t>&lt;label </a:t>
            </a:r>
            <a:r>
              <a:rPr lang="en-US" sz="1400" b="1" dirty="0">
                <a:solidFill>
                  <a:srgbClr val="7030A0"/>
                </a:solidFill>
              </a:rPr>
              <a:t>for</a:t>
            </a:r>
            <a:r>
              <a:rPr lang="en-US" sz="1400" dirty="0"/>
              <a:t>="age"&gt;age </a:t>
            </a:r>
            <a:r>
              <a:rPr lang="en-US" sz="1400" b="1" dirty="0">
                <a:solidFill>
                  <a:srgbClr val="FF0000"/>
                </a:solidFill>
              </a:rPr>
              <a:t>:&lt;/label&gt;</a:t>
            </a:r>
          </a:p>
          <a:p>
            <a:r>
              <a:rPr lang="en-US" sz="1400" dirty="0"/>
              <a:t> </a:t>
            </a:r>
            <a:r>
              <a:rPr lang="en-US" sz="1400" b="1" dirty="0" smtClean="0">
                <a:solidFill>
                  <a:srgbClr val="FF0000"/>
                </a:solidFill>
              </a:rPr>
              <a:t>&lt;</a:t>
            </a:r>
            <a:r>
              <a:rPr lang="en-US" sz="1400" b="1" dirty="0">
                <a:solidFill>
                  <a:srgbClr val="FF0000"/>
                </a:solidFill>
              </a:rPr>
              <a:t>input </a:t>
            </a:r>
            <a:r>
              <a:rPr lang="en-US" sz="1400" b="1" dirty="0">
                <a:solidFill>
                  <a:srgbClr val="7030A0"/>
                </a:solidFill>
              </a:rPr>
              <a:t>type</a:t>
            </a:r>
            <a:r>
              <a:rPr lang="en-US" sz="1400" dirty="0"/>
              <a:t>="number" </a:t>
            </a:r>
            <a:r>
              <a:rPr lang="en-US" sz="1400" b="1" dirty="0">
                <a:solidFill>
                  <a:srgbClr val="7030A0"/>
                </a:solidFill>
              </a:rPr>
              <a:t>name</a:t>
            </a:r>
            <a:r>
              <a:rPr lang="en-US" sz="1400" dirty="0"/>
              <a:t>=age </a:t>
            </a:r>
            <a:r>
              <a:rPr lang="en-US" sz="1400" b="1" dirty="0">
                <a:solidFill>
                  <a:srgbClr val="7030A0"/>
                </a:solidFill>
              </a:rPr>
              <a:t>id</a:t>
            </a:r>
            <a:r>
              <a:rPr lang="en-US" sz="1400" dirty="0"/>
              <a:t>="age" </a:t>
            </a:r>
            <a:r>
              <a:rPr lang="en-US" sz="1400" b="1" dirty="0">
                <a:solidFill>
                  <a:srgbClr val="7030A0"/>
                </a:solidFill>
              </a:rPr>
              <a:t>min</a:t>
            </a:r>
            <a:r>
              <a:rPr lang="en-US" sz="1400" dirty="0"/>
              <a:t>=0 </a:t>
            </a:r>
            <a:r>
              <a:rPr lang="en-US" sz="1400" b="1" dirty="0">
                <a:solidFill>
                  <a:srgbClr val="7030A0"/>
                </a:solidFill>
              </a:rPr>
              <a:t>max</a:t>
            </a:r>
            <a:r>
              <a:rPr lang="en-US" sz="1400" dirty="0"/>
              <a:t>=120 </a:t>
            </a:r>
            <a:r>
              <a:rPr lang="en-US" sz="1400" b="1" dirty="0">
                <a:solidFill>
                  <a:srgbClr val="7030A0"/>
                </a:solidFill>
              </a:rPr>
              <a:t>step</a:t>
            </a:r>
            <a:r>
              <a:rPr lang="en-US" sz="1400" dirty="0"/>
              <a:t>=2</a:t>
            </a:r>
            <a:r>
              <a:rPr lang="en-US" sz="1400" b="1" dirty="0">
                <a:solidFill>
                  <a:srgbClr val="FF0000"/>
                </a:solidFill>
              </a:rPr>
              <a:t>&gt;</a:t>
            </a:r>
            <a:endParaRPr lang="fr-FR" sz="1400" b="1" dirty="0">
              <a:solidFill>
                <a:srgbClr val="FF0000"/>
              </a:solidFill>
            </a:endParaRPr>
          </a:p>
        </p:txBody>
      </p:sp>
    </p:spTree>
    <p:extLst>
      <p:ext uri="{BB962C8B-B14F-4D97-AF65-F5344CB8AC3E}">
        <p14:creationId xmlns:p14="http://schemas.microsoft.com/office/powerpoint/2010/main" val="286555994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600" b="1" dirty="0">
                <a:effectLst/>
              </a:rPr>
              <a:t>Les </a:t>
            </a:r>
            <a:r>
              <a:rPr lang="fr-FR" sz="3600" b="1" dirty="0" smtClean="0">
                <a:effectLst/>
              </a:rPr>
              <a:t>formulaires</a:t>
            </a:r>
            <a:br>
              <a:rPr lang="fr-FR" sz="3600" b="1" dirty="0" smtClean="0">
                <a:effectLst/>
              </a:rPr>
            </a:br>
            <a:r>
              <a:rPr lang="fr-FR" sz="2400" b="1" dirty="0">
                <a:effectLst/>
              </a:rPr>
              <a:t>Les zones de saisie </a:t>
            </a:r>
            <a:r>
              <a:rPr lang="fr-FR" sz="2400" b="1" dirty="0" smtClean="0">
                <a:effectLst/>
              </a:rPr>
              <a:t>basiques</a:t>
            </a:r>
            <a:endParaRPr lang="fr-FR" sz="2400" dirty="0"/>
          </a:p>
        </p:txBody>
      </p:sp>
      <p:sp>
        <p:nvSpPr>
          <p:cNvPr id="3" name="Espace réservé du contenu 2"/>
          <p:cNvSpPr>
            <a:spLocks noGrp="1"/>
          </p:cNvSpPr>
          <p:nvPr>
            <p:ph idx="1"/>
          </p:nvPr>
        </p:nvSpPr>
        <p:spPr>
          <a:xfrm>
            <a:off x="1435608" y="1447800"/>
            <a:ext cx="7600888" cy="4800600"/>
          </a:xfrm>
        </p:spPr>
        <p:txBody>
          <a:bodyPr>
            <a:noAutofit/>
          </a:bodyPr>
          <a:lstStyle/>
          <a:p>
            <a:r>
              <a:rPr lang="fr-FR" sz="1600" b="1" i="1" dirty="0">
                <a:effectLst>
                  <a:outerShdw blurRad="38100" dist="38100" dir="2700000" algn="tl">
                    <a:srgbClr val="000000">
                      <a:alpha val="43137"/>
                    </a:srgbClr>
                  </a:outerShdw>
                </a:effectLst>
              </a:rPr>
              <a:t>Un </a:t>
            </a:r>
            <a:r>
              <a:rPr lang="fr-FR" sz="1600" b="1" i="1" dirty="0" smtClean="0">
                <a:effectLst>
                  <a:outerShdw blurRad="38100" dist="38100" dir="2700000" algn="tl">
                    <a:srgbClr val="000000">
                      <a:alpha val="43137"/>
                    </a:srgbClr>
                  </a:outerShdw>
                </a:effectLst>
              </a:rPr>
              <a:t>curseur  </a:t>
            </a:r>
            <a:r>
              <a:rPr lang="fr-FR" sz="1600" dirty="0"/>
              <a:t>Le type </a:t>
            </a:r>
            <a:r>
              <a:rPr lang="fr-FR" sz="1600" dirty="0">
                <a:solidFill>
                  <a:schemeClr val="accent3"/>
                </a:solidFill>
                <a:effectLst>
                  <a:outerShdw blurRad="38100" dist="38100" dir="2700000" algn="tl">
                    <a:srgbClr val="000000">
                      <a:alpha val="43137"/>
                    </a:srgbClr>
                  </a:outerShdw>
                </a:effectLst>
              </a:rPr>
              <a:t>range</a:t>
            </a:r>
            <a:r>
              <a:rPr lang="fr-FR" sz="1600" dirty="0"/>
              <a:t>  permet de sélectionner un nombre avec un curseur (aussi appelé </a:t>
            </a:r>
            <a:r>
              <a:rPr lang="fr-FR" sz="1600" i="1" dirty="0" err="1"/>
              <a:t>slider</a:t>
            </a:r>
            <a:r>
              <a:rPr lang="fr-FR" sz="1600" dirty="0"/>
              <a:t>), On peut utiliser là aussi les attributs min  , max  et </a:t>
            </a:r>
            <a:r>
              <a:rPr lang="fr-FR" sz="1600" dirty="0" err="1"/>
              <a:t>step</a:t>
            </a:r>
            <a:r>
              <a:rPr lang="fr-FR" sz="1600" dirty="0"/>
              <a:t>  pour restreindre les valeurs disponibles</a:t>
            </a:r>
            <a:r>
              <a:rPr lang="fr-FR" sz="1600" dirty="0" smtClean="0"/>
              <a:t>.</a:t>
            </a:r>
          </a:p>
          <a:p>
            <a:endParaRPr lang="fr-FR" sz="1600" dirty="0"/>
          </a:p>
          <a:p>
            <a:endParaRPr lang="fr-FR" sz="1600" dirty="0" smtClean="0"/>
          </a:p>
          <a:p>
            <a:r>
              <a:rPr lang="fr-FR" sz="1600" dirty="0" smtClean="0"/>
              <a:t>comme </a:t>
            </a:r>
            <a:r>
              <a:rPr lang="fr-FR" sz="1600" dirty="0"/>
              <a:t>à la figure </a:t>
            </a:r>
            <a:r>
              <a:rPr lang="fr-FR" sz="1600" dirty="0" smtClean="0"/>
              <a:t>suivante</a:t>
            </a:r>
            <a:endParaRPr lang="fr-FR" sz="1600" b="1" i="1" dirty="0" smtClean="0">
              <a:effectLst>
                <a:outerShdw blurRad="38100" dist="38100" dir="2700000" algn="tl">
                  <a:srgbClr val="000000">
                    <a:alpha val="43137"/>
                  </a:srgbClr>
                </a:outerShdw>
              </a:effectLst>
            </a:endParaRPr>
          </a:p>
          <a:p>
            <a:r>
              <a:rPr lang="fr-FR" sz="1600" b="1" i="1" dirty="0" smtClean="0">
                <a:effectLst>
                  <a:outerShdw blurRad="38100" dist="38100" dir="2700000" algn="tl">
                    <a:srgbClr val="000000">
                      <a:alpha val="43137"/>
                    </a:srgbClr>
                  </a:outerShdw>
                </a:effectLst>
              </a:rPr>
              <a:t>Une couleur : </a:t>
            </a:r>
            <a:r>
              <a:rPr lang="fr-FR" sz="1600" dirty="0" smtClean="0"/>
              <a:t>le type </a:t>
            </a:r>
            <a:r>
              <a:rPr lang="fr-FR" sz="1600" b="1" dirty="0" err="1" smtClean="0">
                <a:solidFill>
                  <a:schemeClr val="accent3"/>
                </a:solidFill>
                <a:effectLst>
                  <a:outerShdw blurRad="38100" dist="38100" dir="2700000" algn="tl">
                    <a:srgbClr val="000000">
                      <a:alpha val="43137"/>
                    </a:srgbClr>
                  </a:outerShdw>
                </a:effectLst>
              </a:rPr>
              <a:t>color</a:t>
            </a:r>
            <a:endParaRPr lang="fr-FR" sz="1600" b="1" dirty="0" smtClean="0">
              <a:solidFill>
                <a:schemeClr val="accent3"/>
              </a:solidFill>
              <a:effectLst>
                <a:outerShdw blurRad="38100" dist="38100" dir="2700000" algn="tl">
                  <a:srgbClr val="000000">
                    <a:alpha val="43137"/>
                  </a:srgbClr>
                </a:outerShdw>
              </a:effectLst>
            </a:endParaRPr>
          </a:p>
          <a:p>
            <a:endParaRPr lang="fr-FR" sz="1600" b="1" i="1" dirty="0">
              <a:effectLst>
                <a:outerShdw blurRad="38100" dist="38100" dir="2700000" algn="tl">
                  <a:srgbClr val="000000">
                    <a:alpha val="43137"/>
                  </a:srgbClr>
                </a:outerShdw>
              </a:effectLst>
            </a:endParaRPr>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62</a:t>
            </a:fld>
            <a:endParaRPr lang="fr-FR"/>
          </a:p>
        </p:txBody>
      </p:sp>
      <p:pic>
        <p:nvPicPr>
          <p:cNvPr id="14" name="Image 13"/>
          <p:cNvPicPr/>
          <p:nvPr/>
        </p:nvPicPr>
        <p:blipFill>
          <a:blip r:embed="rId2">
            <a:extLst>
              <a:ext uri="{28A0092B-C50C-407E-A947-70E740481C1C}">
                <a14:useLocalDpi xmlns:a14="http://schemas.microsoft.com/office/drawing/2010/main" val="0"/>
              </a:ext>
            </a:extLst>
          </a:blip>
          <a:srcRect/>
          <a:stretch>
            <a:fillRect/>
          </a:stretch>
        </p:blipFill>
        <p:spPr bwMode="auto">
          <a:xfrm>
            <a:off x="5220072" y="2261168"/>
            <a:ext cx="3237230" cy="1120140"/>
          </a:xfrm>
          <a:prstGeom prst="rect">
            <a:avLst/>
          </a:prstGeom>
          <a:noFill/>
          <a:ln>
            <a:noFill/>
          </a:ln>
        </p:spPr>
      </p:pic>
      <p:pic>
        <p:nvPicPr>
          <p:cNvPr id="348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07" y="4221088"/>
            <a:ext cx="4094361" cy="2512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ZoneTexte 4"/>
          <p:cNvSpPr txBox="1"/>
          <p:nvPr/>
        </p:nvSpPr>
        <p:spPr>
          <a:xfrm>
            <a:off x="2123728" y="2262187"/>
            <a:ext cx="2512226" cy="584775"/>
          </a:xfrm>
          <a:prstGeom prst="rect">
            <a:avLst/>
          </a:prstGeom>
          <a:noFill/>
          <a:ln>
            <a:solidFill>
              <a:schemeClr val="accent1"/>
            </a:solidFill>
          </a:ln>
        </p:spPr>
        <p:txBody>
          <a:bodyPr wrap="none" rtlCol="0">
            <a:spAutoFit/>
          </a:bodyPr>
          <a:lstStyle/>
          <a:p>
            <a:r>
              <a:rPr lang="en-US" dirty="0">
                <a:solidFill>
                  <a:schemeClr val="accent3"/>
                </a:solidFill>
              </a:rPr>
              <a:t> </a:t>
            </a:r>
            <a:r>
              <a:rPr lang="en-US" sz="1400" dirty="0">
                <a:solidFill>
                  <a:schemeClr val="accent3"/>
                </a:solidFill>
              </a:rPr>
              <a:t>&lt;label </a:t>
            </a:r>
            <a:r>
              <a:rPr lang="en-US" sz="1400" dirty="0">
                <a:solidFill>
                  <a:srgbClr val="7030A0"/>
                </a:solidFill>
              </a:rPr>
              <a:t>for</a:t>
            </a:r>
            <a:r>
              <a:rPr lang="en-US" sz="1400" dirty="0"/>
              <a:t>="age"</a:t>
            </a:r>
            <a:r>
              <a:rPr lang="en-US" sz="1400" dirty="0">
                <a:solidFill>
                  <a:schemeClr val="accent3"/>
                </a:solidFill>
              </a:rPr>
              <a:t>&gt;</a:t>
            </a:r>
            <a:r>
              <a:rPr lang="en-US" sz="1400" dirty="0"/>
              <a:t>age </a:t>
            </a:r>
            <a:r>
              <a:rPr lang="en-US" sz="1400" b="1" dirty="0">
                <a:solidFill>
                  <a:schemeClr val="accent3"/>
                </a:solidFill>
              </a:rPr>
              <a:t>:&lt;/label&gt;</a:t>
            </a:r>
          </a:p>
          <a:p>
            <a:r>
              <a:rPr lang="en-US" sz="1400" b="1" dirty="0">
                <a:solidFill>
                  <a:schemeClr val="accent3"/>
                </a:solidFill>
              </a:rPr>
              <a:t> </a:t>
            </a:r>
            <a:r>
              <a:rPr lang="en-US" sz="1400" b="1" dirty="0" smtClean="0">
                <a:solidFill>
                  <a:schemeClr val="accent3"/>
                </a:solidFill>
              </a:rPr>
              <a:t>&lt;</a:t>
            </a:r>
            <a:r>
              <a:rPr lang="en-US" sz="1400" b="1" dirty="0">
                <a:solidFill>
                  <a:schemeClr val="accent3"/>
                </a:solidFill>
              </a:rPr>
              <a:t>input </a:t>
            </a:r>
            <a:r>
              <a:rPr lang="en-US" sz="1400" dirty="0">
                <a:solidFill>
                  <a:srgbClr val="7030A0"/>
                </a:solidFill>
              </a:rPr>
              <a:t>type</a:t>
            </a:r>
            <a:r>
              <a:rPr lang="en-US" sz="1400" dirty="0"/>
              <a:t>="range" </a:t>
            </a:r>
            <a:r>
              <a:rPr lang="en-US" sz="1400" dirty="0">
                <a:solidFill>
                  <a:srgbClr val="7030A0"/>
                </a:solidFill>
              </a:rPr>
              <a:t>id</a:t>
            </a:r>
            <a:r>
              <a:rPr lang="en-US" sz="1400" dirty="0"/>
              <a:t>="age"</a:t>
            </a:r>
            <a:r>
              <a:rPr lang="en-US" sz="1400" b="1" dirty="0">
                <a:solidFill>
                  <a:schemeClr val="accent3"/>
                </a:solidFill>
              </a:rPr>
              <a:t>&gt;</a:t>
            </a:r>
            <a:endParaRPr lang="fr-FR" sz="1400" b="1" dirty="0">
              <a:solidFill>
                <a:schemeClr val="accent3"/>
              </a:solidFill>
            </a:endParaRPr>
          </a:p>
        </p:txBody>
      </p:sp>
      <p:sp>
        <p:nvSpPr>
          <p:cNvPr id="6" name="ZoneTexte 5"/>
          <p:cNvSpPr txBox="1"/>
          <p:nvPr/>
        </p:nvSpPr>
        <p:spPr>
          <a:xfrm>
            <a:off x="1907704" y="3621991"/>
            <a:ext cx="4044569" cy="523220"/>
          </a:xfrm>
          <a:prstGeom prst="rect">
            <a:avLst/>
          </a:prstGeom>
          <a:noFill/>
          <a:ln>
            <a:solidFill>
              <a:schemeClr val="accent1"/>
            </a:solidFill>
          </a:ln>
        </p:spPr>
        <p:txBody>
          <a:bodyPr wrap="none" rtlCol="0">
            <a:spAutoFit/>
          </a:bodyPr>
          <a:lstStyle/>
          <a:p>
            <a:r>
              <a:rPr lang="fr-FR" sz="1400" b="1" dirty="0">
                <a:solidFill>
                  <a:schemeClr val="accent3"/>
                </a:solidFill>
              </a:rPr>
              <a:t> &lt;label </a:t>
            </a:r>
            <a:r>
              <a:rPr lang="fr-FR" sz="1400" dirty="0">
                <a:solidFill>
                  <a:srgbClr val="7030A0"/>
                </a:solidFill>
              </a:rPr>
              <a:t>for</a:t>
            </a:r>
            <a:r>
              <a:rPr lang="fr-FR" sz="1400" dirty="0"/>
              <a:t>="couleur"</a:t>
            </a:r>
            <a:r>
              <a:rPr lang="fr-FR" sz="1400" b="1" dirty="0">
                <a:solidFill>
                  <a:schemeClr val="accent3"/>
                </a:solidFill>
              </a:rPr>
              <a:t>&gt;</a:t>
            </a:r>
            <a:r>
              <a:rPr lang="fr-FR" sz="1400" dirty="0"/>
              <a:t>choisir une couleur </a:t>
            </a:r>
            <a:r>
              <a:rPr lang="fr-FR" sz="1400" b="1" dirty="0">
                <a:solidFill>
                  <a:schemeClr val="accent3"/>
                </a:solidFill>
              </a:rPr>
              <a:t>:&lt;/label&gt;</a:t>
            </a:r>
          </a:p>
          <a:p>
            <a:r>
              <a:rPr lang="fr-FR" sz="1400" dirty="0"/>
              <a:t> </a:t>
            </a:r>
            <a:r>
              <a:rPr lang="fr-FR" sz="1400" b="1" dirty="0" smtClean="0">
                <a:solidFill>
                  <a:schemeClr val="accent3"/>
                </a:solidFill>
              </a:rPr>
              <a:t>&lt;</a:t>
            </a:r>
            <a:r>
              <a:rPr lang="fr-FR" sz="1400" b="1" dirty="0">
                <a:solidFill>
                  <a:schemeClr val="accent3"/>
                </a:solidFill>
              </a:rPr>
              <a:t>input </a:t>
            </a:r>
            <a:r>
              <a:rPr lang="fr-FR" sz="1400" dirty="0">
                <a:solidFill>
                  <a:srgbClr val="7030A0"/>
                </a:solidFill>
              </a:rPr>
              <a:t>type</a:t>
            </a:r>
            <a:r>
              <a:rPr lang="fr-FR" sz="1400" dirty="0"/>
              <a:t>="</a:t>
            </a:r>
            <a:r>
              <a:rPr lang="fr-FR" sz="1400" dirty="0" err="1"/>
              <a:t>color</a:t>
            </a:r>
            <a:r>
              <a:rPr lang="fr-FR" sz="1400" dirty="0"/>
              <a:t>" </a:t>
            </a:r>
            <a:r>
              <a:rPr lang="fr-FR" sz="1400" dirty="0">
                <a:solidFill>
                  <a:srgbClr val="7030A0"/>
                </a:solidFill>
              </a:rPr>
              <a:t>id</a:t>
            </a:r>
            <a:r>
              <a:rPr lang="fr-FR" sz="1400" dirty="0"/>
              <a:t>="couleur"</a:t>
            </a:r>
            <a:r>
              <a:rPr lang="fr-FR" sz="1400" b="1" dirty="0">
                <a:solidFill>
                  <a:schemeClr val="accent3"/>
                </a:solidFill>
              </a:rPr>
              <a:t>&gt;</a:t>
            </a:r>
          </a:p>
        </p:txBody>
      </p:sp>
    </p:spTree>
    <p:extLst>
      <p:ext uri="{BB962C8B-B14F-4D97-AF65-F5344CB8AC3E}">
        <p14:creationId xmlns:p14="http://schemas.microsoft.com/office/powerpoint/2010/main" val="371057457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600" b="1" dirty="0">
                <a:effectLst/>
              </a:rPr>
              <a:t>Les </a:t>
            </a:r>
            <a:r>
              <a:rPr lang="fr-FR" sz="3600" b="1" dirty="0" smtClean="0">
                <a:effectLst/>
              </a:rPr>
              <a:t>formulaires</a:t>
            </a:r>
            <a:br>
              <a:rPr lang="fr-FR" sz="3600" b="1" dirty="0" smtClean="0">
                <a:effectLst/>
              </a:rPr>
            </a:br>
            <a:r>
              <a:rPr lang="fr-FR" sz="2400" b="1" dirty="0">
                <a:effectLst/>
              </a:rPr>
              <a:t>Les zones de saisie </a:t>
            </a:r>
            <a:r>
              <a:rPr lang="fr-FR" sz="2400" b="1" dirty="0" smtClean="0">
                <a:effectLst/>
              </a:rPr>
              <a:t>basiques</a:t>
            </a:r>
            <a:endParaRPr lang="fr-FR" sz="2400" dirty="0"/>
          </a:p>
        </p:txBody>
      </p:sp>
      <p:sp>
        <p:nvSpPr>
          <p:cNvPr id="3" name="Espace réservé du contenu 2"/>
          <p:cNvSpPr>
            <a:spLocks noGrp="1"/>
          </p:cNvSpPr>
          <p:nvPr>
            <p:ph idx="1"/>
          </p:nvPr>
        </p:nvSpPr>
        <p:spPr>
          <a:xfrm>
            <a:off x="1435608" y="1447800"/>
            <a:ext cx="7600888" cy="4800600"/>
          </a:xfrm>
        </p:spPr>
        <p:txBody>
          <a:bodyPr>
            <a:noAutofit/>
          </a:bodyPr>
          <a:lstStyle/>
          <a:p>
            <a:r>
              <a:rPr lang="fr-FR" sz="1600" b="1" dirty="0" smtClean="0">
                <a:effectLst>
                  <a:outerShdw blurRad="38100" dist="38100" dir="2700000" algn="tl">
                    <a:srgbClr val="000000">
                      <a:alpha val="43137"/>
                    </a:srgbClr>
                  </a:outerShdw>
                </a:effectLst>
              </a:rPr>
              <a:t>Une date : </a:t>
            </a:r>
            <a:r>
              <a:rPr lang="fr-FR" sz="1600" dirty="0" smtClean="0"/>
              <a:t>Différents </a:t>
            </a:r>
            <a:r>
              <a:rPr lang="fr-FR" sz="1600" dirty="0"/>
              <a:t>types de champs de sélection de date existent :</a:t>
            </a:r>
          </a:p>
          <a:p>
            <a:pPr lvl="1"/>
            <a:r>
              <a:rPr lang="fr-FR" sz="1400" dirty="0"/>
              <a:t>date  : pour la date (05/08/2020 par exemple) ;</a:t>
            </a:r>
          </a:p>
          <a:p>
            <a:pPr lvl="1"/>
            <a:r>
              <a:rPr lang="fr-FR" sz="1400" dirty="0"/>
              <a:t>time  : pour l'heure (14:20 par exemple) ;</a:t>
            </a:r>
          </a:p>
          <a:p>
            <a:pPr lvl="1"/>
            <a:r>
              <a:rPr lang="fr-FR" sz="1400" dirty="0" err="1"/>
              <a:t>week</a:t>
            </a:r>
            <a:r>
              <a:rPr lang="fr-FR" sz="1400" dirty="0"/>
              <a:t>  : pour la semaine ;</a:t>
            </a:r>
          </a:p>
          <a:p>
            <a:pPr lvl="1"/>
            <a:r>
              <a:rPr lang="fr-FR" sz="1400" dirty="0" err="1"/>
              <a:t>month</a:t>
            </a:r>
            <a:r>
              <a:rPr lang="fr-FR" sz="1400" dirty="0"/>
              <a:t>  : pour le mois ;</a:t>
            </a:r>
          </a:p>
          <a:p>
            <a:pPr lvl="1"/>
            <a:r>
              <a:rPr lang="fr-FR" sz="1400" dirty="0" err="1"/>
              <a:t>datetime</a:t>
            </a:r>
            <a:r>
              <a:rPr lang="fr-FR" sz="1400" dirty="0"/>
              <a:t>-local  pour la date et l'heure (sans gestion du décalage horaire).</a:t>
            </a:r>
            <a:endParaRPr lang="fr-FR" sz="1400" b="1" i="1" dirty="0">
              <a:effectLst>
                <a:outerShdw blurRad="38100" dist="38100" dir="2700000" algn="tl">
                  <a:srgbClr val="000000">
                    <a:alpha val="43137"/>
                  </a:srgbClr>
                </a:outerShdw>
              </a:effectLst>
            </a:endParaRPr>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63</a:t>
            </a:fld>
            <a:endParaRPr lang="fr-FR"/>
          </a:p>
        </p:txBody>
      </p:sp>
      <p:sp>
        <p:nvSpPr>
          <p:cNvPr id="5" name="ZoneTexte 4"/>
          <p:cNvSpPr txBox="1"/>
          <p:nvPr/>
        </p:nvSpPr>
        <p:spPr>
          <a:xfrm>
            <a:off x="1006283" y="3284984"/>
            <a:ext cx="6208751" cy="3416320"/>
          </a:xfrm>
          <a:prstGeom prst="rect">
            <a:avLst/>
          </a:prstGeom>
          <a:noFill/>
          <a:ln>
            <a:solidFill>
              <a:schemeClr val="accent1"/>
            </a:solidFill>
          </a:ln>
        </p:spPr>
        <p:txBody>
          <a:bodyPr wrap="none" rtlCol="0">
            <a:spAutoFit/>
          </a:bodyPr>
          <a:lstStyle/>
          <a:p>
            <a:r>
              <a:rPr lang="fr-FR" sz="1200" b="1" dirty="0">
                <a:solidFill>
                  <a:schemeClr val="accent3"/>
                </a:solidFill>
              </a:rPr>
              <a:t>&lt;</a:t>
            </a:r>
            <a:r>
              <a:rPr lang="fr-FR" sz="1200" b="1" dirty="0" err="1">
                <a:solidFill>
                  <a:schemeClr val="accent3"/>
                </a:solidFill>
              </a:rPr>
              <a:t>form</a:t>
            </a:r>
            <a:r>
              <a:rPr lang="fr-FR" sz="1200" b="1" dirty="0">
                <a:solidFill>
                  <a:schemeClr val="accent3"/>
                </a:solidFill>
              </a:rPr>
              <a:t> </a:t>
            </a:r>
            <a:r>
              <a:rPr lang="fr-FR" sz="1200" b="1" dirty="0" err="1">
                <a:solidFill>
                  <a:srgbClr val="7030A0"/>
                </a:solidFill>
              </a:rPr>
              <a:t>method</a:t>
            </a:r>
            <a:r>
              <a:rPr lang="fr-FR" sz="1200" dirty="0"/>
              <a:t>="post" </a:t>
            </a:r>
            <a:r>
              <a:rPr lang="fr-FR" sz="1200" b="1" dirty="0">
                <a:solidFill>
                  <a:srgbClr val="7030A0"/>
                </a:solidFill>
              </a:rPr>
              <a:t>action</a:t>
            </a:r>
            <a:r>
              <a:rPr lang="fr-FR" sz="1200" dirty="0"/>
              <a:t> ="</a:t>
            </a:r>
            <a:r>
              <a:rPr lang="fr-FR" sz="1200" dirty="0" err="1"/>
              <a:t>traitement.php</a:t>
            </a:r>
            <a:r>
              <a:rPr lang="fr-FR" sz="1200" dirty="0"/>
              <a:t>"</a:t>
            </a:r>
            <a:r>
              <a:rPr lang="fr-FR" sz="1200" b="1" dirty="0">
                <a:solidFill>
                  <a:schemeClr val="accent3"/>
                </a:solidFill>
              </a:rPr>
              <a:t>&gt;</a:t>
            </a:r>
          </a:p>
          <a:p>
            <a:r>
              <a:rPr lang="fr-FR" sz="1200" dirty="0"/>
              <a:t>           </a:t>
            </a:r>
            <a:r>
              <a:rPr lang="fr-FR" sz="1200" b="1" dirty="0">
                <a:solidFill>
                  <a:schemeClr val="accent3"/>
                </a:solidFill>
              </a:rPr>
              <a:t>&lt;p&gt;</a:t>
            </a:r>
          </a:p>
          <a:p>
            <a:r>
              <a:rPr lang="fr-FR" sz="1200" dirty="0"/>
              <a:t>              </a:t>
            </a:r>
            <a:r>
              <a:rPr lang="fr-FR" sz="1200" b="1" dirty="0">
                <a:solidFill>
                  <a:schemeClr val="accent3"/>
                </a:solidFill>
              </a:rPr>
              <a:t>&lt;label </a:t>
            </a:r>
            <a:r>
              <a:rPr lang="fr-FR" sz="1200" b="1" dirty="0">
                <a:solidFill>
                  <a:srgbClr val="7030A0"/>
                </a:solidFill>
              </a:rPr>
              <a:t>for</a:t>
            </a:r>
            <a:r>
              <a:rPr lang="fr-FR" sz="1200" dirty="0"/>
              <a:t>="date"&gt; date </a:t>
            </a:r>
            <a:r>
              <a:rPr lang="fr-FR" sz="1200" b="1" dirty="0">
                <a:solidFill>
                  <a:schemeClr val="accent3"/>
                </a:solidFill>
              </a:rPr>
              <a:t>:&lt;/label&gt;</a:t>
            </a:r>
          </a:p>
          <a:p>
            <a:r>
              <a:rPr lang="fr-FR" sz="1200" dirty="0"/>
              <a:t>              </a:t>
            </a:r>
            <a:r>
              <a:rPr lang="fr-FR" sz="1200" b="1" dirty="0">
                <a:solidFill>
                  <a:schemeClr val="accent3"/>
                </a:solidFill>
              </a:rPr>
              <a:t>&lt;input </a:t>
            </a:r>
            <a:r>
              <a:rPr lang="fr-FR" sz="1200" b="1" dirty="0">
                <a:solidFill>
                  <a:srgbClr val="7030A0"/>
                </a:solidFill>
              </a:rPr>
              <a:t>type</a:t>
            </a:r>
            <a:r>
              <a:rPr lang="fr-FR" sz="1200" b="1" dirty="0"/>
              <a:t>="date" </a:t>
            </a:r>
            <a:r>
              <a:rPr lang="fr-FR" sz="1200" b="1" dirty="0" err="1">
                <a:solidFill>
                  <a:srgbClr val="7030A0"/>
                </a:solidFill>
              </a:rPr>
              <a:t>name</a:t>
            </a:r>
            <a:r>
              <a:rPr lang="fr-FR" sz="1200" dirty="0"/>
              <a:t>="date" </a:t>
            </a:r>
            <a:r>
              <a:rPr lang="fr-FR" sz="1200" b="1" dirty="0">
                <a:solidFill>
                  <a:srgbClr val="7030A0"/>
                </a:solidFill>
              </a:rPr>
              <a:t>id</a:t>
            </a:r>
            <a:r>
              <a:rPr lang="fr-FR" sz="1200" dirty="0"/>
              <a:t>="date"</a:t>
            </a:r>
            <a:r>
              <a:rPr lang="fr-FR" sz="1200" b="1" dirty="0">
                <a:solidFill>
                  <a:schemeClr val="accent3"/>
                </a:solidFill>
              </a:rPr>
              <a:t>&gt;</a:t>
            </a:r>
          </a:p>
          <a:p>
            <a:r>
              <a:rPr lang="fr-FR" sz="1200" dirty="0"/>
              <a:t>              </a:t>
            </a:r>
            <a:r>
              <a:rPr lang="fr-FR" sz="1200" b="1" dirty="0">
                <a:solidFill>
                  <a:schemeClr val="accent3"/>
                </a:solidFill>
              </a:rPr>
              <a:t>&lt;</a:t>
            </a:r>
            <a:r>
              <a:rPr lang="fr-FR" sz="1200" b="1" dirty="0" err="1">
                <a:solidFill>
                  <a:schemeClr val="accent3"/>
                </a:solidFill>
              </a:rPr>
              <a:t>br</a:t>
            </a:r>
            <a:r>
              <a:rPr lang="fr-FR" sz="1200" b="1" dirty="0">
                <a:solidFill>
                  <a:schemeClr val="accent3"/>
                </a:solidFill>
              </a:rPr>
              <a:t>&gt;   </a:t>
            </a:r>
          </a:p>
          <a:p>
            <a:r>
              <a:rPr lang="fr-FR" sz="1200" dirty="0"/>
              <a:t>             </a:t>
            </a:r>
            <a:r>
              <a:rPr lang="fr-FR" sz="1200" b="1" dirty="0">
                <a:solidFill>
                  <a:schemeClr val="accent3"/>
                </a:solidFill>
              </a:rPr>
              <a:t> &lt;label </a:t>
            </a:r>
            <a:r>
              <a:rPr lang="fr-FR" sz="1200" b="1" dirty="0">
                <a:solidFill>
                  <a:srgbClr val="7030A0"/>
                </a:solidFill>
              </a:rPr>
              <a:t>for</a:t>
            </a:r>
            <a:r>
              <a:rPr lang="fr-FR" sz="1200" dirty="0"/>
              <a:t>="temps"&gt;temps </a:t>
            </a:r>
            <a:r>
              <a:rPr lang="fr-FR" sz="1200" b="1" dirty="0">
                <a:solidFill>
                  <a:schemeClr val="accent3"/>
                </a:solidFill>
              </a:rPr>
              <a:t>:&lt;/label&gt;</a:t>
            </a:r>
          </a:p>
          <a:p>
            <a:r>
              <a:rPr lang="fr-FR" sz="1200" dirty="0"/>
              <a:t>              </a:t>
            </a:r>
            <a:r>
              <a:rPr lang="fr-FR" sz="1200" b="1" dirty="0">
                <a:solidFill>
                  <a:schemeClr val="accent3"/>
                </a:solidFill>
              </a:rPr>
              <a:t>&lt;input </a:t>
            </a:r>
            <a:r>
              <a:rPr lang="fr-FR" sz="1200" b="1" dirty="0">
                <a:solidFill>
                  <a:srgbClr val="7030A0"/>
                </a:solidFill>
              </a:rPr>
              <a:t>type</a:t>
            </a:r>
            <a:r>
              <a:rPr lang="fr-FR" sz="1200" b="1" dirty="0"/>
              <a:t>="time" </a:t>
            </a:r>
            <a:r>
              <a:rPr lang="fr-FR" sz="1200" b="1" dirty="0" err="1">
                <a:solidFill>
                  <a:srgbClr val="7030A0"/>
                </a:solidFill>
              </a:rPr>
              <a:t>name</a:t>
            </a:r>
            <a:r>
              <a:rPr lang="fr-FR" sz="1200" dirty="0"/>
              <a:t>="temps"</a:t>
            </a:r>
            <a:r>
              <a:rPr lang="fr-FR" sz="1200" b="1" dirty="0">
                <a:solidFill>
                  <a:srgbClr val="7030A0"/>
                </a:solidFill>
              </a:rPr>
              <a:t> id</a:t>
            </a:r>
            <a:r>
              <a:rPr lang="fr-FR" sz="1200" dirty="0"/>
              <a:t>="temps"</a:t>
            </a:r>
            <a:r>
              <a:rPr lang="fr-FR" sz="1200" b="1" dirty="0">
                <a:solidFill>
                  <a:schemeClr val="accent3"/>
                </a:solidFill>
              </a:rPr>
              <a:t>&gt;</a:t>
            </a:r>
          </a:p>
          <a:p>
            <a:r>
              <a:rPr lang="fr-FR" sz="1200" dirty="0"/>
              <a:t>              </a:t>
            </a:r>
            <a:r>
              <a:rPr lang="fr-FR" sz="1200" b="1" dirty="0">
                <a:solidFill>
                  <a:schemeClr val="accent3"/>
                </a:solidFill>
              </a:rPr>
              <a:t>&lt;</a:t>
            </a:r>
            <a:r>
              <a:rPr lang="fr-FR" sz="1200" b="1" dirty="0" err="1">
                <a:solidFill>
                  <a:schemeClr val="accent3"/>
                </a:solidFill>
              </a:rPr>
              <a:t>br</a:t>
            </a:r>
            <a:r>
              <a:rPr lang="fr-FR" sz="1200" b="1" dirty="0">
                <a:solidFill>
                  <a:schemeClr val="accent3"/>
                </a:solidFill>
              </a:rPr>
              <a:t>&gt; </a:t>
            </a:r>
          </a:p>
          <a:p>
            <a:r>
              <a:rPr lang="fr-FR" sz="1200" dirty="0"/>
              <a:t>             </a:t>
            </a:r>
            <a:r>
              <a:rPr lang="fr-FR" sz="1200" b="1" dirty="0">
                <a:solidFill>
                  <a:schemeClr val="accent3"/>
                </a:solidFill>
              </a:rPr>
              <a:t> &lt;label </a:t>
            </a:r>
            <a:r>
              <a:rPr lang="fr-FR" sz="1200" b="1" dirty="0">
                <a:solidFill>
                  <a:srgbClr val="7030A0"/>
                </a:solidFill>
              </a:rPr>
              <a:t>for</a:t>
            </a:r>
            <a:r>
              <a:rPr lang="fr-FR" sz="1200" dirty="0"/>
              <a:t>="semaine"&gt;semaine </a:t>
            </a:r>
            <a:r>
              <a:rPr lang="fr-FR" sz="1200" b="1" dirty="0">
                <a:solidFill>
                  <a:schemeClr val="accent3"/>
                </a:solidFill>
              </a:rPr>
              <a:t>:&lt;/label&gt;</a:t>
            </a:r>
          </a:p>
          <a:p>
            <a:r>
              <a:rPr lang="fr-FR" sz="1200" dirty="0"/>
              <a:t>             </a:t>
            </a:r>
            <a:r>
              <a:rPr lang="fr-FR" sz="1200" b="1" dirty="0">
                <a:solidFill>
                  <a:schemeClr val="accent3"/>
                </a:solidFill>
              </a:rPr>
              <a:t> &lt;input </a:t>
            </a:r>
            <a:r>
              <a:rPr lang="fr-FR" sz="1200" b="1" dirty="0">
                <a:solidFill>
                  <a:srgbClr val="7030A0"/>
                </a:solidFill>
              </a:rPr>
              <a:t>type</a:t>
            </a:r>
            <a:r>
              <a:rPr lang="fr-FR" sz="1200" b="1" dirty="0"/>
              <a:t>="</a:t>
            </a:r>
            <a:r>
              <a:rPr lang="fr-FR" sz="1200" b="1" dirty="0" err="1"/>
              <a:t>week</a:t>
            </a:r>
            <a:r>
              <a:rPr lang="fr-FR" sz="1200" b="1" dirty="0"/>
              <a:t>" </a:t>
            </a:r>
            <a:r>
              <a:rPr lang="fr-FR" sz="1200" b="1" dirty="0" err="1">
                <a:solidFill>
                  <a:srgbClr val="7030A0"/>
                </a:solidFill>
              </a:rPr>
              <a:t>name</a:t>
            </a:r>
            <a:r>
              <a:rPr lang="fr-FR" sz="1200" dirty="0"/>
              <a:t>="semaine" </a:t>
            </a:r>
            <a:r>
              <a:rPr lang="fr-FR" sz="1200" b="1" dirty="0">
                <a:solidFill>
                  <a:srgbClr val="7030A0"/>
                </a:solidFill>
              </a:rPr>
              <a:t>id</a:t>
            </a:r>
            <a:r>
              <a:rPr lang="fr-FR" sz="1200" dirty="0"/>
              <a:t>="semaine"</a:t>
            </a:r>
            <a:r>
              <a:rPr lang="fr-FR" sz="1200" b="1" dirty="0">
                <a:solidFill>
                  <a:schemeClr val="accent3"/>
                </a:solidFill>
              </a:rPr>
              <a:t>&gt;</a:t>
            </a:r>
          </a:p>
          <a:p>
            <a:r>
              <a:rPr lang="fr-FR" sz="1200" dirty="0"/>
              <a:t>              </a:t>
            </a:r>
            <a:r>
              <a:rPr lang="fr-FR" sz="1200" b="1" dirty="0">
                <a:solidFill>
                  <a:schemeClr val="accent3"/>
                </a:solidFill>
              </a:rPr>
              <a:t>&lt;</a:t>
            </a:r>
            <a:r>
              <a:rPr lang="fr-FR" sz="1200" b="1" dirty="0" err="1">
                <a:solidFill>
                  <a:schemeClr val="accent3"/>
                </a:solidFill>
              </a:rPr>
              <a:t>br</a:t>
            </a:r>
            <a:r>
              <a:rPr lang="fr-FR" sz="1200" b="1" dirty="0">
                <a:solidFill>
                  <a:schemeClr val="accent3"/>
                </a:solidFill>
              </a:rPr>
              <a:t>&gt;</a:t>
            </a:r>
          </a:p>
          <a:p>
            <a:r>
              <a:rPr lang="fr-FR" sz="1200" dirty="0"/>
              <a:t>           </a:t>
            </a:r>
            <a:r>
              <a:rPr lang="fr-FR" sz="1200" b="1" dirty="0">
                <a:solidFill>
                  <a:schemeClr val="accent3"/>
                </a:solidFill>
              </a:rPr>
              <a:t>   &lt;label </a:t>
            </a:r>
            <a:r>
              <a:rPr lang="fr-FR" sz="1200" b="1" dirty="0">
                <a:solidFill>
                  <a:srgbClr val="7030A0"/>
                </a:solidFill>
              </a:rPr>
              <a:t>for</a:t>
            </a:r>
            <a:r>
              <a:rPr lang="fr-FR" sz="1200" dirty="0"/>
              <a:t>="mois"&gt;mois :</a:t>
            </a:r>
            <a:r>
              <a:rPr lang="fr-FR" sz="1200" b="1" dirty="0">
                <a:solidFill>
                  <a:schemeClr val="accent3"/>
                </a:solidFill>
              </a:rPr>
              <a:t>&lt;/label&gt;</a:t>
            </a:r>
          </a:p>
          <a:p>
            <a:r>
              <a:rPr lang="fr-FR" sz="1200" dirty="0"/>
              <a:t>              </a:t>
            </a:r>
            <a:r>
              <a:rPr lang="fr-FR" sz="1200" b="1" dirty="0">
                <a:solidFill>
                  <a:schemeClr val="accent3"/>
                </a:solidFill>
              </a:rPr>
              <a:t>&lt;input </a:t>
            </a:r>
            <a:r>
              <a:rPr lang="fr-FR" sz="1200" b="1" dirty="0">
                <a:solidFill>
                  <a:srgbClr val="7030A0"/>
                </a:solidFill>
              </a:rPr>
              <a:t>type="</a:t>
            </a:r>
            <a:r>
              <a:rPr lang="fr-FR" sz="1200" b="1" dirty="0" err="1">
                <a:solidFill>
                  <a:srgbClr val="7030A0"/>
                </a:solidFill>
              </a:rPr>
              <a:t>month</a:t>
            </a:r>
            <a:r>
              <a:rPr lang="fr-FR" sz="1200" b="1" dirty="0">
                <a:solidFill>
                  <a:srgbClr val="7030A0"/>
                </a:solidFill>
              </a:rPr>
              <a:t>" </a:t>
            </a:r>
            <a:r>
              <a:rPr lang="fr-FR" sz="1200" b="1" dirty="0" err="1">
                <a:solidFill>
                  <a:srgbClr val="7030A0"/>
                </a:solidFill>
              </a:rPr>
              <a:t>name</a:t>
            </a:r>
            <a:r>
              <a:rPr lang="fr-FR" sz="1200" dirty="0"/>
              <a:t>="mois"</a:t>
            </a:r>
            <a:r>
              <a:rPr lang="fr-FR" sz="1200" b="1" dirty="0">
                <a:solidFill>
                  <a:srgbClr val="7030A0"/>
                </a:solidFill>
              </a:rPr>
              <a:t> id</a:t>
            </a:r>
            <a:r>
              <a:rPr lang="fr-FR" sz="1200" dirty="0"/>
              <a:t>="mois"</a:t>
            </a:r>
            <a:r>
              <a:rPr lang="fr-FR" sz="1200" b="1" dirty="0">
                <a:solidFill>
                  <a:schemeClr val="accent3"/>
                </a:solidFill>
              </a:rPr>
              <a:t>&gt;</a:t>
            </a:r>
          </a:p>
          <a:p>
            <a:r>
              <a:rPr lang="fr-FR" sz="1200" b="1" dirty="0">
                <a:solidFill>
                  <a:schemeClr val="accent3"/>
                </a:solidFill>
              </a:rPr>
              <a:t>              &lt;</a:t>
            </a:r>
            <a:r>
              <a:rPr lang="fr-FR" sz="1200" b="1" dirty="0" err="1">
                <a:solidFill>
                  <a:schemeClr val="accent3"/>
                </a:solidFill>
              </a:rPr>
              <a:t>br</a:t>
            </a:r>
            <a:r>
              <a:rPr lang="fr-FR" sz="1200" b="1" dirty="0">
                <a:solidFill>
                  <a:schemeClr val="accent3"/>
                </a:solidFill>
              </a:rPr>
              <a:t>&gt;          </a:t>
            </a:r>
          </a:p>
          <a:p>
            <a:r>
              <a:rPr lang="fr-FR" sz="1200" dirty="0"/>
              <a:t>              </a:t>
            </a:r>
            <a:r>
              <a:rPr lang="fr-FR" sz="1200" b="1" dirty="0">
                <a:solidFill>
                  <a:schemeClr val="accent3"/>
                </a:solidFill>
              </a:rPr>
              <a:t>&lt;label </a:t>
            </a:r>
            <a:r>
              <a:rPr lang="fr-FR" sz="1200" b="1" dirty="0">
                <a:solidFill>
                  <a:srgbClr val="7030A0"/>
                </a:solidFill>
              </a:rPr>
              <a:t>for</a:t>
            </a:r>
            <a:r>
              <a:rPr lang="fr-FR" sz="1200" dirty="0"/>
              <a:t>="</a:t>
            </a:r>
            <a:r>
              <a:rPr lang="fr-FR" sz="1200" dirty="0" err="1"/>
              <a:t>date_temps_local</a:t>
            </a:r>
            <a:r>
              <a:rPr lang="fr-FR" sz="1200" dirty="0"/>
              <a:t>"&gt;date temps local </a:t>
            </a:r>
            <a:r>
              <a:rPr lang="fr-FR" sz="1200" b="1" dirty="0">
                <a:solidFill>
                  <a:schemeClr val="accent3"/>
                </a:solidFill>
              </a:rPr>
              <a:t>:&lt;/label&gt;</a:t>
            </a:r>
          </a:p>
          <a:p>
            <a:r>
              <a:rPr lang="fr-FR" sz="1200" dirty="0"/>
              <a:t>              </a:t>
            </a:r>
            <a:r>
              <a:rPr lang="fr-FR" sz="1200" b="1" dirty="0">
                <a:solidFill>
                  <a:schemeClr val="accent3"/>
                </a:solidFill>
              </a:rPr>
              <a:t>&lt;input </a:t>
            </a:r>
            <a:r>
              <a:rPr lang="fr-FR" sz="1200" b="1" dirty="0">
                <a:solidFill>
                  <a:srgbClr val="7030A0"/>
                </a:solidFill>
              </a:rPr>
              <a:t>type</a:t>
            </a:r>
            <a:r>
              <a:rPr lang="fr-FR" sz="1200" b="1" dirty="0"/>
              <a:t>="</a:t>
            </a:r>
            <a:r>
              <a:rPr lang="fr-FR" sz="1200" b="1" dirty="0" err="1"/>
              <a:t>datetime</a:t>
            </a:r>
            <a:r>
              <a:rPr lang="fr-FR" sz="1200" b="1" dirty="0"/>
              <a:t>-local" </a:t>
            </a:r>
            <a:r>
              <a:rPr lang="fr-FR" sz="1200" b="1" dirty="0" err="1">
                <a:solidFill>
                  <a:srgbClr val="7030A0"/>
                </a:solidFill>
              </a:rPr>
              <a:t>name</a:t>
            </a:r>
            <a:r>
              <a:rPr lang="fr-FR" sz="1200" dirty="0"/>
              <a:t>="</a:t>
            </a:r>
            <a:r>
              <a:rPr lang="fr-FR" sz="1200" dirty="0" err="1"/>
              <a:t>date_temps_local</a:t>
            </a:r>
            <a:r>
              <a:rPr lang="fr-FR" sz="1200" dirty="0"/>
              <a:t>" </a:t>
            </a:r>
            <a:r>
              <a:rPr lang="fr-FR" sz="1200" b="1" dirty="0">
                <a:solidFill>
                  <a:srgbClr val="7030A0"/>
                </a:solidFill>
              </a:rPr>
              <a:t>id</a:t>
            </a:r>
            <a:r>
              <a:rPr lang="fr-FR" sz="1200" dirty="0"/>
              <a:t>="</a:t>
            </a:r>
            <a:r>
              <a:rPr lang="fr-FR" sz="1200" dirty="0" err="1"/>
              <a:t>date_temps_local</a:t>
            </a:r>
            <a:r>
              <a:rPr lang="fr-FR" sz="1200" dirty="0"/>
              <a:t>"</a:t>
            </a:r>
            <a:r>
              <a:rPr lang="fr-FR" sz="1200" b="1" dirty="0">
                <a:solidFill>
                  <a:schemeClr val="accent3"/>
                </a:solidFill>
              </a:rPr>
              <a:t>&gt;</a:t>
            </a:r>
          </a:p>
          <a:p>
            <a:r>
              <a:rPr lang="fr-FR" sz="1200" b="1" dirty="0">
                <a:solidFill>
                  <a:schemeClr val="accent3"/>
                </a:solidFill>
              </a:rPr>
              <a:t>            &lt;/p&gt;</a:t>
            </a:r>
          </a:p>
          <a:p>
            <a:r>
              <a:rPr lang="fr-FR" sz="1200" b="1" dirty="0">
                <a:solidFill>
                  <a:schemeClr val="accent3"/>
                </a:solidFill>
              </a:rPr>
              <a:t>  </a:t>
            </a:r>
            <a:r>
              <a:rPr lang="fr-FR" sz="1200" b="1" dirty="0" smtClean="0">
                <a:solidFill>
                  <a:schemeClr val="accent3"/>
                </a:solidFill>
              </a:rPr>
              <a:t>&lt;/</a:t>
            </a:r>
            <a:r>
              <a:rPr lang="fr-FR" sz="1200" b="1" dirty="0" err="1">
                <a:solidFill>
                  <a:schemeClr val="accent3"/>
                </a:solidFill>
              </a:rPr>
              <a:t>form</a:t>
            </a:r>
            <a:r>
              <a:rPr lang="fr-FR" sz="1200" b="1" dirty="0">
                <a:solidFill>
                  <a:schemeClr val="accent3"/>
                </a:solidFill>
              </a:rPr>
              <a:t>&gt;</a:t>
            </a:r>
          </a:p>
        </p:txBody>
      </p:sp>
      <p:pic>
        <p:nvPicPr>
          <p:cNvPr id="11" name="Image 10"/>
          <p:cNvPicPr/>
          <p:nvPr/>
        </p:nvPicPr>
        <p:blipFill>
          <a:blip r:embed="rId2">
            <a:extLst>
              <a:ext uri="{28A0092B-C50C-407E-A947-70E740481C1C}">
                <a14:useLocalDpi xmlns:a14="http://schemas.microsoft.com/office/drawing/2010/main" val="0"/>
              </a:ext>
            </a:extLst>
          </a:blip>
          <a:srcRect/>
          <a:stretch>
            <a:fillRect/>
          </a:stretch>
        </p:blipFill>
        <p:spPr bwMode="auto">
          <a:xfrm>
            <a:off x="5652120" y="3501008"/>
            <a:ext cx="3322583" cy="2136144"/>
          </a:xfrm>
          <a:prstGeom prst="rect">
            <a:avLst/>
          </a:prstGeom>
          <a:noFill/>
          <a:ln>
            <a:noFill/>
          </a:ln>
          <a:effectLst>
            <a:glow rad="228600">
              <a:schemeClr val="accent6">
                <a:satMod val="175000"/>
                <a:alpha val="40000"/>
              </a:schemeClr>
            </a:glow>
          </a:effectLst>
        </p:spPr>
      </p:pic>
    </p:spTree>
    <p:extLst>
      <p:ext uri="{BB962C8B-B14F-4D97-AF65-F5344CB8AC3E}">
        <p14:creationId xmlns:p14="http://schemas.microsoft.com/office/powerpoint/2010/main" val="48025721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600" b="1" dirty="0">
                <a:effectLst/>
              </a:rPr>
              <a:t>Les </a:t>
            </a:r>
            <a:r>
              <a:rPr lang="fr-FR" sz="3600" b="1" dirty="0" smtClean="0">
                <a:effectLst/>
              </a:rPr>
              <a:t>formulaires</a:t>
            </a:r>
            <a:br>
              <a:rPr lang="fr-FR" sz="3600" b="1" dirty="0" smtClean="0">
                <a:effectLst/>
              </a:rPr>
            </a:br>
            <a:r>
              <a:rPr lang="fr-FR" sz="2400" b="1" dirty="0">
                <a:effectLst/>
              </a:rPr>
              <a:t>Les zones de saisie </a:t>
            </a:r>
            <a:r>
              <a:rPr lang="fr-FR" sz="2400" b="1" dirty="0" smtClean="0">
                <a:effectLst/>
              </a:rPr>
              <a:t>basiques</a:t>
            </a:r>
            <a:endParaRPr lang="fr-FR" sz="2400" dirty="0"/>
          </a:p>
        </p:txBody>
      </p:sp>
      <p:sp>
        <p:nvSpPr>
          <p:cNvPr id="3" name="Espace réservé du contenu 2"/>
          <p:cNvSpPr>
            <a:spLocks noGrp="1"/>
          </p:cNvSpPr>
          <p:nvPr>
            <p:ph idx="1"/>
          </p:nvPr>
        </p:nvSpPr>
        <p:spPr>
          <a:xfrm>
            <a:off x="1435608" y="1447800"/>
            <a:ext cx="7600888" cy="4800600"/>
          </a:xfrm>
        </p:spPr>
        <p:txBody>
          <a:bodyPr>
            <a:noAutofit/>
          </a:bodyPr>
          <a:lstStyle/>
          <a:p>
            <a:r>
              <a:rPr lang="fr-FR" sz="1600" b="1" i="1" dirty="0" smtClean="0"/>
              <a:t>Une zone de recherche : </a:t>
            </a:r>
            <a:r>
              <a:rPr lang="fr-FR" sz="1600" dirty="0"/>
              <a:t>On peut créer un champ de recherche comme ceci </a:t>
            </a:r>
            <a:r>
              <a:rPr lang="fr-FR" sz="1600" dirty="0" smtClean="0"/>
              <a:t>:</a:t>
            </a:r>
          </a:p>
          <a:p>
            <a:endParaRPr lang="fr-FR" sz="1600" dirty="0"/>
          </a:p>
          <a:p>
            <a:endParaRPr lang="fr-FR" sz="1600" dirty="0"/>
          </a:p>
          <a:p>
            <a:r>
              <a:rPr lang="fr-FR" sz="1600" dirty="0"/>
              <a:t>Le navigateur décide ensuite comment afficher le champ de recherche. Ainsi, il peut ajouter une petite loupe au champ pour signifier que c'est un champ de recherche, et éventuellement suggérer  les dernières recherches effectuées par le visiteur.</a:t>
            </a:r>
          </a:p>
          <a:p>
            <a:pPr marL="82296" indent="0">
              <a:buNone/>
            </a:pPr>
            <a:endParaRPr lang="fr-FR" sz="1600" b="1" i="1" dirty="0"/>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64</a:t>
            </a:fld>
            <a:endParaRPr lang="fr-FR"/>
          </a:p>
        </p:txBody>
      </p:sp>
      <p:sp>
        <p:nvSpPr>
          <p:cNvPr id="5" name="ZoneTexte 4"/>
          <p:cNvSpPr txBox="1"/>
          <p:nvPr/>
        </p:nvSpPr>
        <p:spPr>
          <a:xfrm>
            <a:off x="2195736" y="1954916"/>
            <a:ext cx="4090543" cy="307777"/>
          </a:xfrm>
          <a:prstGeom prst="rect">
            <a:avLst/>
          </a:prstGeom>
          <a:noFill/>
          <a:ln>
            <a:solidFill>
              <a:schemeClr val="tx1"/>
            </a:solidFill>
          </a:ln>
        </p:spPr>
        <p:txBody>
          <a:bodyPr wrap="none" rtlCol="0">
            <a:spAutoFit/>
          </a:bodyPr>
          <a:lstStyle/>
          <a:p>
            <a:r>
              <a:rPr lang="en-US" sz="1400" b="1" dirty="0">
                <a:solidFill>
                  <a:schemeClr val="accent5"/>
                </a:solidFill>
              </a:rPr>
              <a:t> &lt;input </a:t>
            </a:r>
            <a:r>
              <a:rPr lang="en-US" sz="1400" b="1" dirty="0">
                <a:solidFill>
                  <a:srgbClr val="7030A0"/>
                </a:solidFill>
              </a:rPr>
              <a:t>type</a:t>
            </a:r>
            <a:r>
              <a:rPr lang="en-US" sz="1400" dirty="0"/>
              <a:t>="search" </a:t>
            </a:r>
            <a:r>
              <a:rPr lang="en-US" sz="1400" b="1" dirty="0">
                <a:solidFill>
                  <a:srgbClr val="7030A0"/>
                </a:solidFill>
              </a:rPr>
              <a:t>name</a:t>
            </a:r>
            <a:r>
              <a:rPr lang="en-US" sz="1400" dirty="0"/>
              <a:t>="search" </a:t>
            </a:r>
            <a:r>
              <a:rPr lang="en-US" sz="1400" b="1" dirty="0">
                <a:solidFill>
                  <a:srgbClr val="7030A0"/>
                </a:solidFill>
              </a:rPr>
              <a:t>id</a:t>
            </a:r>
            <a:r>
              <a:rPr lang="en-US" sz="1400" dirty="0"/>
              <a:t>="search"</a:t>
            </a:r>
            <a:r>
              <a:rPr lang="en-US" sz="1400" b="1" dirty="0">
                <a:solidFill>
                  <a:schemeClr val="accent5"/>
                </a:solidFill>
              </a:rPr>
              <a:t>&gt;</a:t>
            </a:r>
            <a:endParaRPr lang="fr-FR" sz="1400" b="1" dirty="0">
              <a:solidFill>
                <a:schemeClr val="accent5"/>
              </a:solidFill>
            </a:endParaRPr>
          </a:p>
        </p:txBody>
      </p:sp>
    </p:spTree>
    <p:extLst>
      <p:ext uri="{BB962C8B-B14F-4D97-AF65-F5344CB8AC3E}">
        <p14:creationId xmlns:p14="http://schemas.microsoft.com/office/powerpoint/2010/main" val="178232403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600" b="1" dirty="0">
                <a:effectLst/>
              </a:rPr>
              <a:t>Les </a:t>
            </a:r>
            <a:r>
              <a:rPr lang="fr-FR" sz="3600" b="1" dirty="0" smtClean="0">
                <a:effectLst/>
              </a:rPr>
              <a:t>formulaires</a:t>
            </a:r>
            <a:br>
              <a:rPr lang="fr-FR" sz="3600" b="1" dirty="0" smtClean="0">
                <a:effectLst/>
              </a:rPr>
            </a:br>
            <a:r>
              <a:rPr lang="fr-FR" sz="2400" b="1" dirty="0">
                <a:effectLst/>
              </a:rPr>
              <a:t>Les éléments </a:t>
            </a:r>
            <a:r>
              <a:rPr lang="fr-FR" sz="2400" b="1" dirty="0" smtClean="0">
                <a:effectLst/>
              </a:rPr>
              <a:t>d'options</a:t>
            </a:r>
            <a:endParaRPr lang="fr-FR" sz="2400" dirty="0">
              <a:effectLst/>
            </a:endParaRPr>
          </a:p>
        </p:txBody>
      </p:sp>
      <p:sp>
        <p:nvSpPr>
          <p:cNvPr id="3" name="Espace réservé du contenu 2"/>
          <p:cNvSpPr>
            <a:spLocks noGrp="1"/>
          </p:cNvSpPr>
          <p:nvPr>
            <p:ph idx="1"/>
          </p:nvPr>
        </p:nvSpPr>
        <p:spPr>
          <a:xfrm>
            <a:off x="1435608" y="1447800"/>
            <a:ext cx="7600888" cy="4800600"/>
          </a:xfrm>
        </p:spPr>
        <p:txBody>
          <a:bodyPr>
            <a:noAutofit/>
          </a:bodyPr>
          <a:lstStyle/>
          <a:p>
            <a:pPr marL="82296" indent="0">
              <a:buNone/>
            </a:pPr>
            <a:r>
              <a:rPr lang="fr-FR" sz="1600" dirty="0"/>
              <a:t>Ce sont des éléments qui demandent au visiteur de faire un choix parmi une liste de possibilités. Nous allons passer en revue </a:t>
            </a:r>
            <a:r>
              <a:rPr lang="fr-FR" sz="1600" dirty="0" smtClean="0"/>
              <a:t>: </a:t>
            </a:r>
          </a:p>
          <a:p>
            <a:r>
              <a:rPr lang="fr-FR" sz="1600" dirty="0" smtClean="0">
                <a:effectLst>
                  <a:outerShdw blurRad="38100" dist="38100" dir="2700000" algn="tl">
                    <a:srgbClr val="000000">
                      <a:alpha val="43137"/>
                    </a:srgbClr>
                  </a:outerShdw>
                </a:effectLst>
              </a:rPr>
              <a:t>les </a:t>
            </a:r>
            <a:r>
              <a:rPr lang="fr-FR" sz="1600" dirty="0">
                <a:effectLst>
                  <a:outerShdw blurRad="38100" dist="38100" dir="2700000" algn="tl">
                    <a:srgbClr val="000000">
                      <a:alpha val="43137"/>
                    </a:srgbClr>
                  </a:outerShdw>
                </a:effectLst>
              </a:rPr>
              <a:t>cases à cocher </a:t>
            </a:r>
            <a:endParaRPr lang="fr-FR" sz="1600" dirty="0" smtClean="0">
              <a:effectLst>
                <a:outerShdw blurRad="38100" dist="38100" dir="2700000" algn="tl">
                  <a:srgbClr val="000000">
                    <a:alpha val="43137"/>
                  </a:srgbClr>
                </a:outerShdw>
              </a:effectLst>
            </a:endParaRPr>
          </a:p>
          <a:p>
            <a:r>
              <a:rPr lang="fr-FR" sz="1600" dirty="0" smtClean="0">
                <a:effectLst>
                  <a:outerShdw blurRad="38100" dist="38100" dir="2700000" algn="tl">
                    <a:srgbClr val="000000">
                      <a:alpha val="43137"/>
                    </a:srgbClr>
                  </a:outerShdw>
                </a:effectLst>
              </a:rPr>
              <a:t>les </a:t>
            </a:r>
            <a:r>
              <a:rPr lang="fr-FR" sz="1600" dirty="0">
                <a:effectLst>
                  <a:outerShdw blurRad="38100" dist="38100" dir="2700000" algn="tl">
                    <a:srgbClr val="000000">
                      <a:alpha val="43137"/>
                    </a:srgbClr>
                  </a:outerShdw>
                </a:effectLst>
              </a:rPr>
              <a:t>zones d'options </a:t>
            </a:r>
            <a:endParaRPr lang="fr-FR" sz="1600" dirty="0" smtClean="0">
              <a:effectLst>
                <a:outerShdw blurRad="38100" dist="38100" dir="2700000" algn="tl">
                  <a:srgbClr val="000000">
                    <a:alpha val="43137"/>
                  </a:srgbClr>
                </a:outerShdw>
              </a:effectLst>
            </a:endParaRPr>
          </a:p>
          <a:p>
            <a:r>
              <a:rPr lang="fr-FR" sz="1600" dirty="0" smtClean="0">
                <a:effectLst>
                  <a:outerShdw blurRad="38100" dist="38100" dir="2700000" algn="tl">
                    <a:srgbClr val="000000">
                      <a:alpha val="43137"/>
                    </a:srgbClr>
                  </a:outerShdw>
                </a:effectLst>
              </a:rPr>
              <a:t>les </a:t>
            </a:r>
            <a:r>
              <a:rPr lang="fr-FR" sz="1600" dirty="0">
                <a:effectLst>
                  <a:outerShdw blurRad="38100" dist="38100" dir="2700000" algn="tl">
                    <a:srgbClr val="000000">
                      <a:alpha val="43137"/>
                    </a:srgbClr>
                  </a:outerShdw>
                </a:effectLst>
              </a:rPr>
              <a:t>listes </a:t>
            </a:r>
            <a:r>
              <a:rPr lang="fr-FR" sz="1600" dirty="0" smtClean="0">
                <a:effectLst>
                  <a:outerShdw blurRad="38100" dist="38100" dir="2700000" algn="tl">
                    <a:srgbClr val="000000">
                      <a:alpha val="43137"/>
                    </a:srgbClr>
                  </a:outerShdw>
                </a:effectLst>
              </a:rPr>
              <a:t>déroulantes</a:t>
            </a:r>
          </a:p>
          <a:p>
            <a:r>
              <a:rPr lang="fr-FR" sz="1600" dirty="0" smtClean="0">
                <a:effectLst>
                  <a:outerShdw blurRad="38100" dist="38100" dir="2700000" algn="tl">
                    <a:srgbClr val="000000">
                      <a:alpha val="43137"/>
                    </a:srgbClr>
                  </a:outerShdw>
                </a:effectLst>
              </a:rPr>
              <a:t>Les data </a:t>
            </a:r>
            <a:r>
              <a:rPr lang="fr-FR" sz="1600" dirty="0" err="1" smtClean="0">
                <a:effectLst>
                  <a:outerShdw blurRad="38100" dist="38100" dir="2700000" algn="tl">
                    <a:srgbClr val="000000">
                      <a:alpha val="43137"/>
                    </a:srgbClr>
                  </a:outerShdw>
                </a:effectLst>
              </a:rPr>
              <a:t>list</a:t>
            </a:r>
            <a:endParaRPr lang="fr-FR" sz="1600" dirty="0">
              <a:effectLst>
                <a:outerShdw blurRad="38100" dist="38100" dir="2700000" algn="tl">
                  <a:srgbClr val="000000">
                    <a:alpha val="43137"/>
                  </a:srgbClr>
                </a:outerShdw>
              </a:effectLst>
            </a:endParaRPr>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65</a:t>
            </a:fld>
            <a:endParaRPr lang="fr-FR"/>
          </a:p>
        </p:txBody>
      </p:sp>
    </p:spTree>
    <p:extLst>
      <p:ext uri="{BB962C8B-B14F-4D97-AF65-F5344CB8AC3E}">
        <p14:creationId xmlns:p14="http://schemas.microsoft.com/office/powerpoint/2010/main" val="304708273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600" b="1" dirty="0">
                <a:effectLst/>
              </a:rPr>
              <a:t>Les </a:t>
            </a:r>
            <a:r>
              <a:rPr lang="fr-FR" sz="3600" b="1" dirty="0" smtClean="0">
                <a:effectLst/>
              </a:rPr>
              <a:t>formulaires</a:t>
            </a:r>
            <a:br>
              <a:rPr lang="fr-FR" sz="3600" b="1" dirty="0" smtClean="0">
                <a:effectLst/>
              </a:rPr>
            </a:br>
            <a:r>
              <a:rPr lang="fr-FR" sz="2400" b="1" dirty="0">
                <a:effectLst/>
              </a:rPr>
              <a:t>Les éléments </a:t>
            </a:r>
            <a:r>
              <a:rPr lang="fr-FR" sz="2400" b="1" dirty="0" smtClean="0">
                <a:effectLst/>
              </a:rPr>
              <a:t>d'options</a:t>
            </a:r>
            <a:endParaRPr lang="fr-FR" sz="2400" dirty="0">
              <a:effectLst/>
            </a:endParaRPr>
          </a:p>
        </p:txBody>
      </p:sp>
      <p:sp>
        <p:nvSpPr>
          <p:cNvPr id="3" name="Espace réservé du contenu 2"/>
          <p:cNvSpPr>
            <a:spLocks noGrp="1"/>
          </p:cNvSpPr>
          <p:nvPr>
            <p:ph idx="1"/>
          </p:nvPr>
        </p:nvSpPr>
        <p:spPr>
          <a:xfrm>
            <a:off x="1454703" y="1412776"/>
            <a:ext cx="7600888" cy="4800600"/>
          </a:xfrm>
        </p:spPr>
        <p:txBody>
          <a:bodyPr>
            <a:noAutofit/>
          </a:bodyPr>
          <a:lstStyle/>
          <a:p>
            <a:pPr marL="82296" indent="0">
              <a:buNone/>
            </a:pPr>
            <a:r>
              <a:rPr lang="fr-FR" sz="1600" b="1" i="1" dirty="0">
                <a:effectLst>
                  <a:outerShdw blurRad="38100" dist="38100" dir="2700000" algn="tl">
                    <a:srgbClr val="000000">
                      <a:alpha val="43137"/>
                    </a:srgbClr>
                  </a:outerShdw>
                </a:effectLst>
              </a:rPr>
              <a:t>Les cases à </a:t>
            </a:r>
            <a:r>
              <a:rPr lang="fr-FR" sz="1600" b="1" i="1" dirty="0" smtClean="0">
                <a:effectLst>
                  <a:outerShdw blurRad="38100" dist="38100" dir="2700000" algn="tl">
                    <a:srgbClr val="000000">
                      <a:alpha val="43137"/>
                    </a:srgbClr>
                  </a:outerShdw>
                </a:effectLst>
              </a:rPr>
              <a:t>cocher</a:t>
            </a:r>
          </a:p>
          <a:p>
            <a:pPr marL="82296" indent="0">
              <a:buNone/>
            </a:pPr>
            <a:r>
              <a:rPr lang="fr-FR" sz="1600" dirty="0" smtClean="0"/>
              <a:t>Pour créer </a:t>
            </a:r>
            <a:r>
              <a:rPr lang="fr-FR" sz="1600" dirty="0"/>
              <a:t>une case à </a:t>
            </a:r>
            <a:r>
              <a:rPr lang="fr-FR" sz="1600" dirty="0" smtClean="0"/>
              <a:t>cocher, nous </a:t>
            </a:r>
            <a:r>
              <a:rPr lang="fr-FR" sz="1600" dirty="0"/>
              <a:t>allons réutiliser la balise </a:t>
            </a:r>
            <a:r>
              <a:rPr lang="fr-FR" sz="1600" dirty="0">
                <a:solidFill>
                  <a:schemeClr val="accent3"/>
                </a:solidFill>
                <a:effectLst>
                  <a:outerShdw blurRad="38100" dist="38100" dir="2700000" algn="tl">
                    <a:srgbClr val="000000">
                      <a:alpha val="43137"/>
                    </a:srgbClr>
                  </a:outerShdw>
                </a:effectLst>
              </a:rPr>
              <a:t>&lt;input /&gt;</a:t>
            </a:r>
            <a:r>
              <a:rPr lang="fr-FR" sz="1600" dirty="0"/>
              <a:t>  , en spécifiant cette fois le type </a:t>
            </a:r>
            <a:r>
              <a:rPr lang="fr-FR" sz="1600" dirty="0" err="1">
                <a:solidFill>
                  <a:schemeClr val="accent3"/>
                </a:solidFill>
                <a:effectLst>
                  <a:outerShdw blurRad="38100" dist="38100" dir="2700000" algn="tl">
                    <a:srgbClr val="000000">
                      <a:alpha val="43137"/>
                    </a:srgbClr>
                  </a:outerShdw>
                </a:effectLst>
              </a:rPr>
              <a:t>checkbox</a:t>
            </a:r>
            <a:r>
              <a:rPr lang="fr-FR" sz="1600" dirty="0">
                <a:solidFill>
                  <a:schemeClr val="accent3"/>
                </a:solidFill>
                <a:effectLst>
                  <a:outerShdw blurRad="38100" dist="38100" dir="2700000" algn="tl">
                    <a:srgbClr val="000000">
                      <a:alpha val="43137"/>
                    </a:srgbClr>
                  </a:outerShdw>
                </a:effectLst>
              </a:rPr>
              <a:t> </a:t>
            </a:r>
            <a:r>
              <a:rPr lang="fr-FR" sz="1600" dirty="0"/>
              <a:t> :</a:t>
            </a:r>
          </a:p>
          <a:p>
            <a:pPr marL="82296" indent="0">
              <a:buNone/>
            </a:pPr>
            <a:endParaRPr lang="fr-FR" sz="1600" b="1" i="1" dirty="0"/>
          </a:p>
          <a:p>
            <a:pPr marL="82296" indent="0">
              <a:buNone/>
            </a:pPr>
            <a:endParaRPr lang="fr-FR" sz="1600" b="1" i="1" dirty="0">
              <a:effectLst>
                <a:outerShdw blurRad="38100" dist="38100" dir="2700000" algn="tl">
                  <a:srgbClr val="000000">
                    <a:alpha val="43137"/>
                  </a:srgbClr>
                </a:outerShdw>
              </a:effectLst>
            </a:endParaRPr>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66</a:t>
            </a:fld>
            <a:endParaRPr lang="fr-FR"/>
          </a:p>
        </p:txBody>
      </p:sp>
      <p:pic>
        <p:nvPicPr>
          <p:cNvPr id="6" name="Image 5"/>
          <p:cNvPicPr/>
          <p:nvPr/>
        </p:nvPicPr>
        <p:blipFill>
          <a:blip r:embed="rId2">
            <a:extLst>
              <a:ext uri="{28A0092B-C50C-407E-A947-70E740481C1C}">
                <a14:useLocalDpi xmlns:a14="http://schemas.microsoft.com/office/drawing/2010/main" val="0"/>
              </a:ext>
            </a:extLst>
          </a:blip>
          <a:srcRect/>
          <a:stretch>
            <a:fillRect/>
          </a:stretch>
        </p:blipFill>
        <p:spPr bwMode="auto">
          <a:xfrm>
            <a:off x="1068230" y="4545672"/>
            <a:ext cx="4176464" cy="2276872"/>
          </a:xfrm>
          <a:prstGeom prst="rect">
            <a:avLst/>
          </a:prstGeom>
          <a:noFill/>
          <a:ln>
            <a:noFill/>
          </a:ln>
          <a:effectLst>
            <a:glow rad="228600">
              <a:schemeClr val="accent6">
                <a:satMod val="175000"/>
                <a:alpha val="40000"/>
              </a:schemeClr>
            </a:glow>
          </a:effectLst>
        </p:spPr>
      </p:pic>
      <p:sp>
        <p:nvSpPr>
          <p:cNvPr id="7" name="Rectangle 6"/>
          <p:cNvSpPr/>
          <p:nvPr/>
        </p:nvSpPr>
        <p:spPr>
          <a:xfrm>
            <a:off x="5362230" y="4869160"/>
            <a:ext cx="3493317" cy="1169551"/>
          </a:xfrm>
          <a:prstGeom prst="rect">
            <a:avLst/>
          </a:prstGeom>
        </p:spPr>
        <p:txBody>
          <a:bodyPr wrap="square">
            <a:spAutoFit/>
          </a:bodyPr>
          <a:lstStyle/>
          <a:p>
            <a:r>
              <a:rPr lang="fr-FR" sz="1400" dirty="0" smtClean="0"/>
              <a:t>On peut donner un nom différent à chaque case à cocher, cela permettra d'identifier plus tard lesquelles ont été cochées par le visiteur.</a:t>
            </a:r>
          </a:p>
          <a:p>
            <a:r>
              <a:rPr lang="fr-FR" sz="1400" dirty="0" smtClean="0"/>
              <a:t>On peut faire en sorte qu'une case soit cochée par défaut, avec l'attribut </a:t>
            </a:r>
            <a:r>
              <a:rPr lang="fr-FR" sz="1400" dirty="0" err="1" smtClean="0">
                <a:solidFill>
                  <a:schemeClr val="accent3"/>
                </a:solidFill>
                <a:effectLst>
                  <a:outerShdw blurRad="38100" dist="38100" dir="2700000" algn="tl">
                    <a:srgbClr val="000000">
                      <a:alpha val="43137"/>
                    </a:srgbClr>
                  </a:outerShdw>
                </a:effectLst>
              </a:rPr>
              <a:t>checked</a:t>
            </a:r>
            <a:r>
              <a:rPr lang="fr-FR" sz="1400" dirty="0" smtClean="0">
                <a:solidFill>
                  <a:schemeClr val="accent3"/>
                </a:solidFill>
                <a:effectLst>
                  <a:outerShdw blurRad="38100" dist="38100" dir="2700000" algn="tl">
                    <a:srgbClr val="000000">
                      <a:alpha val="43137"/>
                    </a:srgbClr>
                  </a:outerShdw>
                </a:effectLst>
              </a:rPr>
              <a:t> </a:t>
            </a:r>
            <a:r>
              <a:rPr lang="fr-FR" sz="1400" dirty="0" smtClean="0"/>
              <a:t> :</a:t>
            </a:r>
            <a:endParaRPr lang="fr-FR" sz="1400" dirty="0"/>
          </a:p>
        </p:txBody>
      </p:sp>
      <p:sp>
        <p:nvSpPr>
          <p:cNvPr id="8" name="ZoneTexte 7"/>
          <p:cNvSpPr txBox="1"/>
          <p:nvPr/>
        </p:nvSpPr>
        <p:spPr>
          <a:xfrm>
            <a:off x="611560" y="2425914"/>
            <a:ext cx="8858644" cy="1569660"/>
          </a:xfrm>
          <a:prstGeom prst="rect">
            <a:avLst/>
          </a:prstGeom>
          <a:noFill/>
          <a:ln>
            <a:solidFill>
              <a:schemeClr val="accent1"/>
            </a:solidFill>
          </a:ln>
        </p:spPr>
        <p:txBody>
          <a:bodyPr wrap="none" rtlCol="0">
            <a:spAutoFit/>
          </a:bodyPr>
          <a:lstStyle/>
          <a:p>
            <a:r>
              <a:rPr lang="fr-FR" sz="1200" dirty="0"/>
              <a:t> </a:t>
            </a:r>
            <a:r>
              <a:rPr lang="fr-FR" sz="1200" dirty="0" smtClean="0"/>
              <a:t>      &lt;</a:t>
            </a:r>
            <a:r>
              <a:rPr lang="fr-FR" sz="1200" dirty="0" err="1"/>
              <a:t>form</a:t>
            </a:r>
            <a:r>
              <a:rPr lang="fr-FR" sz="1200" dirty="0"/>
              <a:t> </a:t>
            </a:r>
            <a:r>
              <a:rPr lang="fr-FR" sz="1200" dirty="0" err="1"/>
              <a:t>method</a:t>
            </a:r>
            <a:r>
              <a:rPr lang="fr-FR" sz="1200" dirty="0"/>
              <a:t>="post" action ="</a:t>
            </a:r>
            <a:r>
              <a:rPr lang="fr-FR" sz="1200" dirty="0" err="1"/>
              <a:t>traitement.php</a:t>
            </a:r>
            <a:r>
              <a:rPr lang="fr-FR" sz="1200" dirty="0"/>
              <a:t>"&gt;</a:t>
            </a:r>
          </a:p>
          <a:p>
            <a:r>
              <a:rPr lang="fr-FR" sz="1200" dirty="0"/>
              <a:t>          </a:t>
            </a:r>
            <a:r>
              <a:rPr lang="fr-FR" sz="1200" dirty="0">
                <a:solidFill>
                  <a:schemeClr val="accent3"/>
                </a:solidFill>
              </a:rPr>
              <a:t> &lt;p&gt; </a:t>
            </a:r>
            <a:r>
              <a:rPr lang="fr-FR" sz="1200" dirty="0"/>
              <a:t>Cochez les maladies dont vous souffrez: &lt;</a:t>
            </a:r>
            <a:r>
              <a:rPr lang="fr-FR" sz="1200" dirty="0" err="1"/>
              <a:t>br</a:t>
            </a:r>
            <a:r>
              <a:rPr lang="fr-FR" sz="1200" dirty="0"/>
              <a:t>&gt;</a:t>
            </a:r>
          </a:p>
          <a:p>
            <a:r>
              <a:rPr lang="fr-FR" sz="1200" dirty="0"/>
              <a:t>              </a:t>
            </a:r>
            <a:r>
              <a:rPr lang="fr-FR" sz="1200" b="1" dirty="0">
                <a:solidFill>
                  <a:schemeClr val="accent3"/>
                </a:solidFill>
              </a:rPr>
              <a:t>&lt;input </a:t>
            </a:r>
            <a:r>
              <a:rPr lang="fr-FR" sz="1200" b="1" dirty="0">
                <a:solidFill>
                  <a:srgbClr val="7030A0"/>
                </a:solidFill>
              </a:rPr>
              <a:t>type</a:t>
            </a:r>
            <a:r>
              <a:rPr lang="fr-FR" sz="1200" dirty="0"/>
              <a:t>=</a:t>
            </a:r>
            <a:r>
              <a:rPr lang="fr-FR" sz="1200" b="1" dirty="0"/>
              <a:t>"</a:t>
            </a:r>
            <a:r>
              <a:rPr lang="fr-FR" sz="1200" b="1" dirty="0" err="1"/>
              <a:t>checkbox</a:t>
            </a:r>
            <a:r>
              <a:rPr lang="fr-FR" sz="1200" b="1" dirty="0"/>
              <a:t>"</a:t>
            </a:r>
            <a:r>
              <a:rPr lang="fr-FR" sz="1200" dirty="0"/>
              <a:t> </a:t>
            </a:r>
            <a:r>
              <a:rPr lang="fr-FR" sz="1200" b="1" dirty="0" err="1">
                <a:solidFill>
                  <a:srgbClr val="7030A0"/>
                </a:solidFill>
              </a:rPr>
              <a:t>name</a:t>
            </a:r>
            <a:r>
              <a:rPr lang="fr-FR" sz="1200" dirty="0"/>
              <a:t>="</a:t>
            </a:r>
            <a:r>
              <a:rPr lang="fr-FR" sz="1200" dirty="0" err="1"/>
              <a:t>diabete</a:t>
            </a:r>
            <a:r>
              <a:rPr lang="fr-FR" sz="1200" dirty="0"/>
              <a:t>" </a:t>
            </a:r>
            <a:r>
              <a:rPr lang="fr-FR" sz="1200" b="1" dirty="0">
                <a:solidFill>
                  <a:srgbClr val="7030A0"/>
                </a:solidFill>
              </a:rPr>
              <a:t>id</a:t>
            </a:r>
            <a:r>
              <a:rPr lang="fr-FR" sz="1200" dirty="0"/>
              <a:t>="</a:t>
            </a:r>
            <a:r>
              <a:rPr lang="fr-FR" sz="1200" dirty="0" err="1"/>
              <a:t>diabete</a:t>
            </a:r>
            <a:r>
              <a:rPr lang="fr-FR" sz="1200" dirty="0"/>
              <a:t>"</a:t>
            </a:r>
            <a:r>
              <a:rPr lang="fr-FR" sz="1200" b="1" dirty="0">
                <a:solidFill>
                  <a:schemeClr val="accent3"/>
                </a:solidFill>
              </a:rPr>
              <a:t>&gt;&lt;label</a:t>
            </a:r>
            <a:r>
              <a:rPr lang="fr-FR" sz="1200" dirty="0"/>
              <a:t> for="</a:t>
            </a:r>
            <a:r>
              <a:rPr lang="fr-FR" sz="1200" dirty="0" err="1"/>
              <a:t>diabete</a:t>
            </a:r>
            <a:r>
              <a:rPr lang="fr-FR" sz="1200" dirty="0"/>
              <a:t>"</a:t>
            </a:r>
            <a:r>
              <a:rPr lang="fr-FR" sz="1200" b="1" dirty="0">
                <a:solidFill>
                  <a:schemeClr val="accent3"/>
                </a:solidFill>
              </a:rPr>
              <a:t>&gt;</a:t>
            </a:r>
            <a:r>
              <a:rPr lang="fr-FR" sz="1200" dirty="0" err="1"/>
              <a:t>diabete</a:t>
            </a:r>
            <a:r>
              <a:rPr lang="fr-FR" sz="1200" b="1" dirty="0">
                <a:solidFill>
                  <a:schemeClr val="accent3"/>
                </a:solidFill>
              </a:rPr>
              <a:t>&lt;/label&gt;&lt;</a:t>
            </a:r>
            <a:r>
              <a:rPr lang="fr-FR" sz="1200" b="1" dirty="0" err="1">
                <a:solidFill>
                  <a:schemeClr val="accent3"/>
                </a:solidFill>
              </a:rPr>
              <a:t>br</a:t>
            </a:r>
            <a:r>
              <a:rPr lang="fr-FR" sz="1200" b="1" dirty="0">
                <a:solidFill>
                  <a:schemeClr val="accent3"/>
                </a:solidFill>
              </a:rPr>
              <a:t>&gt;</a:t>
            </a:r>
          </a:p>
          <a:p>
            <a:r>
              <a:rPr lang="fr-FR" sz="1200" dirty="0"/>
              <a:t>              </a:t>
            </a:r>
            <a:r>
              <a:rPr lang="fr-FR" sz="1200" b="1" dirty="0">
                <a:solidFill>
                  <a:schemeClr val="accent3"/>
                </a:solidFill>
              </a:rPr>
              <a:t>&lt;input </a:t>
            </a:r>
            <a:r>
              <a:rPr lang="fr-FR" sz="1200" b="1" dirty="0">
                <a:solidFill>
                  <a:srgbClr val="7030A0"/>
                </a:solidFill>
              </a:rPr>
              <a:t>type</a:t>
            </a:r>
            <a:r>
              <a:rPr lang="fr-FR" sz="1200" b="1" dirty="0">
                <a:solidFill>
                  <a:schemeClr val="accent3"/>
                </a:solidFill>
              </a:rPr>
              <a:t>="</a:t>
            </a:r>
            <a:r>
              <a:rPr lang="fr-FR" sz="1200" b="1" dirty="0" err="1"/>
              <a:t>checkbox</a:t>
            </a:r>
            <a:r>
              <a:rPr lang="fr-FR" sz="1200" b="1" dirty="0"/>
              <a:t>" </a:t>
            </a:r>
            <a:r>
              <a:rPr lang="fr-FR" sz="1200" b="1" dirty="0" err="1">
                <a:solidFill>
                  <a:srgbClr val="7030A0"/>
                </a:solidFill>
              </a:rPr>
              <a:t>name</a:t>
            </a:r>
            <a:r>
              <a:rPr lang="fr-FR" sz="1200" dirty="0"/>
              <a:t>="hyper-tension" </a:t>
            </a:r>
            <a:r>
              <a:rPr lang="fr-FR" sz="1200" b="1" dirty="0">
                <a:solidFill>
                  <a:srgbClr val="7030A0"/>
                </a:solidFill>
              </a:rPr>
              <a:t>id</a:t>
            </a:r>
            <a:r>
              <a:rPr lang="fr-FR" sz="1200" dirty="0"/>
              <a:t>="hyper-tension"</a:t>
            </a:r>
            <a:r>
              <a:rPr lang="fr-FR" sz="1200" b="1" dirty="0">
                <a:solidFill>
                  <a:schemeClr val="accent3"/>
                </a:solidFill>
              </a:rPr>
              <a:t>&gt;&lt;label</a:t>
            </a:r>
            <a:r>
              <a:rPr lang="fr-FR" sz="1200" dirty="0"/>
              <a:t> for="hyper-tension"&gt;hyper-tension</a:t>
            </a:r>
            <a:r>
              <a:rPr lang="fr-FR" sz="1200" b="1" dirty="0">
                <a:solidFill>
                  <a:schemeClr val="accent3"/>
                </a:solidFill>
              </a:rPr>
              <a:t>&lt;/label&gt;&lt;</a:t>
            </a:r>
            <a:r>
              <a:rPr lang="fr-FR" sz="1200" b="1" dirty="0" err="1">
                <a:solidFill>
                  <a:schemeClr val="accent3"/>
                </a:solidFill>
              </a:rPr>
              <a:t>br</a:t>
            </a:r>
            <a:r>
              <a:rPr lang="fr-FR" sz="1200" b="1" dirty="0">
                <a:solidFill>
                  <a:schemeClr val="accent3"/>
                </a:solidFill>
              </a:rPr>
              <a:t>&gt;</a:t>
            </a:r>
          </a:p>
          <a:p>
            <a:r>
              <a:rPr lang="fr-FR" sz="1200" dirty="0"/>
              <a:t>              </a:t>
            </a:r>
            <a:r>
              <a:rPr lang="fr-FR" sz="1200" b="1" dirty="0">
                <a:solidFill>
                  <a:schemeClr val="accent3"/>
                </a:solidFill>
              </a:rPr>
              <a:t>&lt;input </a:t>
            </a:r>
            <a:r>
              <a:rPr lang="fr-FR" sz="1200" b="1" dirty="0">
                <a:solidFill>
                  <a:srgbClr val="7030A0"/>
                </a:solidFill>
              </a:rPr>
              <a:t>type</a:t>
            </a:r>
            <a:r>
              <a:rPr lang="fr-FR" sz="1200" dirty="0"/>
              <a:t>=</a:t>
            </a:r>
            <a:r>
              <a:rPr lang="fr-FR" sz="1200" b="1" dirty="0"/>
              <a:t>"</a:t>
            </a:r>
            <a:r>
              <a:rPr lang="fr-FR" sz="1200" b="1" dirty="0" err="1"/>
              <a:t>checkbox</a:t>
            </a:r>
            <a:r>
              <a:rPr lang="fr-FR" sz="1200" b="1" dirty="0"/>
              <a:t>" </a:t>
            </a:r>
            <a:r>
              <a:rPr lang="fr-FR" sz="1200" b="1" dirty="0" err="1">
                <a:solidFill>
                  <a:srgbClr val="7030A0"/>
                </a:solidFill>
              </a:rPr>
              <a:t>name</a:t>
            </a:r>
            <a:r>
              <a:rPr lang="fr-FR" sz="1200" dirty="0"/>
              <a:t>="asthme" </a:t>
            </a:r>
            <a:r>
              <a:rPr lang="fr-FR" sz="1200" b="1" dirty="0">
                <a:solidFill>
                  <a:srgbClr val="7030A0"/>
                </a:solidFill>
              </a:rPr>
              <a:t>id</a:t>
            </a:r>
            <a:r>
              <a:rPr lang="fr-FR" sz="1200" dirty="0"/>
              <a:t>="asthme"</a:t>
            </a:r>
            <a:r>
              <a:rPr lang="fr-FR" sz="1200" b="1" dirty="0">
                <a:solidFill>
                  <a:schemeClr val="accent3"/>
                </a:solidFill>
              </a:rPr>
              <a:t>&gt;&lt;label</a:t>
            </a:r>
            <a:r>
              <a:rPr lang="fr-FR" sz="1200" dirty="0"/>
              <a:t> for="asthme"&gt;asthme</a:t>
            </a:r>
            <a:r>
              <a:rPr lang="fr-FR" sz="1200" b="1" dirty="0">
                <a:solidFill>
                  <a:schemeClr val="accent3"/>
                </a:solidFill>
              </a:rPr>
              <a:t>&lt;/label&gt;&lt;</a:t>
            </a:r>
            <a:r>
              <a:rPr lang="fr-FR" sz="1200" b="1" dirty="0" err="1">
                <a:solidFill>
                  <a:schemeClr val="accent3"/>
                </a:solidFill>
              </a:rPr>
              <a:t>br</a:t>
            </a:r>
            <a:r>
              <a:rPr lang="fr-FR" sz="1200" b="1" dirty="0">
                <a:solidFill>
                  <a:schemeClr val="accent3"/>
                </a:solidFill>
              </a:rPr>
              <a:t>&gt;</a:t>
            </a:r>
          </a:p>
          <a:p>
            <a:r>
              <a:rPr lang="fr-FR" sz="1200" dirty="0"/>
              <a:t>              </a:t>
            </a:r>
            <a:r>
              <a:rPr lang="fr-FR" sz="1200" b="1" dirty="0">
                <a:solidFill>
                  <a:schemeClr val="accent3"/>
                </a:solidFill>
              </a:rPr>
              <a:t>&lt;input </a:t>
            </a:r>
            <a:r>
              <a:rPr lang="fr-FR" sz="1200" b="1" dirty="0">
                <a:solidFill>
                  <a:srgbClr val="7030A0"/>
                </a:solidFill>
              </a:rPr>
              <a:t>type</a:t>
            </a:r>
            <a:r>
              <a:rPr lang="fr-FR" sz="1200" dirty="0"/>
              <a:t>=</a:t>
            </a:r>
            <a:r>
              <a:rPr lang="fr-FR" sz="1200" b="1" dirty="0"/>
              <a:t>"</a:t>
            </a:r>
            <a:r>
              <a:rPr lang="fr-FR" sz="1200" b="1" dirty="0" err="1"/>
              <a:t>checkbox</a:t>
            </a:r>
            <a:r>
              <a:rPr lang="fr-FR" sz="1200" b="1" dirty="0"/>
              <a:t>"</a:t>
            </a:r>
            <a:r>
              <a:rPr lang="fr-FR" sz="1200" dirty="0"/>
              <a:t> </a:t>
            </a:r>
            <a:r>
              <a:rPr lang="fr-FR" sz="1200" b="1" dirty="0" err="1">
                <a:solidFill>
                  <a:srgbClr val="7030A0"/>
                </a:solidFill>
              </a:rPr>
              <a:t>name</a:t>
            </a:r>
            <a:r>
              <a:rPr lang="fr-FR" sz="1200" dirty="0"/>
              <a:t>="cardiaque" </a:t>
            </a:r>
            <a:r>
              <a:rPr lang="fr-FR" sz="1200" b="1" dirty="0">
                <a:solidFill>
                  <a:srgbClr val="7030A0"/>
                </a:solidFill>
              </a:rPr>
              <a:t>id</a:t>
            </a:r>
            <a:r>
              <a:rPr lang="fr-FR" sz="1200" dirty="0"/>
              <a:t>="cardiaque"</a:t>
            </a:r>
            <a:r>
              <a:rPr lang="fr-FR" sz="1200" b="1" dirty="0">
                <a:solidFill>
                  <a:schemeClr val="accent3"/>
                </a:solidFill>
              </a:rPr>
              <a:t>&gt;&lt;label</a:t>
            </a:r>
            <a:r>
              <a:rPr lang="fr-FR" sz="1200" dirty="0"/>
              <a:t> for="cardiaque"&gt;cardiaque</a:t>
            </a:r>
            <a:r>
              <a:rPr lang="fr-FR" sz="1200" b="1" dirty="0">
                <a:solidFill>
                  <a:schemeClr val="accent3"/>
                </a:solidFill>
              </a:rPr>
              <a:t>&lt;/label&gt;&lt;</a:t>
            </a:r>
            <a:r>
              <a:rPr lang="fr-FR" sz="1200" b="1" dirty="0" err="1">
                <a:solidFill>
                  <a:schemeClr val="accent3"/>
                </a:solidFill>
              </a:rPr>
              <a:t>br</a:t>
            </a:r>
            <a:r>
              <a:rPr lang="fr-FR" sz="1200" b="1" dirty="0">
                <a:solidFill>
                  <a:schemeClr val="accent3"/>
                </a:solidFill>
              </a:rPr>
              <a:t>&gt;</a:t>
            </a:r>
          </a:p>
          <a:p>
            <a:r>
              <a:rPr lang="fr-FR" sz="1200" dirty="0"/>
              <a:t>            </a:t>
            </a:r>
            <a:r>
              <a:rPr lang="fr-FR" sz="1200" dirty="0">
                <a:solidFill>
                  <a:schemeClr val="accent3"/>
                </a:solidFill>
              </a:rPr>
              <a:t>&lt;/p&gt;</a:t>
            </a:r>
          </a:p>
          <a:p>
            <a:r>
              <a:rPr lang="fr-FR" sz="1200" dirty="0"/>
              <a:t>       &lt;/</a:t>
            </a:r>
            <a:r>
              <a:rPr lang="fr-FR" sz="1200" dirty="0" err="1"/>
              <a:t>form</a:t>
            </a:r>
            <a:r>
              <a:rPr lang="fr-FR" sz="1200" dirty="0"/>
              <a:t>&gt;</a:t>
            </a:r>
          </a:p>
        </p:txBody>
      </p:sp>
    </p:spTree>
    <p:extLst>
      <p:ext uri="{BB962C8B-B14F-4D97-AF65-F5344CB8AC3E}">
        <p14:creationId xmlns:p14="http://schemas.microsoft.com/office/powerpoint/2010/main" val="421286420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600" b="1" dirty="0">
                <a:effectLst/>
              </a:rPr>
              <a:t>Les </a:t>
            </a:r>
            <a:r>
              <a:rPr lang="fr-FR" sz="3600" b="1" dirty="0" smtClean="0">
                <a:effectLst/>
              </a:rPr>
              <a:t>formulaires</a:t>
            </a:r>
            <a:br>
              <a:rPr lang="fr-FR" sz="3600" b="1" dirty="0" smtClean="0">
                <a:effectLst/>
              </a:rPr>
            </a:br>
            <a:r>
              <a:rPr lang="fr-FR" sz="2400" b="1" dirty="0">
                <a:effectLst/>
              </a:rPr>
              <a:t>Les éléments </a:t>
            </a:r>
            <a:r>
              <a:rPr lang="fr-FR" sz="2400" b="1" dirty="0" smtClean="0">
                <a:effectLst/>
              </a:rPr>
              <a:t>d'options</a:t>
            </a:r>
            <a:endParaRPr lang="fr-FR" sz="2400" dirty="0">
              <a:effectLst/>
            </a:endParaRPr>
          </a:p>
        </p:txBody>
      </p:sp>
      <p:sp>
        <p:nvSpPr>
          <p:cNvPr id="3" name="Espace réservé du contenu 2"/>
          <p:cNvSpPr>
            <a:spLocks noGrp="1"/>
          </p:cNvSpPr>
          <p:nvPr>
            <p:ph idx="1"/>
          </p:nvPr>
        </p:nvSpPr>
        <p:spPr>
          <a:xfrm>
            <a:off x="1454703" y="1412776"/>
            <a:ext cx="7600888" cy="4800600"/>
          </a:xfrm>
        </p:spPr>
        <p:txBody>
          <a:bodyPr>
            <a:noAutofit/>
          </a:bodyPr>
          <a:lstStyle/>
          <a:p>
            <a:r>
              <a:rPr lang="fr-FR" sz="1400" b="1" i="1" dirty="0"/>
              <a:t>Les zones </a:t>
            </a:r>
            <a:r>
              <a:rPr lang="fr-FR" sz="1400" b="1" i="1" dirty="0" smtClean="0"/>
              <a:t>d'options (radio) </a:t>
            </a:r>
            <a:r>
              <a:rPr lang="fr-FR" sz="1400" dirty="0"/>
              <a:t>Les zones d'options permettent de faire un choix (et un seul) parmi une liste de possibilités. Elles ressemblent un peu aux cases à cocher, elles doivent être organisées en groupes. Les options d'un même groupe possèdent le même nom ( </a:t>
            </a:r>
            <a:r>
              <a:rPr lang="fr-FR" sz="1400" dirty="0" err="1">
                <a:solidFill>
                  <a:schemeClr val="accent3"/>
                </a:solidFill>
                <a:effectLst>
                  <a:outerShdw blurRad="38100" dist="38100" dir="2700000" algn="tl">
                    <a:srgbClr val="000000">
                      <a:alpha val="43137"/>
                    </a:srgbClr>
                  </a:outerShdw>
                </a:effectLst>
              </a:rPr>
              <a:t>name</a:t>
            </a:r>
            <a:r>
              <a:rPr lang="fr-FR" sz="1400" dirty="0"/>
              <a:t>  ), mais chaque option doit avoir une valeur ( </a:t>
            </a:r>
            <a:r>
              <a:rPr lang="fr-FR" sz="1400" dirty="0">
                <a:solidFill>
                  <a:schemeClr val="accent3"/>
                </a:solidFill>
                <a:effectLst>
                  <a:outerShdw blurRad="38100" dist="38100" dir="2700000" algn="tl">
                    <a:srgbClr val="000000">
                      <a:alpha val="43137"/>
                    </a:srgbClr>
                  </a:outerShdw>
                </a:effectLst>
              </a:rPr>
              <a:t>value</a:t>
            </a:r>
            <a:r>
              <a:rPr lang="fr-FR" sz="1400" dirty="0"/>
              <a:t>  ) différente.</a:t>
            </a:r>
          </a:p>
          <a:p>
            <a:r>
              <a:rPr lang="fr-FR" sz="1400" dirty="0"/>
              <a:t>La balise à utiliser est toujours un </a:t>
            </a:r>
            <a:r>
              <a:rPr lang="fr-FR" sz="1400" dirty="0">
                <a:solidFill>
                  <a:schemeClr val="accent3"/>
                </a:solidFill>
                <a:effectLst>
                  <a:outerShdw blurRad="38100" dist="38100" dir="2700000" algn="tl">
                    <a:srgbClr val="000000">
                      <a:alpha val="43137"/>
                    </a:srgbClr>
                  </a:outerShdw>
                </a:effectLst>
              </a:rPr>
              <a:t>&lt;input /&gt;</a:t>
            </a:r>
            <a:r>
              <a:rPr lang="fr-FR" sz="1400" dirty="0"/>
              <a:t>  , avec cette fois la valeur </a:t>
            </a:r>
            <a:r>
              <a:rPr lang="fr-FR" sz="1400" dirty="0">
                <a:solidFill>
                  <a:schemeClr val="accent3"/>
                </a:solidFill>
                <a:effectLst>
                  <a:outerShdw blurRad="38100" dist="38100" dir="2700000" algn="tl">
                    <a:srgbClr val="000000">
                      <a:alpha val="43137"/>
                    </a:srgbClr>
                  </a:outerShdw>
                </a:effectLst>
              </a:rPr>
              <a:t>radio</a:t>
            </a:r>
            <a:r>
              <a:rPr lang="fr-FR" sz="1400" dirty="0"/>
              <a:t>  pour l'attribut type  .</a:t>
            </a:r>
          </a:p>
          <a:p>
            <a:endParaRPr lang="fr-FR" sz="1600" b="1" i="1" dirty="0" smtClean="0"/>
          </a:p>
          <a:p>
            <a:endParaRPr lang="fr-FR" sz="1600" b="1" i="1" dirty="0"/>
          </a:p>
          <a:p>
            <a:pPr marL="82296" indent="0">
              <a:buNone/>
            </a:pPr>
            <a:endParaRPr lang="fr-FR" sz="1600" b="1" i="1" dirty="0"/>
          </a:p>
          <a:p>
            <a:pPr marL="82296" indent="0">
              <a:buNone/>
            </a:pPr>
            <a:endParaRPr lang="fr-FR" sz="1600" b="1" i="1" dirty="0">
              <a:effectLst>
                <a:outerShdw blurRad="38100" dist="38100" dir="2700000" algn="tl">
                  <a:srgbClr val="000000">
                    <a:alpha val="43137"/>
                  </a:srgbClr>
                </a:outerShdw>
              </a:effectLst>
            </a:endParaRPr>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67</a:t>
            </a:fld>
            <a:endParaRPr lang="fr-FR"/>
          </a:p>
        </p:txBody>
      </p:sp>
      <p:pic>
        <p:nvPicPr>
          <p:cNvPr id="9" name="Image 8"/>
          <p:cNvPicPr/>
          <p:nvPr/>
        </p:nvPicPr>
        <p:blipFill>
          <a:blip r:embed="rId2">
            <a:extLst>
              <a:ext uri="{28A0092B-C50C-407E-A947-70E740481C1C}">
                <a14:useLocalDpi xmlns:a14="http://schemas.microsoft.com/office/drawing/2010/main" val="0"/>
              </a:ext>
            </a:extLst>
          </a:blip>
          <a:srcRect/>
          <a:stretch>
            <a:fillRect/>
          </a:stretch>
        </p:blipFill>
        <p:spPr bwMode="auto">
          <a:xfrm>
            <a:off x="5508104" y="4965542"/>
            <a:ext cx="2952328" cy="1836796"/>
          </a:xfrm>
          <a:prstGeom prst="rect">
            <a:avLst/>
          </a:prstGeom>
          <a:noFill/>
          <a:ln>
            <a:solidFill>
              <a:schemeClr val="accent1"/>
            </a:solidFill>
          </a:ln>
          <a:effectLst>
            <a:outerShdw blurRad="63500" dist="38100" dir="14400000" sx="101000" sy="101000" algn="br" rotWithShape="0">
              <a:prstClr val="black">
                <a:alpha val="40000"/>
              </a:prstClr>
            </a:outerShdw>
          </a:effectLst>
        </p:spPr>
      </p:pic>
      <p:sp>
        <p:nvSpPr>
          <p:cNvPr id="10" name="ZoneTexte 9"/>
          <p:cNvSpPr txBox="1"/>
          <p:nvPr/>
        </p:nvSpPr>
        <p:spPr>
          <a:xfrm>
            <a:off x="323528" y="2699750"/>
            <a:ext cx="9020546" cy="2862322"/>
          </a:xfrm>
          <a:prstGeom prst="rect">
            <a:avLst/>
          </a:prstGeom>
          <a:noFill/>
          <a:ln>
            <a:solidFill>
              <a:schemeClr val="accent1"/>
            </a:solidFill>
          </a:ln>
        </p:spPr>
        <p:txBody>
          <a:bodyPr wrap="none" rtlCol="0">
            <a:spAutoFit/>
          </a:bodyPr>
          <a:lstStyle/>
          <a:p>
            <a:r>
              <a:rPr lang="fr-FR" sz="1200" dirty="0"/>
              <a:t> </a:t>
            </a:r>
            <a:r>
              <a:rPr lang="fr-FR" sz="1200" dirty="0" smtClean="0"/>
              <a:t>     </a:t>
            </a:r>
            <a:r>
              <a:rPr lang="fr-FR" sz="1200" b="1" dirty="0" smtClean="0">
                <a:solidFill>
                  <a:schemeClr val="accent3"/>
                </a:solidFill>
              </a:rPr>
              <a:t> &lt;</a:t>
            </a:r>
            <a:r>
              <a:rPr lang="fr-FR" sz="1200" b="1" dirty="0" err="1">
                <a:solidFill>
                  <a:schemeClr val="accent3"/>
                </a:solidFill>
              </a:rPr>
              <a:t>form</a:t>
            </a:r>
            <a:r>
              <a:rPr lang="fr-FR" sz="1200" b="1" dirty="0">
                <a:solidFill>
                  <a:schemeClr val="accent3"/>
                </a:solidFill>
              </a:rPr>
              <a:t> </a:t>
            </a:r>
            <a:r>
              <a:rPr lang="fr-FR" sz="1200" dirty="0" err="1"/>
              <a:t>method</a:t>
            </a:r>
            <a:r>
              <a:rPr lang="fr-FR" sz="1200" dirty="0"/>
              <a:t>="post" action ="</a:t>
            </a:r>
            <a:r>
              <a:rPr lang="fr-FR" sz="1200" dirty="0" err="1"/>
              <a:t>traitement.php</a:t>
            </a:r>
            <a:r>
              <a:rPr lang="fr-FR" sz="1200" dirty="0"/>
              <a:t>"</a:t>
            </a:r>
            <a:r>
              <a:rPr lang="fr-FR" sz="1200" b="1" dirty="0">
                <a:solidFill>
                  <a:schemeClr val="accent3"/>
                </a:solidFill>
              </a:rPr>
              <a:t>&gt;</a:t>
            </a:r>
          </a:p>
          <a:p>
            <a:r>
              <a:rPr lang="fr-FR" sz="1200" dirty="0"/>
              <a:t>           </a:t>
            </a:r>
            <a:r>
              <a:rPr lang="fr-FR" sz="1200" b="1" dirty="0">
                <a:solidFill>
                  <a:schemeClr val="accent3"/>
                </a:solidFill>
              </a:rPr>
              <a:t>&lt;p&gt; </a:t>
            </a:r>
            <a:r>
              <a:rPr lang="fr-FR" sz="1200" dirty="0"/>
              <a:t>veuillez indiquer le type de carburant de votre voiture: </a:t>
            </a:r>
            <a:r>
              <a:rPr lang="fr-FR" sz="1200" b="1" dirty="0">
                <a:solidFill>
                  <a:schemeClr val="accent3"/>
                </a:solidFill>
              </a:rPr>
              <a:t>&lt;</a:t>
            </a:r>
            <a:r>
              <a:rPr lang="fr-FR" sz="1200" b="1" dirty="0" err="1">
                <a:solidFill>
                  <a:schemeClr val="accent3"/>
                </a:solidFill>
              </a:rPr>
              <a:t>br</a:t>
            </a:r>
            <a:r>
              <a:rPr lang="fr-FR" sz="1200" b="1" dirty="0">
                <a:solidFill>
                  <a:schemeClr val="accent3"/>
                </a:solidFill>
              </a:rPr>
              <a:t>&gt;</a:t>
            </a:r>
          </a:p>
          <a:p>
            <a:r>
              <a:rPr lang="fr-FR" sz="1200" dirty="0"/>
              <a:t>              </a:t>
            </a:r>
            <a:r>
              <a:rPr lang="fr-FR" sz="1200" b="1" dirty="0">
                <a:solidFill>
                  <a:schemeClr val="accent3"/>
                </a:solidFill>
              </a:rPr>
              <a:t>&lt;input </a:t>
            </a:r>
            <a:r>
              <a:rPr lang="fr-FR" sz="1200" b="1" dirty="0">
                <a:solidFill>
                  <a:srgbClr val="7030A0"/>
                </a:solidFill>
              </a:rPr>
              <a:t>type=</a:t>
            </a:r>
            <a:r>
              <a:rPr lang="fr-FR" sz="1200" dirty="0"/>
              <a:t>"radio" </a:t>
            </a:r>
            <a:r>
              <a:rPr lang="fr-FR" sz="1200" b="1" dirty="0" err="1">
                <a:solidFill>
                  <a:srgbClr val="7030A0"/>
                </a:solidFill>
              </a:rPr>
              <a:t>name</a:t>
            </a:r>
            <a:r>
              <a:rPr lang="fr-FR" sz="1200" b="1" dirty="0">
                <a:solidFill>
                  <a:srgbClr val="7030A0"/>
                </a:solidFill>
              </a:rPr>
              <a:t>=</a:t>
            </a:r>
            <a:r>
              <a:rPr lang="fr-FR" sz="1200" b="1" dirty="0"/>
              <a:t>"carburant" </a:t>
            </a:r>
            <a:r>
              <a:rPr lang="fr-FR" sz="1200" b="1" dirty="0">
                <a:solidFill>
                  <a:srgbClr val="7030A0"/>
                </a:solidFill>
              </a:rPr>
              <a:t>value=</a:t>
            </a:r>
            <a:r>
              <a:rPr lang="fr-FR" sz="1200" b="1" dirty="0"/>
              <a:t>"diesel" </a:t>
            </a:r>
            <a:r>
              <a:rPr lang="fr-FR" sz="1200" b="1" dirty="0">
                <a:solidFill>
                  <a:srgbClr val="7030A0"/>
                </a:solidFill>
              </a:rPr>
              <a:t>id=</a:t>
            </a:r>
            <a:r>
              <a:rPr lang="fr-FR" sz="1200" dirty="0"/>
              <a:t>"diesel"&gt;&lt;label for="diesel"&gt;diesel</a:t>
            </a:r>
            <a:r>
              <a:rPr lang="fr-FR" sz="1200" b="1" dirty="0">
                <a:solidFill>
                  <a:schemeClr val="accent3"/>
                </a:solidFill>
              </a:rPr>
              <a:t>&lt;/label&gt;&lt;</a:t>
            </a:r>
            <a:r>
              <a:rPr lang="fr-FR" sz="1200" b="1" dirty="0" err="1">
                <a:solidFill>
                  <a:schemeClr val="accent3"/>
                </a:solidFill>
              </a:rPr>
              <a:t>br</a:t>
            </a:r>
            <a:r>
              <a:rPr lang="fr-FR" sz="1200" b="1" dirty="0">
                <a:solidFill>
                  <a:schemeClr val="accent3"/>
                </a:solidFill>
              </a:rPr>
              <a:t>&gt;</a:t>
            </a:r>
          </a:p>
          <a:p>
            <a:r>
              <a:rPr lang="fr-FR" sz="1200" dirty="0"/>
              <a:t>              </a:t>
            </a:r>
            <a:r>
              <a:rPr lang="fr-FR" sz="1200" b="1" dirty="0">
                <a:solidFill>
                  <a:schemeClr val="accent3"/>
                </a:solidFill>
              </a:rPr>
              <a:t>&lt;input </a:t>
            </a:r>
            <a:r>
              <a:rPr lang="fr-FR" sz="1200" b="1" dirty="0">
                <a:solidFill>
                  <a:srgbClr val="7030A0"/>
                </a:solidFill>
              </a:rPr>
              <a:t>type=</a:t>
            </a:r>
            <a:r>
              <a:rPr lang="fr-FR" sz="1200" dirty="0"/>
              <a:t>"radio" </a:t>
            </a:r>
            <a:r>
              <a:rPr lang="fr-FR" sz="1200" b="1" dirty="0" err="1">
                <a:solidFill>
                  <a:srgbClr val="7030A0"/>
                </a:solidFill>
              </a:rPr>
              <a:t>name</a:t>
            </a:r>
            <a:r>
              <a:rPr lang="fr-FR" sz="1200" b="1" dirty="0">
                <a:solidFill>
                  <a:srgbClr val="7030A0"/>
                </a:solidFill>
              </a:rPr>
              <a:t>=</a:t>
            </a:r>
            <a:r>
              <a:rPr lang="fr-FR" sz="1200" b="1" dirty="0"/>
              <a:t>"carburant" </a:t>
            </a:r>
            <a:r>
              <a:rPr lang="fr-FR" sz="1200" b="1" dirty="0">
                <a:solidFill>
                  <a:srgbClr val="7030A0"/>
                </a:solidFill>
              </a:rPr>
              <a:t>value=</a:t>
            </a:r>
            <a:r>
              <a:rPr lang="fr-FR" sz="1200" b="1" dirty="0"/>
              <a:t>"super sans plomb" </a:t>
            </a:r>
            <a:r>
              <a:rPr lang="fr-FR" sz="1200" b="1" dirty="0">
                <a:solidFill>
                  <a:srgbClr val="7030A0"/>
                </a:solidFill>
              </a:rPr>
              <a:t>id=</a:t>
            </a:r>
            <a:r>
              <a:rPr lang="fr-FR" sz="1200" dirty="0"/>
              <a:t>"super sans plomb</a:t>
            </a:r>
            <a:r>
              <a:rPr lang="fr-FR" sz="1200" dirty="0" smtClean="0"/>
              <a:t>"</a:t>
            </a:r>
            <a:r>
              <a:rPr lang="fr-FR" sz="1200" b="1" dirty="0" smtClean="0">
                <a:solidFill>
                  <a:schemeClr val="accent3"/>
                </a:solidFill>
              </a:rPr>
              <a:t>&gt;</a:t>
            </a:r>
          </a:p>
          <a:p>
            <a:r>
              <a:rPr lang="fr-FR" sz="1200" dirty="0"/>
              <a:t> </a:t>
            </a:r>
            <a:r>
              <a:rPr lang="fr-FR" sz="1200" dirty="0" smtClean="0"/>
              <a:t>             </a:t>
            </a:r>
            <a:r>
              <a:rPr lang="fr-FR" sz="1200" b="1" dirty="0" smtClean="0">
                <a:solidFill>
                  <a:schemeClr val="accent3"/>
                </a:solidFill>
              </a:rPr>
              <a:t>&lt;</a:t>
            </a:r>
            <a:r>
              <a:rPr lang="fr-FR" sz="1200" b="1" dirty="0">
                <a:solidFill>
                  <a:schemeClr val="accent3"/>
                </a:solidFill>
              </a:rPr>
              <a:t>label </a:t>
            </a:r>
            <a:r>
              <a:rPr lang="fr-FR" sz="1200" b="1" dirty="0">
                <a:solidFill>
                  <a:srgbClr val="7030A0"/>
                </a:solidFill>
              </a:rPr>
              <a:t>for=</a:t>
            </a:r>
            <a:r>
              <a:rPr lang="fr-FR" sz="1200" dirty="0"/>
              <a:t>"super sans plomb"&gt;super sans plomb&lt;/label&gt;&lt;</a:t>
            </a:r>
            <a:r>
              <a:rPr lang="fr-FR" sz="1200" dirty="0" err="1"/>
              <a:t>br</a:t>
            </a:r>
            <a:r>
              <a:rPr lang="fr-FR" sz="1200" dirty="0"/>
              <a:t>&gt;</a:t>
            </a:r>
          </a:p>
          <a:p>
            <a:r>
              <a:rPr lang="fr-FR" sz="1200" dirty="0"/>
              <a:t>              </a:t>
            </a:r>
            <a:r>
              <a:rPr lang="fr-FR" sz="1200" b="1" dirty="0">
                <a:solidFill>
                  <a:schemeClr val="accent3"/>
                </a:solidFill>
              </a:rPr>
              <a:t>&lt;input </a:t>
            </a:r>
            <a:r>
              <a:rPr lang="fr-FR" sz="1200" dirty="0"/>
              <a:t>t</a:t>
            </a:r>
            <a:r>
              <a:rPr lang="fr-FR" sz="1200" b="1" dirty="0">
                <a:solidFill>
                  <a:srgbClr val="7030A0"/>
                </a:solidFill>
              </a:rPr>
              <a:t>ype</a:t>
            </a:r>
            <a:r>
              <a:rPr lang="fr-FR" sz="1200" dirty="0"/>
              <a:t>="radio" </a:t>
            </a:r>
            <a:r>
              <a:rPr lang="fr-FR" sz="1200" b="1" dirty="0" err="1">
                <a:solidFill>
                  <a:srgbClr val="7030A0"/>
                </a:solidFill>
              </a:rPr>
              <a:t>name</a:t>
            </a:r>
            <a:r>
              <a:rPr lang="fr-FR" sz="1200" b="1" dirty="0">
                <a:solidFill>
                  <a:srgbClr val="7030A0"/>
                </a:solidFill>
              </a:rPr>
              <a:t>=</a:t>
            </a:r>
            <a:r>
              <a:rPr lang="fr-FR" sz="1200" b="1" dirty="0"/>
              <a:t>"carburant" </a:t>
            </a:r>
            <a:r>
              <a:rPr lang="fr-FR" sz="1200" b="1" dirty="0">
                <a:solidFill>
                  <a:srgbClr val="7030A0"/>
                </a:solidFill>
              </a:rPr>
              <a:t>value=</a:t>
            </a:r>
            <a:r>
              <a:rPr lang="fr-FR" sz="1200" b="1" dirty="0"/>
              <a:t>"</a:t>
            </a:r>
            <a:r>
              <a:rPr lang="fr-FR" sz="1200" b="1" dirty="0" err="1"/>
              <a:t>electrique</a:t>
            </a:r>
            <a:r>
              <a:rPr lang="fr-FR" sz="1200" b="1" dirty="0"/>
              <a:t>" </a:t>
            </a:r>
            <a:r>
              <a:rPr lang="fr-FR" sz="1200" b="1" dirty="0">
                <a:solidFill>
                  <a:srgbClr val="7030A0"/>
                </a:solidFill>
              </a:rPr>
              <a:t>id=</a:t>
            </a:r>
            <a:r>
              <a:rPr lang="fr-FR" sz="1200" dirty="0"/>
              <a:t>"</a:t>
            </a:r>
            <a:r>
              <a:rPr lang="fr-FR" sz="1200" dirty="0" err="1"/>
              <a:t>electrique</a:t>
            </a:r>
            <a:r>
              <a:rPr lang="fr-FR" sz="1200" dirty="0"/>
              <a:t>"&gt;&lt;label for="</a:t>
            </a:r>
            <a:r>
              <a:rPr lang="fr-FR" sz="1200" dirty="0" err="1"/>
              <a:t>electrique</a:t>
            </a:r>
            <a:r>
              <a:rPr lang="fr-FR" sz="1200" dirty="0"/>
              <a:t>"&gt;</a:t>
            </a:r>
            <a:r>
              <a:rPr lang="fr-FR" sz="1200" dirty="0" err="1"/>
              <a:t>electrique</a:t>
            </a:r>
            <a:r>
              <a:rPr lang="fr-FR" sz="1200" b="1" dirty="0">
                <a:solidFill>
                  <a:schemeClr val="accent3"/>
                </a:solidFill>
              </a:rPr>
              <a:t>&lt;/label&gt;&lt;</a:t>
            </a:r>
            <a:r>
              <a:rPr lang="fr-FR" sz="1200" b="1" dirty="0" err="1">
                <a:solidFill>
                  <a:schemeClr val="accent3"/>
                </a:solidFill>
              </a:rPr>
              <a:t>br</a:t>
            </a:r>
            <a:r>
              <a:rPr lang="fr-FR" sz="1200" b="1" dirty="0">
                <a:solidFill>
                  <a:schemeClr val="accent3"/>
                </a:solidFill>
              </a:rPr>
              <a:t>&gt;</a:t>
            </a:r>
          </a:p>
          <a:p>
            <a:r>
              <a:rPr lang="fr-FR" sz="1200" dirty="0"/>
              <a:t>              </a:t>
            </a:r>
            <a:r>
              <a:rPr lang="fr-FR" sz="1200" b="1" dirty="0">
                <a:solidFill>
                  <a:schemeClr val="accent3"/>
                </a:solidFill>
              </a:rPr>
              <a:t>&lt;input </a:t>
            </a:r>
            <a:r>
              <a:rPr lang="fr-FR" sz="1200" b="1" dirty="0">
                <a:solidFill>
                  <a:srgbClr val="7030A0"/>
                </a:solidFill>
              </a:rPr>
              <a:t>type=</a:t>
            </a:r>
            <a:r>
              <a:rPr lang="fr-FR" sz="1200" dirty="0"/>
              <a:t>"radio" </a:t>
            </a:r>
            <a:r>
              <a:rPr lang="fr-FR" sz="1200" b="1" dirty="0" err="1">
                <a:solidFill>
                  <a:srgbClr val="7030A0"/>
                </a:solidFill>
              </a:rPr>
              <a:t>name</a:t>
            </a:r>
            <a:r>
              <a:rPr lang="fr-FR" sz="1200" b="1" dirty="0">
                <a:solidFill>
                  <a:srgbClr val="7030A0"/>
                </a:solidFill>
              </a:rPr>
              <a:t>=</a:t>
            </a:r>
            <a:r>
              <a:rPr lang="fr-FR" sz="1200" b="1" dirty="0"/>
              <a:t>"carburant" </a:t>
            </a:r>
            <a:r>
              <a:rPr lang="fr-FR" sz="1200" b="1" dirty="0">
                <a:solidFill>
                  <a:srgbClr val="7030A0"/>
                </a:solidFill>
              </a:rPr>
              <a:t>value=</a:t>
            </a:r>
            <a:r>
              <a:rPr lang="fr-FR" sz="1200" b="1" dirty="0"/>
              <a:t>"hybride" </a:t>
            </a:r>
            <a:r>
              <a:rPr lang="fr-FR" sz="1200" b="1" dirty="0">
                <a:solidFill>
                  <a:srgbClr val="7030A0"/>
                </a:solidFill>
              </a:rPr>
              <a:t>id=</a:t>
            </a:r>
            <a:r>
              <a:rPr lang="fr-FR" sz="1200" dirty="0"/>
              <a:t>"hybride"&gt;&lt;label for="hybride"&gt;hybride</a:t>
            </a:r>
            <a:r>
              <a:rPr lang="fr-FR" sz="1200" b="1" dirty="0">
                <a:solidFill>
                  <a:schemeClr val="accent3"/>
                </a:solidFill>
              </a:rPr>
              <a:t>&lt;/label&gt;&lt;</a:t>
            </a:r>
            <a:r>
              <a:rPr lang="fr-FR" sz="1200" b="1" dirty="0" err="1">
                <a:solidFill>
                  <a:schemeClr val="accent3"/>
                </a:solidFill>
              </a:rPr>
              <a:t>br</a:t>
            </a:r>
            <a:r>
              <a:rPr lang="fr-FR" sz="1200" b="1" dirty="0">
                <a:solidFill>
                  <a:schemeClr val="accent3"/>
                </a:solidFill>
              </a:rPr>
              <a:t>&gt;</a:t>
            </a:r>
          </a:p>
          <a:p>
            <a:r>
              <a:rPr lang="fr-FR" sz="1200" dirty="0"/>
              <a:t>            </a:t>
            </a:r>
            <a:r>
              <a:rPr lang="fr-FR" sz="1200" b="1" dirty="0">
                <a:solidFill>
                  <a:schemeClr val="accent3"/>
                </a:solidFill>
              </a:rPr>
              <a:t>&lt;/p&gt;</a:t>
            </a:r>
          </a:p>
          <a:p>
            <a:r>
              <a:rPr lang="fr-FR" sz="1200" dirty="0"/>
              <a:t>           </a:t>
            </a:r>
            <a:r>
              <a:rPr lang="fr-FR" sz="1200" b="1" dirty="0">
                <a:solidFill>
                  <a:schemeClr val="accent3"/>
                </a:solidFill>
              </a:rPr>
              <a:t> &lt;p&gt; </a:t>
            </a:r>
            <a:r>
              <a:rPr lang="fr-FR" sz="1200" dirty="0"/>
              <a:t>veuillez indiquer le type d'immatriculation de votre voiture: </a:t>
            </a:r>
            <a:r>
              <a:rPr lang="fr-FR" sz="1200" b="1" dirty="0">
                <a:solidFill>
                  <a:schemeClr val="accent3"/>
                </a:solidFill>
              </a:rPr>
              <a:t>&lt;</a:t>
            </a:r>
            <a:r>
              <a:rPr lang="fr-FR" sz="1200" b="1" dirty="0" err="1">
                <a:solidFill>
                  <a:schemeClr val="accent3"/>
                </a:solidFill>
              </a:rPr>
              <a:t>br</a:t>
            </a:r>
            <a:r>
              <a:rPr lang="fr-FR" sz="1200" b="1" dirty="0">
                <a:solidFill>
                  <a:schemeClr val="accent3"/>
                </a:solidFill>
              </a:rPr>
              <a:t>&gt;</a:t>
            </a:r>
          </a:p>
          <a:p>
            <a:r>
              <a:rPr lang="fr-FR" sz="1200" dirty="0"/>
              <a:t>              </a:t>
            </a:r>
            <a:r>
              <a:rPr lang="fr-FR" sz="1200" b="1" dirty="0">
                <a:solidFill>
                  <a:schemeClr val="accent3"/>
                </a:solidFill>
              </a:rPr>
              <a:t>&lt;input </a:t>
            </a:r>
            <a:r>
              <a:rPr lang="fr-FR" sz="1200" b="1" dirty="0">
                <a:solidFill>
                  <a:srgbClr val="7030A0"/>
                </a:solidFill>
              </a:rPr>
              <a:t>type=</a:t>
            </a:r>
            <a:r>
              <a:rPr lang="fr-FR" sz="1200" dirty="0"/>
              <a:t>"radio" </a:t>
            </a:r>
            <a:r>
              <a:rPr lang="fr-FR" sz="1200" b="1" dirty="0" err="1">
                <a:solidFill>
                  <a:srgbClr val="7030A0"/>
                </a:solidFill>
              </a:rPr>
              <a:t>name</a:t>
            </a:r>
            <a:r>
              <a:rPr lang="fr-FR" sz="1200" b="1" dirty="0">
                <a:solidFill>
                  <a:srgbClr val="7030A0"/>
                </a:solidFill>
              </a:rPr>
              <a:t>=</a:t>
            </a:r>
            <a:r>
              <a:rPr lang="fr-FR" sz="1200" b="1" dirty="0"/>
              <a:t>"</a:t>
            </a:r>
            <a:r>
              <a:rPr lang="fr-FR" sz="1200" b="1" dirty="0" err="1"/>
              <a:t>immatriclation</a:t>
            </a:r>
            <a:r>
              <a:rPr lang="fr-FR" sz="1200" b="1" dirty="0"/>
              <a:t>" </a:t>
            </a:r>
            <a:r>
              <a:rPr lang="fr-FR" sz="1200" b="1" dirty="0">
                <a:solidFill>
                  <a:srgbClr val="7030A0"/>
                </a:solidFill>
              </a:rPr>
              <a:t>value=</a:t>
            </a:r>
            <a:r>
              <a:rPr lang="fr-FR" sz="1200" b="1" dirty="0"/>
              <a:t>"Tunis" </a:t>
            </a:r>
            <a:r>
              <a:rPr lang="fr-FR" sz="1200" b="1" dirty="0">
                <a:solidFill>
                  <a:srgbClr val="7030A0"/>
                </a:solidFill>
              </a:rPr>
              <a:t>id=</a:t>
            </a:r>
            <a:r>
              <a:rPr lang="fr-FR" sz="1200" dirty="0"/>
              <a:t>"Tunis"&gt;&lt;label for="Tunis"&gt;Tunis</a:t>
            </a:r>
            <a:r>
              <a:rPr lang="fr-FR" sz="1200" b="1" dirty="0">
                <a:solidFill>
                  <a:schemeClr val="accent3"/>
                </a:solidFill>
              </a:rPr>
              <a:t>&lt;/label&gt;&lt;</a:t>
            </a:r>
            <a:r>
              <a:rPr lang="fr-FR" sz="1200" b="1" dirty="0" err="1">
                <a:solidFill>
                  <a:schemeClr val="accent3"/>
                </a:solidFill>
              </a:rPr>
              <a:t>br</a:t>
            </a:r>
            <a:r>
              <a:rPr lang="fr-FR" sz="1200" b="1" dirty="0">
                <a:solidFill>
                  <a:schemeClr val="accent3"/>
                </a:solidFill>
              </a:rPr>
              <a:t>&gt;</a:t>
            </a:r>
          </a:p>
          <a:p>
            <a:r>
              <a:rPr lang="fr-FR" sz="1200" dirty="0"/>
              <a:t>              </a:t>
            </a:r>
            <a:r>
              <a:rPr lang="fr-FR" sz="1200" b="1" dirty="0">
                <a:solidFill>
                  <a:schemeClr val="accent3"/>
                </a:solidFill>
              </a:rPr>
              <a:t>&lt;input </a:t>
            </a:r>
            <a:r>
              <a:rPr lang="fr-FR" sz="1200" b="1" dirty="0">
                <a:solidFill>
                  <a:srgbClr val="7030A0"/>
                </a:solidFill>
              </a:rPr>
              <a:t>type=</a:t>
            </a:r>
            <a:r>
              <a:rPr lang="fr-FR" sz="1200" dirty="0"/>
              <a:t>"radio" </a:t>
            </a:r>
            <a:r>
              <a:rPr lang="fr-FR" sz="1200" b="1" dirty="0" err="1">
                <a:solidFill>
                  <a:srgbClr val="7030A0"/>
                </a:solidFill>
              </a:rPr>
              <a:t>name</a:t>
            </a:r>
            <a:r>
              <a:rPr lang="fr-FR" sz="1200" b="1" dirty="0">
                <a:solidFill>
                  <a:srgbClr val="7030A0"/>
                </a:solidFill>
              </a:rPr>
              <a:t>=</a:t>
            </a:r>
            <a:r>
              <a:rPr lang="fr-FR" sz="1200" b="1" dirty="0"/>
              <a:t>"</a:t>
            </a:r>
            <a:r>
              <a:rPr lang="fr-FR" sz="1200" b="1" dirty="0" err="1"/>
              <a:t>immatriclation</a:t>
            </a:r>
            <a:r>
              <a:rPr lang="fr-FR" sz="1200" b="1" dirty="0"/>
              <a:t>" </a:t>
            </a:r>
            <a:r>
              <a:rPr lang="fr-FR" sz="1200" b="1" dirty="0">
                <a:solidFill>
                  <a:srgbClr val="7030A0"/>
                </a:solidFill>
              </a:rPr>
              <a:t>value=</a:t>
            </a:r>
            <a:r>
              <a:rPr lang="fr-FR" sz="1200" b="1" dirty="0"/>
              <a:t>"RS" </a:t>
            </a:r>
            <a:r>
              <a:rPr lang="fr-FR" sz="1200" b="1" dirty="0">
                <a:solidFill>
                  <a:srgbClr val="7030A0"/>
                </a:solidFill>
              </a:rPr>
              <a:t>id=</a:t>
            </a:r>
            <a:r>
              <a:rPr lang="fr-FR" sz="1200" dirty="0"/>
              <a:t>"RS"&gt;&lt;label for="RS"&gt;RS</a:t>
            </a:r>
            <a:r>
              <a:rPr lang="fr-FR" sz="1200" b="1" dirty="0">
                <a:solidFill>
                  <a:schemeClr val="accent3"/>
                </a:solidFill>
              </a:rPr>
              <a:t>&lt;/label&gt;&lt;</a:t>
            </a:r>
            <a:r>
              <a:rPr lang="fr-FR" sz="1200" b="1" dirty="0" err="1">
                <a:solidFill>
                  <a:schemeClr val="accent3"/>
                </a:solidFill>
              </a:rPr>
              <a:t>br</a:t>
            </a:r>
            <a:r>
              <a:rPr lang="fr-FR" sz="1200" b="1" dirty="0">
                <a:solidFill>
                  <a:schemeClr val="accent3"/>
                </a:solidFill>
              </a:rPr>
              <a:t>&gt;</a:t>
            </a:r>
          </a:p>
          <a:p>
            <a:r>
              <a:rPr lang="fr-FR" sz="1200" dirty="0"/>
              <a:t>              </a:t>
            </a:r>
            <a:r>
              <a:rPr lang="fr-FR" sz="1200" b="1" dirty="0">
                <a:solidFill>
                  <a:schemeClr val="accent3"/>
                </a:solidFill>
              </a:rPr>
              <a:t>&lt;input </a:t>
            </a:r>
            <a:r>
              <a:rPr lang="fr-FR" sz="1200" b="1" dirty="0">
                <a:solidFill>
                  <a:srgbClr val="7030A0"/>
                </a:solidFill>
              </a:rPr>
              <a:t>type=</a:t>
            </a:r>
            <a:r>
              <a:rPr lang="fr-FR" sz="1200" dirty="0"/>
              <a:t>"radio" </a:t>
            </a:r>
            <a:r>
              <a:rPr lang="fr-FR" sz="1200" b="1" dirty="0" err="1">
                <a:solidFill>
                  <a:srgbClr val="7030A0"/>
                </a:solidFill>
              </a:rPr>
              <a:t>name</a:t>
            </a:r>
            <a:r>
              <a:rPr lang="fr-FR" sz="1200" b="1" dirty="0">
                <a:solidFill>
                  <a:srgbClr val="7030A0"/>
                </a:solidFill>
              </a:rPr>
              <a:t>=</a:t>
            </a:r>
            <a:r>
              <a:rPr lang="fr-FR" sz="1200" b="1" dirty="0"/>
              <a:t>"</a:t>
            </a:r>
            <a:r>
              <a:rPr lang="fr-FR" sz="1200" b="1" dirty="0" err="1"/>
              <a:t>immatriclation</a:t>
            </a:r>
            <a:r>
              <a:rPr lang="fr-FR" sz="1200" b="1" dirty="0"/>
              <a:t>" </a:t>
            </a:r>
            <a:r>
              <a:rPr lang="fr-FR" sz="1200" b="1" dirty="0">
                <a:solidFill>
                  <a:srgbClr val="7030A0"/>
                </a:solidFill>
              </a:rPr>
              <a:t>value=</a:t>
            </a:r>
            <a:r>
              <a:rPr lang="fr-FR" sz="1200" b="1" dirty="0"/>
              <a:t>"Corps diplomatique" </a:t>
            </a:r>
            <a:r>
              <a:rPr lang="fr-FR" sz="1200" b="1" dirty="0">
                <a:solidFill>
                  <a:srgbClr val="7030A0"/>
                </a:solidFill>
              </a:rPr>
              <a:t>id=</a:t>
            </a:r>
            <a:r>
              <a:rPr lang="fr-FR" sz="1200" dirty="0"/>
              <a:t>"Corps diplomatique</a:t>
            </a:r>
            <a:r>
              <a:rPr lang="fr-FR" sz="1200" dirty="0" smtClean="0"/>
              <a:t>"</a:t>
            </a:r>
            <a:r>
              <a:rPr lang="fr-FR" sz="1200" b="1" dirty="0" smtClean="0">
                <a:solidFill>
                  <a:schemeClr val="accent3"/>
                </a:solidFill>
              </a:rPr>
              <a:t>&gt;</a:t>
            </a:r>
          </a:p>
          <a:p>
            <a:r>
              <a:rPr lang="fr-FR" sz="1200" dirty="0"/>
              <a:t> </a:t>
            </a:r>
            <a:r>
              <a:rPr lang="fr-FR" sz="1200" dirty="0" smtClean="0"/>
              <a:t>             </a:t>
            </a:r>
            <a:r>
              <a:rPr lang="fr-FR" sz="1200" b="1" dirty="0" smtClean="0">
                <a:solidFill>
                  <a:schemeClr val="accent3"/>
                </a:solidFill>
              </a:rPr>
              <a:t>&lt;</a:t>
            </a:r>
            <a:r>
              <a:rPr lang="fr-FR" sz="1200" b="1" dirty="0">
                <a:solidFill>
                  <a:schemeClr val="accent3"/>
                </a:solidFill>
              </a:rPr>
              <a:t>label </a:t>
            </a:r>
            <a:r>
              <a:rPr lang="fr-FR" sz="1200" b="1" dirty="0">
                <a:solidFill>
                  <a:srgbClr val="7030A0"/>
                </a:solidFill>
              </a:rPr>
              <a:t>for=</a:t>
            </a:r>
            <a:r>
              <a:rPr lang="fr-FR" sz="1200" dirty="0"/>
              <a:t>"Corps diplomatique"&gt;Corps diplomatique&lt;/label&gt;&lt;</a:t>
            </a:r>
            <a:r>
              <a:rPr lang="fr-FR" sz="1200" dirty="0" err="1"/>
              <a:t>br</a:t>
            </a:r>
            <a:r>
              <a:rPr lang="fr-FR" sz="1200" dirty="0"/>
              <a:t>&gt;</a:t>
            </a:r>
          </a:p>
          <a:p>
            <a:r>
              <a:rPr lang="fr-FR" sz="1200" dirty="0"/>
              <a:t>            </a:t>
            </a:r>
            <a:r>
              <a:rPr lang="fr-FR" sz="1200" b="1" dirty="0">
                <a:solidFill>
                  <a:schemeClr val="accent3"/>
                </a:solidFill>
              </a:rPr>
              <a:t>&lt;/p&gt;</a:t>
            </a:r>
          </a:p>
          <a:p>
            <a:r>
              <a:rPr lang="fr-FR" sz="1200" dirty="0"/>
              <a:t>       </a:t>
            </a:r>
            <a:r>
              <a:rPr lang="fr-FR" sz="1200" b="1" dirty="0">
                <a:solidFill>
                  <a:schemeClr val="accent3"/>
                </a:solidFill>
              </a:rPr>
              <a:t>&lt;/</a:t>
            </a:r>
            <a:r>
              <a:rPr lang="fr-FR" sz="1200" b="1" dirty="0" err="1">
                <a:solidFill>
                  <a:schemeClr val="accent3"/>
                </a:solidFill>
              </a:rPr>
              <a:t>form</a:t>
            </a:r>
            <a:r>
              <a:rPr lang="fr-FR" sz="1200" b="1" dirty="0">
                <a:solidFill>
                  <a:schemeClr val="accent3"/>
                </a:solidFill>
              </a:rPr>
              <a:t>&gt;</a:t>
            </a:r>
          </a:p>
        </p:txBody>
      </p:sp>
    </p:spTree>
    <p:extLst>
      <p:ext uri="{BB962C8B-B14F-4D97-AF65-F5344CB8AC3E}">
        <p14:creationId xmlns:p14="http://schemas.microsoft.com/office/powerpoint/2010/main" val="235976834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600" b="1" dirty="0">
                <a:effectLst/>
              </a:rPr>
              <a:t>Les </a:t>
            </a:r>
            <a:r>
              <a:rPr lang="fr-FR" sz="3600" b="1" dirty="0" smtClean="0">
                <a:effectLst/>
              </a:rPr>
              <a:t>formulaires</a:t>
            </a:r>
            <a:br>
              <a:rPr lang="fr-FR" sz="3600" b="1" dirty="0" smtClean="0">
                <a:effectLst/>
              </a:rPr>
            </a:br>
            <a:r>
              <a:rPr lang="fr-FR" sz="2400" b="1" dirty="0">
                <a:effectLst/>
              </a:rPr>
              <a:t>Les éléments </a:t>
            </a:r>
            <a:r>
              <a:rPr lang="fr-FR" sz="2400" b="1" dirty="0" smtClean="0">
                <a:effectLst/>
              </a:rPr>
              <a:t>d'options</a:t>
            </a:r>
            <a:endParaRPr lang="fr-FR" sz="2400" dirty="0">
              <a:effectLst/>
            </a:endParaRPr>
          </a:p>
        </p:txBody>
      </p:sp>
      <p:sp>
        <p:nvSpPr>
          <p:cNvPr id="3" name="Espace réservé du contenu 2"/>
          <p:cNvSpPr>
            <a:spLocks noGrp="1"/>
          </p:cNvSpPr>
          <p:nvPr>
            <p:ph idx="1"/>
          </p:nvPr>
        </p:nvSpPr>
        <p:spPr>
          <a:xfrm>
            <a:off x="1454703" y="1412776"/>
            <a:ext cx="7600888" cy="4800600"/>
          </a:xfrm>
        </p:spPr>
        <p:txBody>
          <a:bodyPr>
            <a:noAutofit/>
          </a:bodyPr>
          <a:lstStyle/>
          <a:p>
            <a:r>
              <a:rPr lang="fr-FR" sz="1600" b="1" i="1" dirty="0"/>
              <a:t>Les zones </a:t>
            </a:r>
            <a:r>
              <a:rPr lang="fr-FR" sz="1600" b="1" i="1" dirty="0" smtClean="0"/>
              <a:t>d'options (radio)</a:t>
            </a:r>
          </a:p>
          <a:p>
            <a:endParaRPr lang="fr-FR" sz="1600" b="1" i="1" dirty="0"/>
          </a:p>
          <a:p>
            <a:pPr marL="82296" indent="0">
              <a:buNone/>
            </a:pPr>
            <a:endParaRPr lang="fr-FR" sz="1600" b="1" i="1" dirty="0"/>
          </a:p>
          <a:p>
            <a:pPr marL="82296" indent="0">
              <a:buNone/>
            </a:pPr>
            <a:endParaRPr lang="fr-FR" sz="1600" b="1" i="1" dirty="0">
              <a:effectLst>
                <a:outerShdw blurRad="38100" dist="38100" dir="2700000" algn="tl">
                  <a:srgbClr val="000000">
                    <a:alpha val="43137"/>
                  </a:srgbClr>
                </a:outerShdw>
              </a:effectLst>
            </a:endParaRPr>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68</a:t>
            </a:fld>
            <a:endParaRPr lang="fr-FR"/>
          </a:p>
        </p:txBody>
      </p:sp>
      <p:sp>
        <p:nvSpPr>
          <p:cNvPr id="7" name="Rectangle 6"/>
          <p:cNvSpPr/>
          <p:nvPr/>
        </p:nvSpPr>
        <p:spPr>
          <a:xfrm>
            <a:off x="5436096" y="4545600"/>
            <a:ext cx="3600400" cy="1815882"/>
          </a:xfrm>
          <a:prstGeom prst="rect">
            <a:avLst/>
          </a:prstGeom>
        </p:spPr>
        <p:txBody>
          <a:bodyPr wrap="square">
            <a:spAutoFit/>
          </a:bodyPr>
          <a:lstStyle/>
          <a:p>
            <a:pPr marL="82296" indent="0">
              <a:buNone/>
            </a:pPr>
            <a:r>
              <a:rPr lang="fr-FR" sz="1600" b="1" i="1" dirty="0" smtClean="0"/>
              <a:t>Vous noterez que cette fois on a choisi un id  différent de </a:t>
            </a:r>
            <a:r>
              <a:rPr lang="fr-FR" sz="1600" b="1" i="1" dirty="0" err="1" smtClean="0"/>
              <a:t>name</a:t>
            </a:r>
            <a:r>
              <a:rPr lang="fr-FR" sz="1600" b="1" i="1" dirty="0" smtClean="0"/>
              <a:t>.</a:t>
            </a:r>
          </a:p>
          <a:p>
            <a:pPr marL="82296" indent="0">
              <a:buNone/>
            </a:pPr>
            <a:endParaRPr lang="fr-FR" sz="1600" b="1" i="1" dirty="0" smtClean="0"/>
          </a:p>
          <a:p>
            <a:pPr marL="82296" indent="0">
              <a:buNone/>
            </a:pPr>
            <a:r>
              <a:rPr lang="fr-FR" sz="1600" b="1" i="1" dirty="0" smtClean="0"/>
              <a:t>En effet, les valeurs de </a:t>
            </a:r>
            <a:r>
              <a:rPr lang="fr-FR" sz="1600" b="1" i="1" dirty="0" err="1" smtClean="0"/>
              <a:t>name</a:t>
            </a:r>
            <a:r>
              <a:rPr lang="fr-FR" sz="1600" b="1" i="1" dirty="0" smtClean="0"/>
              <a:t>  étant identiques, on n'aurait pas pu les différencier  car  un id  doit être unique </a:t>
            </a:r>
            <a:endParaRPr lang="fr-FR" sz="1600" b="1" i="1" dirty="0"/>
          </a:p>
        </p:txBody>
      </p:sp>
      <p:sp>
        <p:nvSpPr>
          <p:cNvPr id="10" name="ZoneTexte 9"/>
          <p:cNvSpPr txBox="1"/>
          <p:nvPr/>
        </p:nvSpPr>
        <p:spPr>
          <a:xfrm>
            <a:off x="355716" y="1683278"/>
            <a:ext cx="9020546" cy="2862322"/>
          </a:xfrm>
          <a:prstGeom prst="rect">
            <a:avLst/>
          </a:prstGeom>
          <a:noFill/>
          <a:ln>
            <a:solidFill>
              <a:schemeClr val="accent1"/>
            </a:solidFill>
          </a:ln>
        </p:spPr>
        <p:txBody>
          <a:bodyPr wrap="none" rtlCol="0">
            <a:spAutoFit/>
          </a:bodyPr>
          <a:lstStyle/>
          <a:p>
            <a:r>
              <a:rPr lang="fr-FR" sz="1200" dirty="0"/>
              <a:t> </a:t>
            </a:r>
            <a:r>
              <a:rPr lang="fr-FR" sz="1200" dirty="0" smtClean="0"/>
              <a:t>     </a:t>
            </a:r>
            <a:r>
              <a:rPr lang="fr-FR" sz="1200" b="1" dirty="0" smtClean="0">
                <a:solidFill>
                  <a:schemeClr val="accent3"/>
                </a:solidFill>
              </a:rPr>
              <a:t> &lt;</a:t>
            </a:r>
            <a:r>
              <a:rPr lang="fr-FR" sz="1200" b="1" dirty="0" err="1">
                <a:solidFill>
                  <a:schemeClr val="accent3"/>
                </a:solidFill>
              </a:rPr>
              <a:t>form</a:t>
            </a:r>
            <a:r>
              <a:rPr lang="fr-FR" sz="1200" b="1" dirty="0">
                <a:solidFill>
                  <a:schemeClr val="accent3"/>
                </a:solidFill>
              </a:rPr>
              <a:t> </a:t>
            </a:r>
            <a:r>
              <a:rPr lang="fr-FR" sz="1200" dirty="0" err="1"/>
              <a:t>method</a:t>
            </a:r>
            <a:r>
              <a:rPr lang="fr-FR" sz="1200" dirty="0"/>
              <a:t>="post" action ="</a:t>
            </a:r>
            <a:r>
              <a:rPr lang="fr-FR" sz="1200" dirty="0" err="1"/>
              <a:t>traitement.php</a:t>
            </a:r>
            <a:r>
              <a:rPr lang="fr-FR" sz="1200" dirty="0"/>
              <a:t>"</a:t>
            </a:r>
            <a:r>
              <a:rPr lang="fr-FR" sz="1200" b="1" dirty="0">
                <a:solidFill>
                  <a:schemeClr val="accent3"/>
                </a:solidFill>
              </a:rPr>
              <a:t>&gt;</a:t>
            </a:r>
          </a:p>
          <a:p>
            <a:r>
              <a:rPr lang="fr-FR" sz="1200" dirty="0"/>
              <a:t>           </a:t>
            </a:r>
            <a:r>
              <a:rPr lang="fr-FR" sz="1200" b="1" dirty="0">
                <a:solidFill>
                  <a:schemeClr val="accent3"/>
                </a:solidFill>
              </a:rPr>
              <a:t>&lt;p&gt; </a:t>
            </a:r>
            <a:r>
              <a:rPr lang="fr-FR" sz="1200" dirty="0"/>
              <a:t>veuillez indiquer le type de carburant de votre voiture: </a:t>
            </a:r>
            <a:r>
              <a:rPr lang="fr-FR" sz="1200" b="1" dirty="0">
                <a:solidFill>
                  <a:schemeClr val="accent3"/>
                </a:solidFill>
              </a:rPr>
              <a:t>&lt;</a:t>
            </a:r>
            <a:r>
              <a:rPr lang="fr-FR" sz="1200" b="1" dirty="0" err="1">
                <a:solidFill>
                  <a:schemeClr val="accent3"/>
                </a:solidFill>
              </a:rPr>
              <a:t>br</a:t>
            </a:r>
            <a:r>
              <a:rPr lang="fr-FR" sz="1200" b="1" dirty="0">
                <a:solidFill>
                  <a:schemeClr val="accent3"/>
                </a:solidFill>
              </a:rPr>
              <a:t>&gt;</a:t>
            </a:r>
          </a:p>
          <a:p>
            <a:r>
              <a:rPr lang="fr-FR" sz="1200" dirty="0"/>
              <a:t>              </a:t>
            </a:r>
            <a:r>
              <a:rPr lang="fr-FR" sz="1200" b="1" dirty="0">
                <a:solidFill>
                  <a:schemeClr val="accent3"/>
                </a:solidFill>
              </a:rPr>
              <a:t>&lt;input </a:t>
            </a:r>
            <a:r>
              <a:rPr lang="fr-FR" sz="1200" b="1" dirty="0">
                <a:solidFill>
                  <a:srgbClr val="7030A0"/>
                </a:solidFill>
              </a:rPr>
              <a:t>type=</a:t>
            </a:r>
            <a:r>
              <a:rPr lang="fr-FR" sz="1200" dirty="0"/>
              <a:t>"radio" </a:t>
            </a:r>
            <a:r>
              <a:rPr lang="fr-FR" sz="1200" b="1" dirty="0" err="1">
                <a:solidFill>
                  <a:srgbClr val="7030A0"/>
                </a:solidFill>
              </a:rPr>
              <a:t>name</a:t>
            </a:r>
            <a:r>
              <a:rPr lang="fr-FR" sz="1200" b="1" dirty="0">
                <a:solidFill>
                  <a:srgbClr val="7030A0"/>
                </a:solidFill>
              </a:rPr>
              <a:t>=</a:t>
            </a:r>
            <a:r>
              <a:rPr lang="fr-FR" sz="1200" b="1" dirty="0"/>
              <a:t>"carburant" </a:t>
            </a:r>
            <a:r>
              <a:rPr lang="fr-FR" sz="1200" b="1" dirty="0">
                <a:solidFill>
                  <a:srgbClr val="7030A0"/>
                </a:solidFill>
              </a:rPr>
              <a:t>value=</a:t>
            </a:r>
            <a:r>
              <a:rPr lang="fr-FR" sz="1200" b="1" dirty="0"/>
              <a:t>"diesel" </a:t>
            </a:r>
            <a:r>
              <a:rPr lang="fr-FR" sz="1200" b="1" dirty="0">
                <a:solidFill>
                  <a:srgbClr val="7030A0"/>
                </a:solidFill>
              </a:rPr>
              <a:t>id=</a:t>
            </a:r>
            <a:r>
              <a:rPr lang="fr-FR" sz="1200" dirty="0"/>
              <a:t>"diesel"&gt;&lt;label for="diesel"&gt;diesel</a:t>
            </a:r>
            <a:r>
              <a:rPr lang="fr-FR" sz="1200" b="1" dirty="0">
                <a:solidFill>
                  <a:schemeClr val="accent3"/>
                </a:solidFill>
              </a:rPr>
              <a:t>&lt;/label&gt;&lt;</a:t>
            </a:r>
            <a:r>
              <a:rPr lang="fr-FR" sz="1200" b="1" dirty="0" err="1">
                <a:solidFill>
                  <a:schemeClr val="accent3"/>
                </a:solidFill>
              </a:rPr>
              <a:t>br</a:t>
            </a:r>
            <a:r>
              <a:rPr lang="fr-FR" sz="1200" b="1" dirty="0">
                <a:solidFill>
                  <a:schemeClr val="accent3"/>
                </a:solidFill>
              </a:rPr>
              <a:t>&gt;</a:t>
            </a:r>
          </a:p>
          <a:p>
            <a:r>
              <a:rPr lang="fr-FR" sz="1200" dirty="0"/>
              <a:t>              </a:t>
            </a:r>
            <a:r>
              <a:rPr lang="fr-FR" sz="1200" b="1" dirty="0">
                <a:solidFill>
                  <a:schemeClr val="accent3"/>
                </a:solidFill>
              </a:rPr>
              <a:t>&lt;input </a:t>
            </a:r>
            <a:r>
              <a:rPr lang="fr-FR" sz="1200" b="1" dirty="0">
                <a:solidFill>
                  <a:srgbClr val="7030A0"/>
                </a:solidFill>
              </a:rPr>
              <a:t>type=</a:t>
            </a:r>
            <a:r>
              <a:rPr lang="fr-FR" sz="1200" dirty="0"/>
              <a:t>"radio" </a:t>
            </a:r>
            <a:r>
              <a:rPr lang="fr-FR" sz="1200" b="1" dirty="0" err="1">
                <a:solidFill>
                  <a:srgbClr val="7030A0"/>
                </a:solidFill>
              </a:rPr>
              <a:t>name</a:t>
            </a:r>
            <a:r>
              <a:rPr lang="fr-FR" sz="1200" b="1" dirty="0">
                <a:solidFill>
                  <a:srgbClr val="7030A0"/>
                </a:solidFill>
              </a:rPr>
              <a:t>=</a:t>
            </a:r>
            <a:r>
              <a:rPr lang="fr-FR" sz="1200" b="1" dirty="0"/>
              <a:t>"carburant" </a:t>
            </a:r>
            <a:r>
              <a:rPr lang="fr-FR" sz="1200" b="1" dirty="0">
                <a:solidFill>
                  <a:srgbClr val="7030A0"/>
                </a:solidFill>
              </a:rPr>
              <a:t>value=</a:t>
            </a:r>
            <a:r>
              <a:rPr lang="fr-FR" sz="1200" b="1" dirty="0"/>
              <a:t>"super sans plomb" </a:t>
            </a:r>
            <a:r>
              <a:rPr lang="fr-FR" sz="1200" b="1" dirty="0">
                <a:solidFill>
                  <a:srgbClr val="7030A0"/>
                </a:solidFill>
              </a:rPr>
              <a:t>id=</a:t>
            </a:r>
            <a:r>
              <a:rPr lang="fr-FR" sz="1200" dirty="0"/>
              <a:t>"super sans plomb</a:t>
            </a:r>
            <a:r>
              <a:rPr lang="fr-FR" sz="1200" dirty="0" smtClean="0"/>
              <a:t>"</a:t>
            </a:r>
            <a:r>
              <a:rPr lang="fr-FR" sz="1200" b="1" dirty="0" smtClean="0">
                <a:solidFill>
                  <a:schemeClr val="accent3"/>
                </a:solidFill>
              </a:rPr>
              <a:t>&gt;</a:t>
            </a:r>
          </a:p>
          <a:p>
            <a:r>
              <a:rPr lang="fr-FR" sz="1200" dirty="0"/>
              <a:t> </a:t>
            </a:r>
            <a:r>
              <a:rPr lang="fr-FR" sz="1200" dirty="0" smtClean="0"/>
              <a:t>             </a:t>
            </a:r>
            <a:r>
              <a:rPr lang="fr-FR" sz="1200" b="1" dirty="0" smtClean="0">
                <a:solidFill>
                  <a:schemeClr val="accent3"/>
                </a:solidFill>
              </a:rPr>
              <a:t>&lt;</a:t>
            </a:r>
            <a:r>
              <a:rPr lang="fr-FR" sz="1200" b="1" dirty="0">
                <a:solidFill>
                  <a:schemeClr val="accent3"/>
                </a:solidFill>
              </a:rPr>
              <a:t>label </a:t>
            </a:r>
            <a:r>
              <a:rPr lang="fr-FR" sz="1200" b="1" dirty="0">
                <a:solidFill>
                  <a:srgbClr val="7030A0"/>
                </a:solidFill>
              </a:rPr>
              <a:t>for=</a:t>
            </a:r>
            <a:r>
              <a:rPr lang="fr-FR" sz="1200" dirty="0"/>
              <a:t>"super sans plomb"&gt;super sans plomb&lt;/label&gt;&lt;</a:t>
            </a:r>
            <a:r>
              <a:rPr lang="fr-FR" sz="1200" dirty="0" err="1"/>
              <a:t>br</a:t>
            </a:r>
            <a:r>
              <a:rPr lang="fr-FR" sz="1200" dirty="0"/>
              <a:t>&gt;</a:t>
            </a:r>
          </a:p>
          <a:p>
            <a:r>
              <a:rPr lang="fr-FR" sz="1200" dirty="0"/>
              <a:t>              </a:t>
            </a:r>
            <a:r>
              <a:rPr lang="fr-FR" sz="1200" b="1" dirty="0">
                <a:solidFill>
                  <a:schemeClr val="accent3"/>
                </a:solidFill>
              </a:rPr>
              <a:t>&lt;input </a:t>
            </a:r>
            <a:r>
              <a:rPr lang="fr-FR" sz="1200" dirty="0"/>
              <a:t>t</a:t>
            </a:r>
            <a:r>
              <a:rPr lang="fr-FR" sz="1200" b="1" dirty="0">
                <a:solidFill>
                  <a:srgbClr val="7030A0"/>
                </a:solidFill>
              </a:rPr>
              <a:t>ype</a:t>
            </a:r>
            <a:r>
              <a:rPr lang="fr-FR" sz="1200" dirty="0"/>
              <a:t>="radio" </a:t>
            </a:r>
            <a:r>
              <a:rPr lang="fr-FR" sz="1200" b="1" dirty="0" err="1">
                <a:solidFill>
                  <a:srgbClr val="7030A0"/>
                </a:solidFill>
              </a:rPr>
              <a:t>name</a:t>
            </a:r>
            <a:r>
              <a:rPr lang="fr-FR" sz="1200" b="1" dirty="0">
                <a:solidFill>
                  <a:srgbClr val="7030A0"/>
                </a:solidFill>
              </a:rPr>
              <a:t>=</a:t>
            </a:r>
            <a:r>
              <a:rPr lang="fr-FR" sz="1200" b="1" dirty="0"/>
              <a:t>"carburant" </a:t>
            </a:r>
            <a:r>
              <a:rPr lang="fr-FR" sz="1200" b="1" dirty="0">
                <a:solidFill>
                  <a:srgbClr val="7030A0"/>
                </a:solidFill>
              </a:rPr>
              <a:t>value=</a:t>
            </a:r>
            <a:r>
              <a:rPr lang="fr-FR" sz="1200" b="1" dirty="0"/>
              <a:t>"</a:t>
            </a:r>
            <a:r>
              <a:rPr lang="fr-FR" sz="1200" b="1" dirty="0" err="1"/>
              <a:t>electrique</a:t>
            </a:r>
            <a:r>
              <a:rPr lang="fr-FR" sz="1200" b="1" dirty="0"/>
              <a:t>" </a:t>
            </a:r>
            <a:r>
              <a:rPr lang="fr-FR" sz="1200" b="1" dirty="0">
                <a:solidFill>
                  <a:srgbClr val="7030A0"/>
                </a:solidFill>
              </a:rPr>
              <a:t>id=</a:t>
            </a:r>
            <a:r>
              <a:rPr lang="fr-FR" sz="1200" dirty="0"/>
              <a:t>"</a:t>
            </a:r>
            <a:r>
              <a:rPr lang="fr-FR" sz="1200" dirty="0" err="1"/>
              <a:t>electrique</a:t>
            </a:r>
            <a:r>
              <a:rPr lang="fr-FR" sz="1200" dirty="0"/>
              <a:t>"&gt;&lt;label for="</a:t>
            </a:r>
            <a:r>
              <a:rPr lang="fr-FR" sz="1200" dirty="0" err="1"/>
              <a:t>electrique</a:t>
            </a:r>
            <a:r>
              <a:rPr lang="fr-FR" sz="1200" dirty="0"/>
              <a:t>"&gt;</a:t>
            </a:r>
            <a:r>
              <a:rPr lang="fr-FR" sz="1200" dirty="0" err="1"/>
              <a:t>electrique</a:t>
            </a:r>
            <a:r>
              <a:rPr lang="fr-FR" sz="1200" b="1" dirty="0">
                <a:solidFill>
                  <a:schemeClr val="accent3"/>
                </a:solidFill>
              </a:rPr>
              <a:t>&lt;/label&gt;&lt;</a:t>
            </a:r>
            <a:r>
              <a:rPr lang="fr-FR" sz="1200" b="1" dirty="0" err="1">
                <a:solidFill>
                  <a:schemeClr val="accent3"/>
                </a:solidFill>
              </a:rPr>
              <a:t>br</a:t>
            </a:r>
            <a:r>
              <a:rPr lang="fr-FR" sz="1200" b="1" dirty="0">
                <a:solidFill>
                  <a:schemeClr val="accent3"/>
                </a:solidFill>
              </a:rPr>
              <a:t>&gt;</a:t>
            </a:r>
          </a:p>
          <a:p>
            <a:r>
              <a:rPr lang="fr-FR" sz="1200" dirty="0"/>
              <a:t>              </a:t>
            </a:r>
            <a:r>
              <a:rPr lang="fr-FR" sz="1200" b="1" dirty="0">
                <a:solidFill>
                  <a:schemeClr val="accent3"/>
                </a:solidFill>
              </a:rPr>
              <a:t>&lt;input </a:t>
            </a:r>
            <a:r>
              <a:rPr lang="fr-FR" sz="1200" b="1" dirty="0">
                <a:solidFill>
                  <a:srgbClr val="7030A0"/>
                </a:solidFill>
              </a:rPr>
              <a:t>type=</a:t>
            </a:r>
            <a:r>
              <a:rPr lang="fr-FR" sz="1200" dirty="0"/>
              <a:t>"radio" </a:t>
            </a:r>
            <a:r>
              <a:rPr lang="fr-FR" sz="1200" b="1" dirty="0" err="1">
                <a:solidFill>
                  <a:srgbClr val="7030A0"/>
                </a:solidFill>
              </a:rPr>
              <a:t>name</a:t>
            </a:r>
            <a:r>
              <a:rPr lang="fr-FR" sz="1200" b="1" dirty="0">
                <a:solidFill>
                  <a:srgbClr val="7030A0"/>
                </a:solidFill>
              </a:rPr>
              <a:t>=</a:t>
            </a:r>
            <a:r>
              <a:rPr lang="fr-FR" sz="1200" b="1" dirty="0"/>
              <a:t>"carburant" </a:t>
            </a:r>
            <a:r>
              <a:rPr lang="fr-FR" sz="1200" b="1" dirty="0">
                <a:solidFill>
                  <a:srgbClr val="7030A0"/>
                </a:solidFill>
              </a:rPr>
              <a:t>value=</a:t>
            </a:r>
            <a:r>
              <a:rPr lang="fr-FR" sz="1200" b="1" dirty="0"/>
              <a:t>"hybride" </a:t>
            </a:r>
            <a:r>
              <a:rPr lang="fr-FR" sz="1200" b="1" dirty="0">
                <a:solidFill>
                  <a:srgbClr val="7030A0"/>
                </a:solidFill>
              </a:rPr>
              <a:t>id=</a:t>
            </a:r>
            <a:r>
              <a:rPr lang="fr-FR" sz="1200" dirty="0"/>
              <a:t>"hybride"&gt;&lt;label for="hybride"&gt;hybride</a:t>
            </a:r>
            <a:r>
              <a:rPr lang="fr-FR" sz="1200" b="1" dirty="0">
                <a:solidFill>
                  <a:schemeClr val="accent3"/>
                </a:solidFill>
              </a:rPr>
              <a:t>&lt;/label&gt;&lt;</a:t>
            </a:r>
            <a:r>
              <a:rPr lang="fr-FR" sz="1200" b="1" dirty="0" err="1">
                <a:solidFill>
                  <a:schemeClr val="accent3"/>
                </a:solidFill>
              </a:rPr>
              <a:t>br</a:t>
            </a:r>
            <a:r>
              <a:rPr lang="fr-FR" sz="1200" b="1" dirty="0">
                <a:solidFill>
                  <a:schemeClr val="accent3"/>
                </a:solidFill>
              </a:rPr>
              <a:t>&gt;</a:t>
            </a:r>
          </a:p>
          <a:p>
            <a:r>
              <a:rPr lang="fr-FR" sz="1200" dirty="0"/>
              <a:t>            </a:t>
            </a:r>
            <a:r>
              <a:rPr lang="fr-FR" sz="1200" b="1" dirty="0">
                <a:solidFill>
                  <a:schemeClr val="accent3"/>
                </a:solidFill>
              </a:rPr>
              <a:t>&lt;/p&gt;</a:t>
            </a:r>
          </a:p>
          <a:p>
            <a:r>
              <a:rPr lang="fr-FR" sz="1200" dirty="0"/>
              <a:t>           </a:t>
            </a:r>
            <a:r>
              <a:rPr lang="fr-FR" sz="1200" b="1" dirty="0">
                <a:solidFill>
                  <a:schemeClr val="accent3"/>
                </a:solidFill>
              </a:rPr>
              <a:t> &lt;p&gt; </a:t>
            </a:r>
            <a:r>
              <a:rPr lang="fr-FR" sz="1200" dirty="0"/>
              <a:t>veuillez indiquer le type d'immatriculation de votre voiture: </a:t>
            </a:r>
            <a:r>
              <a:rPr lang="fr-FR" sz="1200" b="1" dirty="0">
                <a:solidFill>
                  <a:schemeClr val="accent3"/>
                </a:solidFill>
              </a:rPr>
              <a:t>&lt;</a:t>
            </a:r>
            <a:r>
              <a:rPr lang="fr-FR" sz="1200" b="1" dirty="0" err="1">
                <a:solidFill>
                  <a:schemeClr val="accent3"/>
                </a:solidFill>
              </a:rPr>
              <a:t>br</a:t>
            </a:r>
            <a:r>
              <a:rPr lang="fr-FR" sz="1200" b="1" dirty="0">
                <a:solidFill>
                  <a:schemeClr val="accent3"/>
                </a:solidFill>
              </a:rPr>
              <a:t>&gt;</a:t>
            </a:r>
          </a:p>
          <a:p>
            <a:r>
              <a:rPr lang="fr-FR" sz="1200" dirty="0"/>
              <a:t>              </a:t>
            </a:r>
            <a:r>
              <a:rPr lang="fr-FR" sz="1200" b="1" dirty="0">
                <a:solidFill>
                  <a:schemeClr val="accent3"/>
                </a:solidFill>
              </a:rPr>
              <a:t>&lt;input </a:t>
            </a:r>
            <a:r>
              <a:rPr lang="fr-FR" sz="1200" b="1" dirty="0">
                <a:solidFill>
                  <a:srgbClr val="7030A0"/>
                </a:solidFill>
              </a:rPr>
              <a:t>type=</a:t>
            </a:r>
            <a:r>
              <a:rPr lang="fr-FR" sz="1200" dirty="0"/>
              <a:t>"radio" </a:t>
            </a:r>
            <a:r>
              <a:rPr lang="fr-FR" sz="1200" b="1" dirty="0" err="1">
                <a:solidFill>
                  <a:srgbClr val="7030A0"/>
                </a:solidFill>
              </a:rPr>
              <a:t>name</a:t>
            </a:r>
            <a:r>
              <a:rPr lang="fr-FR" sz="1200" b="1" dirty="0">
                <a:solidFill>
                  <a:srgbClr val="7030A0"/>
                </a:solidFill>
              </a:rPr>
              <a:t>=</a:t>
            </a:r>
            <a:r>
              <a:rPr lang="fr-FR" sz="1200" b="1" dirty="0"/>
              <a:t>"</a:t>
            </a:r>
            <a:r>
              <a:rPr lang="fr-FR" sz="1200" b="1" dirty="0" err="1"/>
              <a:t>immatriclation</a:t>
            </a:r>
            <a:r>
              <a:rPr lang="fr-FR" sz="1200" b="1" dirty="0"/>
              <a:t>" </a:t>
            </a:r>
            <a:r>
              <a:rPr lang="fr-FR" sz="1200" b="1" dirty="0">
                <a:solidFill>
                  <a:srgbClr val="7030A0"/>
                </a:solidFill>
              </a:rPr>
              <a:t>value=</a:t>
            </a:r>
            <a:r>
              <a:rPr lang="fr-FR" sz="1200" b="1" dirty="0"/>
              <a:t>"Tunis" </a:t>
            </a:r>
            <a:r>
              <a:rPr lang="fr-FR" sz="1200" b="1" dirty="0">
                <a:solidFill>
                  <a:srgbClr val="7030A0"/>
                </a:solidFill>
              </a:rPr>
              <a:t>id=</a:t>
            </a:r>
            <a:r>
              <a:rPr lang="fr-FR" sz="1200" dirty="0"/>
              <a:t>"Tunis"&gt;&lt;label for="Tunis"&gt;Tunis</a:t>
            </a:r>
            <a:r>
              <a:rPr lang="fr-FR" sz="1200" b="1" dirty="0">
                <a:solidFill>
                  <a:schemeClr val="accent3"/>
                </a:solidFill>
              </a:rPr>
              <a:t>&lt;/label&gt;&lt;</a:t>
            </a:r>
            <a:r>
              <a:rPr lang="fr-FR" sz="1200" b="1" dirty="0" err="1">
                <a:solidFill>
                  <a:schemeClr val="accent3"/>
                </a:solidFill>
              </a:rPr>
              <a:t>br</a:t>
            </a:r>
            <a:r>
              <a:rPr lang="fr-FR" sz="1200" b="1" dirty="0">
                <a:solidFill>
                  <a:schemeClr val="accent3"/>
                </a:solidFill>
              </a:rPr>
              <a:t>&gt;</a:t>
            </a:r>
          </a:p>
          <a:p>
            <a:r>
              <a:rPr lang="fr-FR" sz="1200" dirty="0"/>
              <a:t>              </a:t>
            </a:r>
            <a:r>
              <a:rPr lang="fr-FR" sz="1200" b="1" dirty="0">
                <a:solidFill>
                  <a:schemeClr val="accent3"/>
                </a:solidFill>
              </a:rPr>
              <a:t>&lt;input </a:t>
            </a:r>
            <a:r>
              <a:rPr lang="fr-FR" sz="1200" b="1" dirty="0">
                <a:solidFill>
                  <a:srgbClr val="7030A0"/>
                </a:solidFill>
              </a:rPr>
              <a:t>type=</a:t>
            </a:r>
            <a:r>
              <a:rPr lang="fr-FR" sz="1200" dirty="0"/>
              <a:t>"radio" </a:t>
            </a:r>
            <a:r>
              <a:rPr lang="fr-FR" sz="1200" b="1" dirty="0" err="1">
                <a:solidFill>
                  <a:srgbClr val="7030A0"/>
                </a:solidFill>
              </a:rPr>
              <a:t>name</a:t>
            </a:r>
            <a:r>
              <a:rPr lang="fr-FR" sz="1200" b="1" dirty="0">
                <a:solidFill>
                  <a:srgbClr val="7030A0"/>
                </a:solidFill>
              </a:rPr>
              <a:t>=</a:t>
            </a:r>
            <a:r>
              <a:rPr lang="fr-FR" sz="1200" b="1" dirty="0"/>
              <a:t>"</a:t>
            </a:r>
            <a:r>
              <a:rPr lang="fr-FR" sz="1200" b="1" dirty="0" err="1"/>
              <a:t>immatriclation</a:t>
            </a:r>
            <a:r>
              <a:rPr lang="fr-FR" sz="1200" b="1" dirty="0"/>
              <a:t>" </a:t>
            </a:r>
            <a:r>
              <a:rPr lang="fr-FR" sz="1200" b="1" dirty="0">
                <a:solidFill>
                  <a:srgbClr val="7030A0"/>
                </a:solidFill>
              </a:rPr>
              <a:t>value=</a:t>
            </a:r>
            <a:r>
              <a:rPr lang="fr-FR" sz="1200" b="1" dirty="0"/>
              <a:t>"RS" </a:t>
            </a:r>
            <a:r>
              <a:rPr lang="fr-FR" sz="1200" b="1" dirty="0">
                <a:solidFill>
                  <a:srgbClr val="7030A0"/>
                </a:solidFill>
              </a:rPr>
              <a:t>id=</a:t>
            </a:r>
            <a:r>
              <a:rPr lang="fr-FR" sz="1200" dirty="0"/>
              <a:t>"RS"&gt;&lt;label for="RS"&gt;RS</a:t>
            </a:r>
            <a:r>
              <a:rPr lang="fr-FR" sz="1200" b="1" dirty="0">
                <a:solidFill>
                  <a:schemeClr val="accent3"/>
                </a:solidFill>
              </a:rPr>
              <a:t>&lt;/label&gt;&lt;</a:t>
            </a:r>
            <a:r>
              <a:rPr lang="fr-FR" sz="1200" b="1" dirty="0" err="1">
                <a:solidFill>
                  <a:schemeClr val="accent3"/>
                </a:solidFill>
              </a:rPr>
              <a:t>br</a:t>
            </a:r>
            <a:r>
              <a:rPr lang="fr-FR" sz="1200" b="1" dirty="0">
                <a:solidFill>
                  <a:schemeClr val="accent3"/>
                </a:solidFill>
              </a:rPr>
              <a:t>&gt;</a:t>
            </a:r>
          </a:p>
          <a:p>
            <a:r>
              <a:rPr lang="fr-FR" sz="1200" dirty="0"/>
              <a:t>              </a:t>
            </a:r>
            <a:r>
              <a:rPr lang="fr-FR" sz="1200" b="1" dirty="0">
                <a:solidFill>
                  <a:schemeClr val="accent3"/>
                </a:solidFill>
              </a:rPr>
              <a:t>&lt;input </a:t>
            </a:r>
            <a:r>
              <a:rPr lang="fr-FR" sz="1200" b="1" dirty="0">
                <a:solidFill>
                  <a:srgbClr val="7030A0"/>
                </a:solidFill>
              </a:rPr>
              <a:t>type=</a:t>
            </a:r>
            <a:r>
              <a:rPr lang="fr-FR" sz="1200" dirty="0"/>
              <a:t>"radio" </a:t>
            </a:r>
            <a:r>
              <a:rPr lang="fr-FR" sz="1200" b="1" dirty="0" err="1">
                <a:solidFill>
                  <a:srgbClr val="7030A0"/>
                </a:solidFill>
              </a:rPr>
              <a:t>name</a:t>
            </a:r>
            <a:r>
              <a:rPr lang="fr-FR" sz="1200" b="1" dirty="0">
                <a:solidFill>
                  <a:srgbClr val="7030A0"/>
                </a:solidFill>
              </a:rPr>
              <a:t>=</a:t>
            </a:r>
            <a:r>
              <a:rPr lang="fr-FR" sz="1200" b="1" dirty="0"/>
              <a:t>"</a:t>
            </a:r>
            <a:r>
              <a:rPr lang="fr-FR" sz="1200" b="1" dirty="0" err="1"/>
              <a:t>immatriclation</a:t>
            </a:r>
            <a:r>
              <a:rPr lang="fr-FR" sz="1200" b="1" dirty="0"/>
              <a:t>" </a:t>
            </a:r>
            <a:r>
              <a:rPr lang="fr-FR" sz="1200" b="1" dirty="0">
                <a:solidFill>
                  <a:srgbClr val="7030A0"/>
                </a:solidFill>
              </a:rPr>
              <a:t>value=</a:t>
            </a:r>
            <a:r>
              <a:rPr lang="fr-FR" sz="1200" b="1" dirty="0"/>
              <a:t>"Corps diplomatique" </a:t>
            </a:r>
            <a:r>
              <a:rPr lang="fr-FR" sz="1200" b="1" dirty="0">
                <a:solidFill>
                  <a:srgbClr val="7030A0"/>
                </a:solidFill>
              </a:rPr>
              <a:t>id=</a:t>
            </a:r>
            <a:r>
              <a:rPr lang="fr-FR" sz="1200" dirty="0"/>
              <a:t>"Corps diplomatique</a:t>
            </a:r>
            <a:r>
              <a:rPr lang="fr-FR" sz="1200" dirty="0" smtClean="0"/>
              <a:t>"</a:t>
            </a:r>
            <a:r>
              <a:rPr lang="fr-FR" sz="1200" b="1" dirty="0" smtClean="0">
                <a:solidFill>
                  <a:schemeClr val="accent3"/>
                </a:solidFill>
              </a:rPr>
              <a:t>&gt;</a:t>
            </a:r>
          </a:p>
          <a:p>
            <a:r>
              <a:rPr lang="fr-FR" sz="1200" dirty="0"/>
              <a:t> </a:t>
            </a:r>
            <a:r>
              <a:rPr lang="fr-FR" sz="1200" dirty="0" smtClean="0"/>
              <a:t>             </a:t>
            </a:r>
            <a:r>
              <a:rPr lang="fr-FR" sz="1200" b="1" dirty="0" smtClean="0">
                <a:solidFill>
                  <a:schemeClr val="accent3"/>
                </a:solidFill>
              </a:rPr>
              <a:t>&lt;</a:t>
            </a:r>
            <a:r>
              <a:rPr lang="fr-FR" sz="1200" b="1" dirty="0">
                <a:solidFill>
                  <a:schemeClr val="accent3"/>
                </a:solidFill>
              </a:rPr>
              <a:t>label </a:t>
            </a:r>
            <a:r>
              <a:rPr lang="fr-FR" sz="1200" b="1" dirty="0">
                <a:solidFill>
                  <a:srgbClr val="7030A0"/>
                </a:solidFill>
              </a:rPr>
              <a:t>for=</a:t>
            </a:r>
            <a:r>
              <a:rPr lang="fr-FR" sz="1200" dirty="0"/>
              <a:t>"Corps diplomatique"&gt;Corps diplomatique&lt;/label&gt;&lt;</a:t>
            </a:r>
            <a:r>
              <a:rPr lang="fr-FR" sz="1200" dirty="0" err="1"/>
              <a:t>br</a:t>
            </a:r>
            <a:r>
              <a:rPr lang="fr-FR" sz="1200" dirty="0"/>
              <a:t>&gt;</a:t>
            </a:r>
          </a:p>
          <a:p>
            <a:r>
              <a:rPr lang="fr-FR" sz="1200" dirty="0"/>
              <a:t>            </a:t>
            </a:r>
            <a:r>
              <a:rPr lang="fr-FR" sz="1200" b="1" dirty="0">
                <a:solidFill>
                  <a:schemeClr val="accent3"/>
                </a:solidFill>
              </a:rPr>
              <a:t>&lt;/p&gt;</a:t>
            </a:r>
          </a:p>
          <a:p>
            <a:r>
              <a:rPr lang="fr-FR" sz="1200" dirty="0"/>
              <a:t>       </a:t>
            </a:r>
            <a:r>
              <a:rPr lang="fr-FR" sz="1200" b="1" dirty="0">
                <a:solidFill>
                  <a:schemeClr val="accent3"/>
                </a:solidFill>
              </a:rPr>
              <a:t>&lt;/</a:t>
            </a:r>
            <a:r>
              <a:rPr lang="fr-FR" sz="1200" b="1" dirty="0" err="1">
                <a:solidFill>
                  <a:schemeClr val="accent3"/>
                </a:solidFill>
              </a:rPr>
              <a:t>form</a:t>
            </a:r>
            <a:r>
              <a:rPr lang="fr-FR" sz="1200" b="1" dirty="0">
                <a:solidFill>
                  <a:schemeClr val="accent3"/>
                </a:solidFill>
              </a:rPr>
              <a:t>&gt;</a:t>
            </a:r>
          </a:p>
        </p:txBody>
      </p:sp>
      <p:pic>
        <p:nvPicPr>
          <p:cNvPr id="9" name="Image 8"/>
          <p:cNvPicPr/>
          <p:nvPr/>
        </p:nvPicPr>
        <p:blipFill>
          <a:blip r:embed="rId2">
            <a:extLst>
              <a:ext uri="{28A0092B-C50C-407E-A947-70E740481C1C}">
                <a14:useLocalDpi xmlns:a14="http://schemas.microsoft.com/office/drawing/2010/main" val="0"/>
              </a:ext>
            </a:extLst>
          </a:blip>
          <a:srcRect/>
          <a:stretch>
            <a:fillRect/>
          </a:stretch>
        </p:blipFill>
        <p:spPr bwMode="auto">
          <a:xfrm>
            <a:off x="1629181" y="4264526"/>
            <a:ext cx="3622809" cy="2593474"/>
          </a:xfrm>
          <a:prstGeom prst="rect">
            <a:avLst/>
          </a:prstGeom>
          <a:noFill/>
          <a:ln>
            <a:noFill/>
          </a:ln>
          <a:effectLst>
            <a:glow rad="228600">
              <a:schemeClr val="accent6">
                <a:satMod val="175000"/>
                <a:alpha val="40000"/>
              </a:schemeClr>
            </a:glow>
          </a:effectLst>
        </p:spPr>
      </p:pic>
    </p:spTree>
    <p:extLst>
      <p:ext uri="{BB962C8B-B14F-4D97-AF65-F5344CB8AC3E}">
        <p14:creationId xmlns:p14="http://schemas.microsoft.com/office/powerpoint/2010/main" val="377712089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600" b="1" dirty="0">
                <a:effectLst/>
              </a:rPr>
              <a:t>Les </a:t>
            </a:r>
            <a:r>
              <a:rPr lang="fr-FR" sz="3600" b="1" dirty="0" smtClean="0">
                <a:effectLst/>
              </a:rPr>
              <a:t>formulaires</a:t>
            </a:r>
            <a:br>
              <a:rPr lang="fr-FR" sz="3600" b="1" dirty="0" smtClean="0">
                <a:effectLst/>
              </a:rPr>
            </a:br>
            <a:r>
              <a:rPr lang="fr-FR" sz="2400" b="1" dirty="0">
                <a:effectLst/>
              </a:rPr>
              <a:t>Les éléments </a:t>
            </a:r>
            <a:r>
              <a:rPr lang="fr-FR" sz="2400" b="1" dirty="0" smtClean="0">
                <a:effectLst/>
              </a:rPr>
              <a:t>d'options</a:t>
            </a:r>
            <a:endParaRPr lang="fr-FR" sz="2400" dirty="0">
              <a:effectLst/>
            </a:endParaRPr>
          </a:p>
        </p:txBody>
      </p:sp>
      <p:sp>
        <p:nvSpPr>
          <p:cNvPr id="3" name="Espace réservé du contenu 2"/>
          <p:cNvSpPr>
            <a:spLocks noGrp="1"/>
          </p:cNvSpPr>
          <p:nvPr>
            <p:ph idx="1"/>
          </p:nvPr>
        </p:nvSpPr>
        <p:spPr>
          <a:xfrm>
            <a:off x="1454703" y="1412776"/>
            <a:ext cx="7600888" cy="4800600"/>
          </a:xfrm>
        </p:spPr>
        <p:txBody>
          <a:bodyPr>
            <a:noAutofit/>
          </a:bodyPr>
          <a:lstStyle/>
          <a:p>
            <a:r>
              <a:rPr lang="fr-FR" sz="1600" b="1" i="1" dirty="0" smtClean="0"/>
              <a:t>Les listes déroulantes : </a:t>
            </a:r>
            <a:r>
              <a:rPr lang="fr-FR" sz="1600" dirty="0" smtClean="0"/>
              <a:t>Les </a:t>
            </a:r>
            <a:r>
              <a:rPr lang="fr-FR" sz="1600" dirty="0"/>
              <a:t>listes déroulantes sont un autre moyen élégant de faire un choix parmi plusieurs possibilités. Le fonctionnement est un peu différent. On va utiliser la balise </a:t>
            </a:r>
            <a:r>
              <a:rPr lang="fr-FR" sz="1600" dirty="0">
                <a:solidFill>
                  <a:schemeClr val="accent3"/>
                </a:solidFill>
                <a:effectLst>
                  <a:outerShdw blurRad="38100" dist="38100" dir="2700000" algn="tl">
                    <a:srgbClr val="000000">
                      <a:alpha val="43137"/>
                    </a:srgbClr>
                  </a:outerShdw>
                </a:effectLst>
              </a:rPr>
              <a:t>&lt;select&gt; &lt;/select&gt;</a:t>
            </a:r>
            <a:r>
              <a:rPr lang="fr-FR" sz="1600" dirty="0"/>
              <a:t>  qui indique le début et la fin de la liste déroulante. On ajoute l'attribut </a:t>
            </a:r>
            <a:r>
              <a:rPr lang="fr-FR" sz="1600" b="1" dirty="0" err="1">
                <a:solidFill>
                  <a:schemeClr val="accent3"/>
                </a:solidFill>
              </a:rPr>
              <a:t>name</a:t>
            </a:r>
            <a:r>
              <a:rPr lang="fr-FR" sz="1600" dirty="0"/>
              <a:t>  à la balise pour donner un nom à la liste.</a:t>
            </a:r>
          </a:p>
          <a:p>
            <a:r>
              <a:rPr lang="fr-FR" sz="1600" dirty="0"/>
              <a:t>Puis, à l'intérieur du </a:t>
            </a:r>
            <a:r>
              <a:rPr lang="fr-FR" sz="1600" dirty="0">
                <a:solidFill>
                  <a:schemeClr val="accent3"/>
                </a:solidFill>
                <a:effectLst>
                  <a:outerShdw blurRad="38100" dist="38100" dir="2700000" algn="tl">
                    <a:srgbClr val="000000">
                      <a:alpha val="43137"/>
                    </a:srgbClr>
                  </a:outerShdw>
                </a:effectLst>
              </a:rPr>
              <a:t>&lt;select&gt; &lt;/select&gt;</a:t>
            </a:r>
            <a:r>
              <a:rPr lang="fr-FR" sz="1600" dirty="0"/>
              <a:t>  , nous allons placer plusieurs balises </a:t>
            </a:r>
            <a:r>
              <a:rPr lang="fr-FR" sz="1600" dirty="0">
                <a:solidFill>
                  <a:schemeClr val="accent3"/>
                </a:solidFill>
                <a:effectLst>
                  <a:outerShdw blurRad="38100" dist="38100" dir="2700000" algn="tl">
                    <a:srgbClr val="000000">
                      <a:alpha val="43137"/>
                    </a:srgbClr>
                  </a:outerShdw>
                </a:effectLst>
              </a:rPr>
              <a:t>&lt;option&gt; &lt;/option&gt;</a:t>
            </a:r>
            <a:r>
              <a:rPr lang="fr-FR" sz="1600" dirty="0"/>
              <a:t>  (une par choix possible). On ajoute à chacune d'elles un attribut </a:t>
            </a:r>
            <a:r>
              <a:rPr lang="fr-FR" sz="1600" dirty="0">
                <a:solidFill>
                  <a:schemeClr val="accent3"/>
                </a:solidFill>
                <a:effectLst>
                  <a:outerShdw blurRad="38100" dist="38100" dir="2700000" algn="tl">
                    <a:srgbClr val="000000">
                      <a:alpha val="43137"/>
                    </a:srgbClr>
                  </a:outerShdw>
                </a:effectLst>
              </a:rPr>
              <a:t>value</a:t>
            </a:r>
            <a:r>
              <a:rPr lang="fr-FR" sz="1600" dirty="0"/>
              <a:t>  pour pouvoir identifier ce que le visiteur a choisi.</a:t>
            </a:r>
          </a:p>
          <a:p>
            <a:r>
              <a:rPr lang="fr-FR" sz="1600" dirty="0"/>
              <a:t>Voici un exemple d'utilisation :</a:t>
            </a:r>
          </a:p>
          <a:p>
            <a:endParaRPr lang="fr-FR" sz="1600" b="1" i="1" dirty="0" smtClean="0"/>
          </a:p>
          <a:p>
            <a:endParaRPr lang="fr-FR" sz="1600" b="1" i="1" dirty="0"/>
          </a:p>
          <a:p>
            <a:pPr marL="82296" indent="0">
              <a:buNone/>
            </a:pPr>
            <a:endParaRPr lang="fr-FR" sz="1600" b="1" i="1" dirty="0"/>
          </a:p>
          <a:p>
            <a:pPr marL="82296" indent="0">
              <a:buNone/>
            </a:pPr>
            <a:endParaRPr lang="fr-FR" sz="1600" b="1" i="1" dirty="0">
              <a:effectLst>
                <a:outerShdw blurRad="38100" dist="38100" dir="2700000" algn="tl">
                  <a:srgbClr val="000000">
                    <a:alpha val="43137"/>
                  </a:srgbClr>
                </a:outerShdw>
              </a:effectLst>
            </a:endParaRPr>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69</a:t>
            </a:fld>
            <a:endParaRPr lang="fr-FR"/>
          </a:p>
        </p:txBody>
      </p:sp>
      <p:pic>
        <p:nvPicPr>
          <p:cNvPr id="11" name="Image 10"/>
          <p:cNvPicPr/>
          <p:nvPr/>
        </p:nvPicPr>
        <p:blipFill>
          <a:blip r:embed="rId3">
            <a:extLst>
              <a:ext uri="{28A0092B-C50C-407E-A947-70E740481C1C}">
                <a14:useLocalDpi xmlns:a14="http://schemas.microsoft.com/office/drawing/2010/main" val="0"/>
              </a:ext>
            </a:extLst>
          </a:blip>
          <a:srcRect/>
          <a:stretch>
            <a:fillRect/>
          </a:stretch>
        </p:blipFill>
        <p:spPr bwMode="auto">
          <a:xfrm>
            <a:off x="5788028" y="3645024"/>
            <a:ext cx="3270250" cy="2825750"/>
          </a:xfrm>
          <a:prstGeom prst="rect">
            <a:avLst/>
          </a:prstGeom>
          <a:noFill/>
          <a:ln>
            <a:noFill/>
          </a:ln>
          <a:effectLst>
            <a:glow rad="228600">
              <a:schemeClr val="accent6">
                <a:satMod val="175000"/>
                <a:alpha val="40000"/>
              </a:schemeClr>
            </a:glow>
          </a:effectLst>
        </p:spPr>
      </p:pic>
      <p:sp>
        <p:nvSpPr>
          <p:cNvPr id="5" name="ZoneTexte 4"/>
          <p:cNvSpPr txBox="1"/>
          <p:nvPr/>
        </p:nvSpPr>
        <p:spPr>
          <a:xfrm>
            <a:off x="323528" y="3717032"/>
            <a:ext cx="5476692" cy="2492990"/>
          </a:xfrm>
          <a:prstGeom prst="rect">
            <a:avLst/>
          </a:prstGeom>
          <a:noFill/>
          <a:ln>
            <a:solidFill>
              <a:schemeClr val="accent1"/>
            </a:solidFill>
          </a:ln>
        </p:spPr>
        <p:txBody>
          <a:bodyPr wrap="none" rtlCol="0">
            <a:spAutoFit/>
          </a:bodyPr>
          <a:lstStyle/>
          <a:p>
            <a:r>
              <a:rPr lang="fr-FR" sz="1200" dirty="0"/>
              <a:t> </a:t>
            </a:r>
            <a:r>
              <a:rPr lang="fr-FR" sz="1200" dirty="0" smtClean="0"/>
              <a:t>     </a:t>
            </a:r>
            <a:r>
              <a:rPr lang="fr-FR" sz="1200" b="1" dirty="0" smtClean="0">
                <a:solidFill>
                  <a:schemeClr val="accent5"/>
                </a:solidFill>
              </a:rPr>
              <a:t> &lt;</a:t>
            </a:r>
            <a:r>
              <a:rPr lang="fr-FR" sz="1200" b="1" dirty="0">
                <a:solidFill>
                  <a:schemeClr val="accent5"/>
                </a:solidFill>
              </a:rPr>
              <a:t>p&gt;</a:t>
            </a:r>
          </a:p>
          <a:p>
            <a:r>
              <a:rPr lang="fr-FR" sz="1200" dirty="0"/>
              <a:t>            </a:t>
            </a:r>
            <a:r>
              <a:rPr lang="fr-FR" sz="1200" b="1" dirty="0">
                <a:solidFill>
                  <a:schemeClr val="accent5"/>
                </a:solidFill>
              </a:rPr>
              <a:t> &lt;label </a:t>
            </a:r>
            <a:r>
              <a:rPr lang="fr-FR" sz="1200" dirty="0"/>
              <a:t>for="</a:t>
            </a:r>
            <a:r>
              <a:rPr lang="fr-FR" sz="1200" dirty="0" err="1"/>
              <a:t>universite</a:t>
            </a:r>
            <a:r>
              <a:rPr lang="fr-FR" sz="1200" dirty="0"/>
              <a:t>"</a:t>
            </a:r>
            <a:r>
              <a:rPr lang="fr-FR" sz="1200" b="1" dirty="0">
                <a:solidFill>
                  <a:schemeClr val="accent5"/>
                </a:solidFill>
              </a:rPr>
              <a:t>&gt;</a:t>
            </a:r>
            <a:r>
              <a:rPr lang="fr-FR" sz="1200" dirty="0"/>
              <a:t>à quelle université vous appartenez ?</a:t>
            </a:r>
            <a:r>
              <a:rPr lang="fr-FR" sz="1200" b="1" dirty="0">
                <a:solidFill>
                  <a:schemeClr val="accent5"/>
                </a:solidFill>
              </a:rPr>
              <a:t>&lt;/label&gt;&lt;</a:t>
            </a:r>
            <a:r>
              <a:rPr lang="fr-FR" sz="1200" b="1" dirty="0" err="1">
                <a:solidFill>
                  <a:schemeClr val="accent5"/>
                </a:solidFill>
              </a:rPr>
              <a:t>br</a:t>
            </a:r>
            <a:r>
              <a:rPr lang="fr-FR" sz="1200" b="1" dirty="0">
                <a:solidFill>
                  <a:schemeClr val="accent5"/>
                </a:solidFill>
              </a:rPr>
              <a:t>&gt;</a:t>
            </a:r>
          </a:p>
          <a:p>
            <a:r>
              <a:rPr lang="fr-FR" sz="1200" dirty="0"/>
              <a:t>             </a:t>
            </a:r>
            <a:r>
              <a:rPr lang="fr-FR" sz="1200" b="1" dirty="0">
                <a:solidFill>
                  <a:schemeClr val="accent5"/>
                </a:solidFill>
              </a:rPr>
              <a:t>&lt;select </a:t>
            </a:r>
            <a:r>
              <a:rPr lang="fr-FR" sz="1200" b="1" dirty="0" err="1">
                <a:solidFill>
                  <a:srgbClr val="7030A0"/>
                </a:solidFill>
              </a:rPr>
              <a:t>name</a:t>
            </a:r>
            <a:r>
              <a:rPr lang="fr-FR" sz="1200" dirty="0"/>
              <a:t>="</a:t>
            </a:r>
            <a:r>
              <a:rPr lang="fr-FR" sz="1200" dirty="0" err="1"/>
              <a:t>universite</a:t>
            </a:r>
            <a:r>
              <a:rPr lang="fr-FR" sz="1200" dirty="0"/>
              <a:t>" id="</a:t>
            </a:r>
            <a:r>
              <a:rPr lang="fr-FR" sz="1200" dirty="0" err="1"/>
              <a:t>universite</a:t>
            </a:r>
            <a:r>
              <a:rPr lang="fr-FR" sz="1200" dirty="0"/>
              <a:t>"</a:t>
            </a:r>
            <a:r>
              <a:rPr lang="fr-FR" sz="1200" b="1" dirty="0">
                <a:solidFill>
                  <a:schemeClr val="accent5"/>
                </a:solidFill>
              </a:rPr>
              <a:t>&gt;</a:t>
            </a:r>
          </a:p>
          <a:p>
            <a:r>
              <a:rPr lang="fr-FR" sz="1200" dirty="0"/>
              <a:t>                   </a:t>
            </a:r>
            <a:r>
              <a:rPr lang="fr-FR" sz="1200" b="1" dirty="0">
                <a:solidFill>
                  <a:schemeClr val="accent5"/>
                </a:solidFill>
              </a:rPr>
              <a:t>&lt;option </a:t>
            </a:r>
            <a:r>
              <a:rPr lang="fr-FR" sz="1200" b="1" dirty="0">
                <a:solidFill>
                  <a:srgbClr val="7030A0"/>
                </a:solidFill>
              </a:rPr>
              <a:t>value</a:t>
            </a:r>
            <a:r>
              <a:rPr lang="fr-FR" sz="1200" dirty="0"/>
              <a:t>="Tunis"</a:t>
            </a:r>
            <a:r>
              <a:rPr lang="fr-FR" sz="1200" b="1" dirty="0">
                <a:solidFill>
                  <a:schemeClr val="accent5"/>
                </a:solidFill>
              </a:rPr>
              <a:t>&gt;</a:t>
            </a:r>
            <a:r>
              <a:rPr lang="fr-FR" sz="1200" dirty="0"/>
              <a:t>Tunis </a:t>
            </a:r>
            <a:r>
              <a:rPr lang="fr-FR" sz="1200" b="1" dirty="0">
                <a:solidFill>
                  <a:schemeClr val="accent5"/>
                </a:solidFill>
              </a:rPr>
              <a:t>&lt;/option&gt; </a:t>
            </a:r>
          </a:p>
          <a:p>
            <a:r>
              <a:rPr lang="fr-FR" sz="1200" dirty="0"/>
              <a:t>                   </a:t>
            </a:r>
            <a:r>
              <a:rPr lang="fr-FR" sz="1200" b="1" dirty="0">
                <a:solidFill>
                  <a:schemeClr val="accent5"/>
                </a:solidFill>
              </a:rPr>
              <a:t>&lt;option </a:t>
            </a:r>
            <a:r>
              <a:rPr lang="fr-FR" sz="1200" b="1" dirty="0">
                <a:solidFill>
                  <a:srgbClr val="7030A0"/>
                </a:solidFill>
              </a:rPr>
              <a:t>value</a:t>
            </a:r>
            <a:r>
              <a:rPr lang="fr-FR" sz="1200" dirty="0"/>
              <a:t>="Manar"</a:t>
            </a:r>
            <a:r>
              <a:rPr lang="fr-FR" sz="1200" b="1" dirty="0">
                <a:solidFill>
                  <a:schemeClr val="accent5"/>
                </a:solidFill>
              </a:rPr>
              <a:t>&gt;</a:t>
            </a:r>
            <a:r>
              <a:rPr lang="fr-FR" sz="1200" dirty="0"/>
              <a:t>Manar </a:t>
            </a:r>
            <a:r>
              <a:rPr lang="fr-FR" sz="1200" b="1" dirty="0">
                <a:solidFill>
                  <a:schemeClr val="accent5"/>
                </a:solidFill>
              </a:rPr>
              <a:t>&lt;/option&gt; </a:t>
            </a:r>
          </a:p>
          <a:p>
            <a:r>
              <a:rPr lang="fr-FR" sz="1200" dirty="0"/>
              <a:t>                   </a:t>
            </a:r>
            <a:r>
              <a:rPr lang="fr-FR" sz="1200" b="1" dirty="0">
                <a:solidFill>
                  <a:schemeClr val="accent5"/>
                </a:solidFill>
              </a:rPr>
              <a:t>&lt;option </a:t>
            </a:r>
            <a:r>
              <a:rPr lang="fr-FR" sz="1200" b="1" dirty="0">
                <a:solidFill>
                  <a:srgbClr val="7030A0"/>
                </a:solidFill>
              </a:rPr>
              <a:t>value</a:t>
            </a:r>
            <a:r>
              <a:rPr lang="fr-FR" sz="1200" dirty="0"/>
              <a:t>="Carthage"</a:t>
            </a:r>
            <a:r>
              <a:rPr lang="fr-FR" sz="1200" b="1" dirty="0">
                <a:solidFill>
                  <a:schemeClr val="accent5"/>
                </a:solidFill>
              </a:rPr>
              <a:t>&gt;</a:t>
            </a:r>
            <a:r>
              <a:rPr lang="fr-FR" sz="1200" dirty="0"/>
              <a:t>Carthage </a:t>
            </a:r>
            <a:r>
              <a:rPr lang="fr-FR" sz="1200" b="1" dirty="0">
                <a:solidFill>
                  <a:schemeClr val="accent5"/>
                </a:solidFill>
              </a:rPr>
              <a:t>&lt;/option&gt; </a:t>
            </a:r>
          </a:p>
          <a:p>
            <a:r>
              <a:rPr lang="fr-FR" sz="1200" dirty="0"/>
              <a:t>                   </a:t>
            </a:r>
            <a:r>
              <a:rPr lang="fr-FR" sz="1200" b="1" dirty="0">
                <a:solidFill>
                  <a:schemeClr val="accent5"/>
                </a:solidFill>
              </a:rPr>
              <a:t>&lt;option </a:t>
            </a:r>
            <a:r>
              <a:rPr lang="fr-FR" sz="1200" b="1" dirty="0">
                <a:solidFill>
                  <a:srgbClr val="7030A0"/>
                </a:solidFill>
              </a:rPr>
              <a:t>value</a:t>
            </a:r>
            <a:r>
              <a:rPr lang="fr-FR" sz="1200" dirty="0"/>
              <a:t>="Sousse"</a:t>
            </a:r>
            <a:r>
              <a:rPr lang="fr-FR" sz="1200" b="1" dirty="0">
                <a:solidFill>
                  <a:schemeClr val="accent5"/>
                </a:solidFill>
              </a:rPr>
              <a:t>&gt;</a:t>
            </a:r>
            <a:r>
              <a:rPr lang="fr-FR" sz="1200" dirty="0"/>
              <a:t>Sousse </a:t>
            </a:r>
            <a:r>
              <a:rPr lang="fr-FR" sz="1200" b="1" dirty="0">
                <a:solidFill>
                  <a:schemeClr val="accent5"/>
                </a:solidFill>
              </a:rPr>
              <a:t>&lt;/option&gt; </a:t>
            </a:r>
          </a:p>
          <a:p>
            <a:r>
              <a:rPr lang="fr-FR" sz="1200" b="1" dirty="0">
                <a:solidFill>
                  <a:schemeClr val="accent5"/>
                </a:solidFill>
              </a:rPr>
              <a:t>                   &lt;option </a:t>
            </a:r>
            <a:r>
              <a:rPr lang="fr-FR" sz="1200" b="1" dirty="0">
                <a:solidFill>
                  <a:srgbClr val="7030A0"/>
                </a:solidFill>
              </a:rPr>
              <a:t>value</a:t>
            </a:r>
            <a:r>
              <a:rPr lang="fr-FR" sz="1200" dirty="0"/>
              <a:t>="</a:t>
            </a:r>
            <a:r>
              <a:rPr lang="fr-FR" sz="1200" dirty="0" err="1"/>
              <a:t>sfax</a:t>
            </a:r>
            <a:r>
              <a:rPr lang="fr-FR" sz="1200" dirty="0"/>
              <a:t>"</a:t>
            </a:r>
            <a:r>
              <a:rPr lang="fr-FR" sz="1200" b="1" dirty="0">
                <a:solidFill>
                  <a:schemeClr val="accent5"/>
                </a:solidFill>
              </a:rPr>
              <a:t>&gt;</a:t>
            </a:r>
            <a:r>
              <a:rPr lang="fr-FR" sz="1200" dirty="0"/>
              <a:t>Sfax </a:t>
            </a:r>
            <a:r>
              <a:rPr lang="fr-FR" sz="1200" b="1" dirty="0">
                <a:solidFill>
                  <a:schemeClr val="accent5"/>
                </a:solidFill>
              </a:rPr>
              <a:t>&lt;/option&gt; </a:t>
            </a:r>
          </a:p>
          <a:p>
            <a:r>
              <a:rPr lang="fr-FR" sz="1200" dirty="0"/>
              <a:t>                   </a:t>
            </a:r>
            <a:r>
              <a:rPr lang="fr-FR" sz="1200" b="1" dirty="0">
                <a:solidFill>
                  <a:schemeClr val="accent5"/>
                </a:solidFill>
              </a:rPr>
              <a:t>&lt;option </a:t>
            </a:r>
            <a:r>
              <a:rPr lang="fr-FR" sz="1200" b="1" dirty="0">
                <a:solidFill>
                  <a:srgbClr val="7030A0"/>
                </a:solidFill>
              </a:rPr>
              <a:t>value</a:t>
            </a:r>
            <a:r>
              <a:rPr lang="fr-FR" sz="1200" dirty="0"/>
              <a:t>="Jendouba"</a:t>
            </a:r>
            <a:r>
              <a:rPr lang="fr-FR" sz="1200" b="1" dirty="0">
                <a:solidFill>
                  <a:schemeClr val="accent5"/>
                </a:solidFill>
              </a:rPr>
              <a:t>&gt;</a:t>
            </a:r>
            <a:r>
              <a:rPr lang="fr-FR" sz="1200" dirty="0"/>
              <a:t>Jendouba </a:t>
            </a:r>
            <a:r>
              <a:rPr lang="fr-FR" sz="1200" b="1" dirty="0">
                <a:solidFill>
                  <a:schemeClr val="accent5"/>
                </a:solidFill>
              </a:rPr>
              <a:t>&lt;/option&gt; </a:t>
            </a:r>
          </a:p>
          <a:p>
            <a:r>
              <a:rPr lang="fr-FR" sz="1200" b="1" dirty="0">
                <a:solidFill>
                  <a:schemeClr val="accent5"/>
                </a:solidFill>
              </a:rPr>
              <a:t>                   &lt;option</a:t>
            </a:r>
            <a:r>
              <a:rPr lang="fr-FR" sz="1200" b="1" dirty="0">
                <a:solidFill>
                  <a:srgbClr val="7030A0"/>
                </a:solidFill>
              </a:rPr>
              <a:t> value</a:t>
            </a:r>
            <a:r>
              <a:rPr lang="fr-FR" sz="1200" dirty="0"/>
              <a:t>="Kairouan"</a:t>
            </a:r>
            <a:r>
              <a:rPr lang="fr-FR" sz="1200" b="1" dirty="0">
                <a:solidFill>
                  <a:schemeClr val="accent5"/>
                </a:solidFill>
              </a:rPr>
              <a:t>&gt;</a:t>
            </a:r>
            <a:r>
              <a:rPr lang="fr-FR" sz="1200" dirty="0"/>
              <a:t>Kairouan </a:t>
            </a:r>
            <a:r>
              <a:rPr lang="fr-FR" sz="1200" b="1" dirty="0">
                <a:solidFill>
                  <a:schemeClr val="accent5"/>
                </a:solidFill>
              </a:rPr>
              <a:t>&lt;/option&gt; </a:t>
            </a:r>
          </a:p>
          <a:p>
            <a:r>
              <a:rPr lang="fr-FR" sz="1200" b="1" dirty="0">
                <a:solidFill>
                  <a:schemeClr val="accent5"/>
                </a:solidFill>
              </a:rPr>
              <a:t>                   &lt;option </a:t>
            </a:r>
            <a:r>
              <a:rPr lang="fr-FR" sz="1200" b="1" dirty="0">
                <a:solidFill>
                  <a:srgbClr val="7030A0"/>
                </a:solidFill>
              </a:rPr>
              <a:t>value</a:t>
            </a:r>
            <a:r>
              <a:rPr lang="fr-FR" sz="1200" dirty="0"/>
              <a:t>="Gabes"</a:t>
            </a:r>
            <a:r>
              <a:rPr lang="fr-FR" sz="1200" b="1" dirty="0">
                <a:solidFill>
                  <a:schemeClr val="accent5"/>
                </a:solidFill>
              </a:rPr>
              <a:t>&gt;</a:t>
            </a:r>
            <a:r>
              <a:rPr lang="fr-FR" sz="1200" dirty="0"/>
              <a:t>Gabes </a:t>
            </a:r>
            <a:r>
              <a:rPr lang="fr-FR" sz="1200" b="1" dirty="0">
                <a:solidFill>
                  <a:schemeClr val="accent5"/>
                </a:solidFill>
              </a:rPr>
              <a:t>&lt;/option&gt; </a:t>
            </a:r>
          </a:p>
          <a:p>
            <a:r>
              <a:rPr lang="fr-FR" sz="1200" dirty="0"/>
              <a:t>             </a:t>
            </a:r>
            <a:r>
              <a:rPr lang="fr-FR" sz="1200" b="1" dirty="0">
                <a:solidFill>
                  <a:schemeClr val="accent5"/>
                </a:solidFill>
              </a:rPr>
              <a:t>&lt;/select&gt;</a:t>
            </a:r>
          </a:p>
          <a:p>
            <a:r>
              <a:rPr lang="fr-FR" sz="1200" dirty="0"/>
              <a:t>          </a:t>
            </a:r>
            <a:r>
              <a:rPr lang="fr-FR" sz="1200" b="1" dirty="0">
                <a:solidFill>
                  <a:schemeClr val="accent5"/>
                </a:solidFill>
              </a:rPr>
              <a:t>&lt;/p&gt;</a:t>
            </a:r>
          </a:p>
        </p:txBody>
      </p:sp>
    </p:spTree>
    <p:extLst>
      <p:ext uri="{BB962C8B-B14F-4D97-AF65-F5344CB8AC3E}">
        <p14:creationId xmlns:p14="http://schemas.microsoft.com/office/powerpoint/2010/main" val="12751363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b="1" dirty="0">
                <a:effectLst/>
              </a:rPr>
              <a:t>Versions et historique de HTML  </a:t>
            </a:r>
            <a:endParaRPr lang="fr-FR" sz="2400" dirty="0"/>
          </a:p>
        </p:txBody>
      </p:sp>
      <p:sp>
        <p:nvSpPr>
          <p:cNvPr id="3" name="Espace réservé du contenu 2"/>
          <p:cNvSpPr>
            <a:spLocks noGrp="1"/>
          </p:cNvSpPr>
          <p:nvPr>
            <p:ph idx="1"/>
          </p:nvPr>
        </p:nvSpPr>
        <p:spPr/>
        <p:txBody>
          <a:bodyPr>
            <a:normAutofit/>
          </a:bodyPr>
          <a:lstStyle/>
          <a:p>
            <a:r>
              <a:rPr lang="fr-FR" sz="1600" dirty="0"/>
              <a:t>HTML1 : première version créée par Tim </a:t>
            </a:r>
            <a:r>
              <a:rPr lang="fr-FR" sz="1600" dirty="0" err="1"/>
              <a:t>Berners</a:t>
            </a:r>
            <a:r>
              <a:rPr lang="fr-FR" sz="1600" dirty="0"/>
              <a:t>-Lee sur la base du langage SGML en 1991.</a:t>
            </a:r>
          </a:p>
          <a:p>
            <a:r>
              <a:rPr lang="fr-FR" sz="1600" dirty="0"/>
              <a:t>HTML2 : deuxième version, apparue en 1994. Avec l’apparition de </a:t>
            </a:r>
            <a:r>
              <a:rPr lang="fr-FR" sz="1600" u="sng" dirty="0">
                <a:hlinkClick r:id="rId2" tooltip="Netscape Navigator"/>
              </a:rPr>
              <a:t>Netscape Navigator</a:t>
            </a:r>
            <a:r>
              <a:rPr lang="fr-FR" sz="1600" dirty="0"/>
              <a:t> 0.9 le </a:t>
            </a:r>
            <a:r>
              <a:rPr lang="fr-FR" sz="1600" u="sng" dirty="0">
                <a:hlinkClick r:id="rId3" tooltip="13 octobre"/>
              </a:rPr>
              <a:t>13</a:t>
            </a:r>
            <a:r>
              <a:rPr lang="fr-FR" sz="1600" dirty="0"/>
              <a:t> </a:t>
            </a:r>
            <a:r>
              <a:rPr lang="fr-FR" sz="1600" u="sng" dirty="0">
                <a:hlinkClick r:id="rId4" tooltip="Octobre 1994"/>
              </a:rPr>
              <a:t>octobre</a:t>
            </a:r>
            <a:r>
              <a:rPr lang="fr-FR" sz="1600" dirty="0"/>
              <a:t> </a:t>
            </a:r>
            <a:r>
              <a:rPr lang="fr-FR" sz="1600" u="sng" dirty="0">
                <a:hlinkClick r:id="rId5" tooltip="1994 en informatique"/>
              </a:rPr>
              <a:t>1994</a:t>
            </a:r>
            <a:r>
              <a:rPr lang="fr-FR" sz="1600" dirty="0"/>
              <a:t>, le support de nombreux éléments de présentation est ajouté : attributs de texte, clignotement, centrage</a:t>
            </a:r>
          </a:p>
          <a:p>
            <a:r>
              <a:rPr lang="fr-FR" sz="1600" dirty="0"/>
              <a:t>HTML3 : En </a:t>
            </a:r>
            <a:r>
              <a:rPr lang="fr-FR" sz="1600" u="sng" dirty="0">
                <a:hlinkClick r:id="rId6" tooltip="Mars 1995"/>
              </a:rPr>
              <a:t>mars</a:t>
            </a:r>
            <a:r>
              <a:rPr lang="fr-FR" sz="1600" dirty="0"/>
              <a:t> </a:t>
            </a:r>
            <a:r>
              <a:rPr lang="fr-FR" sz="1600" u="sng" dirty="0">
                <a:hlinkClick r:id="rId7" tooltip="1995 en informatique"/>
              </a:rPr>
              <a:t>1995</a:t>
            </a:r>
            <a:r>
              <a:rPr lang="fr-FR" sz="1600" dirty="0"/>
              <a:t>, le </a:t>
            </a:r>
            <a:r>
              <a:rPr lang="fr-FR" sz="1600" i="1" u="sng" dirty="0">
                <a:hlinkClick r:id="rId8" tooltip="World Wide Web Consortium"/>
              </a:rPr>
              <a:t>World Wide Web Consortium</a:t>
            </a:r>
            <a:r>
              <a:rPr lang="fr-FR" sz="1600" dirty="0"/>
              <a:t> (W3C) nouvellement fondé propose le résultat de ses recherches sur HTML+  il aboutit en 1996 au HTML3.0 avec plusieurs nouveautés comme les tableaux, les scripts, le positionnement du texte autour des images, le support des expressions mathématiques etc.</a:t>
            </a:r>
          </a:p>
          <a:p>
            <a:r>
              <a:rPr lang="fr-FR" sz="1600" dirty="0"/>
              <a:t>HTML4 : apparue en 1998 avec la possibilité d’utiliser les frames (découpage d’une page en plusieurs parties), des améliorations sur les formulaires, </a:t>
            </a:r>
            <a:r>
              <a:rPr lang="fr-FR" sz="1600" dirty="0" smtClean="0"/>
              <a:t>utilisation </a:t>
            </a:r>
            <a:r>
              <a:rPr lang="fr-FR" sz="1600" dirty="0"/>
              <a:t>des feuilles de style (CSS).</a:t>
            </a:r>
          </a:p>
          <a:p>
            <a:r>
              <a:rPr lang="fr-FR" sz="1600" dirty="0"/>
              <a:t>HTML5 : finalisée en octobre 2014 et permet :d’inclure facilement des vidéos, d’ajouter plus de précisions sur les champs d’un formulaire.</a:t>
            </a:r>
          </a:p>
          <a:p>
            <a:endParaRPr lang="fr-FR" sz="1600" dirty="0"/>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7</a:t>
            </a:fld>
            <a:endParaRPr lang="fr-FR"/>
          </a:p>
        </p:txBody>
      </p:sp>
    </p:spTree>
    <p:extLst>
      <p:ext uri="{BB962C8B-B14F-4D97-AF65-F5344CB8AC3E}">
        <p14:creationId xmlns:p14="http://schemas.microsoft.com/office/powerpoint/2010/main" val="344018932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600" b="1" dirty="0">
                <a:effectLst/>
              </a:rPr>
              <a:t>Les </a:t>
            </a:r>
            <a:r>
              <a:rPr lang="fr-FR" sz="3600" b="1" dirty="0" smtClean="0">
                <a:effectLst/>
              </a:rPr>
              <a:t>formulaires</a:t>
            </a:r>
            <a:br>
              <a:rPr lang="fr-FR" sz="3600" b="1" dirty="0" smtClean="0">
                <a:effectLst/>
              </a:rPr>
            </a:br>
            <a:r>
              <a:rPr lang="fr-FR" sz="2400" b="1" dirty="0">
                <a:effectLst/>
              </a:rPr>
              <a:t>Les éléments </a:t>
            </a:r>
            <a:r>
              <a:rPr lang="fr-FR" sz="2400" b="1" dirty="0" smtClean="0">
                <a:effectLst/>
              </a:rPr>
              <a:t>d'options</a:t>
            </a:r>
            <a:endParaRPr lang="fr-FR" sz="2400" dirty="0">
              <a:effectLst/>
            </a:endParaRPr>
          </a:p>
        </p:txBody>
      </p:sp>
      <p:sp>
        <p:nvSpPr>
          <p:cNvPr id="3" name="Espace réservé du contenu 2"/>
          <p:cNvSpPr>
            <a:spLocks noGrp="1"/>
          </p:cNvSpPr>
          <p:nvPr>
            <p:ph idx="1"/>
          </p:nvPr>
        </p:nvSpPr>
        <p:spPr>
          <a:xfrm>
            <a:off x="1454703" y="1412776"/>
            <a:ext cx="7600888" cy="4800600"/>
          </a:xfrm>
        </p:spPr>
        <p:txBody>
          <a:bodyPr>
            <a:noAutofit/>
          </a:bodyPr>
          <a:lstStyle/>
          <a:p>
            <a:r>
              <a:rPr lang="fr-FR" sz="1600" b="1" i="1" dirty="0" smtClean="0"/>
              <a:t>Les listes déroulantes :</a:t>
            </a:r>
          </a:p>
          <a:p>
            <a:r>
              <a:rPr lang="fr-FR" sz="1600" dirty="0"/>
              <a:t>Si vous voulez qu'une option soit sélectionnée par défaut, utilisez cette fois l'attribut </a:t>
            </a:r>
            <a:r>
              <a:rPr lang="fr-FR" sz="1600" dirty="0" err="1">
                <a:solidFill>
                  <a:schemeClr val="accent3"/>
                </a:solidFill>
                <a:effectLst>
                  <a:outerShdw blurRad="38100" dist="38100" dir="2700000" algn="tl">
                    <a:srgbClr val="000000">
                      <a:alpha val="43137"/>
                    </a:srgbClr>
                  </a:outerShdw>
                </a:effectLst>
              </a:rPr>
              <a:t>selected</a:t>
            </a:r>
            <a:r>
              <a:rPr lang="fr-FR" sz="1600" dirty="0"/>
              <a:t>  </a:t>
            </a:r>
            <a:r>
              <a:rPr lang="fr-FR" sz="1600" dirty="0" smtClean="0"/>
              <a:t>:</a:t>
            </a:r>
            <a:r>
              <a:rPr lang="fr-FR" sz="1600" dirty="0"/>
              <a:t> </a:t>
            </a:r>
          </a:p>
          <a:p>
            <a:r>
              <a:rPr lang="fr-FR" sz="1600" dirty="0"/>
              <a:t>Vous pouvez aussi grouper vos options avec la balise </a:t>
            </a:r>
            <a:r>
              <a:rPr lang="fr-FR" sz="1600" dirty="0">
                <a:solidFill>
                  <a:schemeClr val="accent3"/>
                </a:solidFill>
                <a:effectLst>
                  <a:outerShdw blurRad="38100" dist="38100" dir="2700000" algn="tl">
                    <a:srgbClr val="000000">
                      <a:alpha val="43137"/>
                    </a:srgbClr>
                  </a:outerShdw>
                </a:effectLst>
              </a:rPr>
              <a:t>&lt;</a:t>
            </a:r>
            <a:r>
              <a:rPr lang="fr-FR" sz="1600" dirty="0" err="1">
                <a:solidFill>
                  <a:schemeClr val="accent3"/>
                </a:solidFill>
                <a:effectLst>
                  <a:outerShdw blurRad="38100" dist="38100" dir="2700000" algn="tl">
                    <a:srgbClr val="000000">
                      <a:alpha val="43137"/>
                    </a:srgbClr>
                  </a:outerShdw>
                </a:effectLst>
              </a:rPr>
              <a:t>optgroup</a:t>
            </a:r>
            <a:r>
              <a:rPr lang="fr-FR" sz="1600" dirty="0">
                <a:solidFill>
                  <a:schemeClr val="accent3"/>
                </a:solidFill>
                <a:effectLst>
                  <a:outerShdw blurRad="38100" dist="38100" dir="2700000" algn="tl">
                    <a:srgbClr val="000000">
                      <a:alpha val="43137"/>
                    </a:srgbClr>
                  </a:outerShdw>
                </a:effectLst>
              </a:rPr>
              <a:t>&gt; &lt;/</a:t>
            </a:r>
            <a:r>
              <a:rPr lang="fr-FR" sz="1600" dirty="0" err="1">
                <a:solidFill>
                  <a:schemeClr val="accent3"/>
                </a:solidFill>
                <a:effectLst>
                  <a:outerShdw blurRad="38100" dist="38100" dir="2700000" algn="tl">
                    <a:srgbClr val="000000">
                      <a:alpha val="43137"/>
                    </a:srgbClr>
                  </a:outerShdw>
                </a:effectLst>
              </a:rPr>
              <a:t>optgroup</a:t>
            </a:r>
            <a:r>
              <a:rPr lang="fr-FR" sz="1600" dirty="0">
                <a:solidFill>
                  <a:schemeClr val="accent3"/>
                </a:solidFill>
                <a:effectLst>
                  <a:outerShdw blurRad="38100" dist="38100" dir="2700000" algn="tl">
                    <a:srgbClr val="000000">
                      <a:alpha val="43137"/>
                    </a:srgbClr>
                  </a:outerShdw>
                </a:effectLst>
              </a:rPr>
              <a:t>&gt;</a:t>
            </a:r>
            <a:r>
              <a:rPr lang="fr-FR" sz="1600" dirty="0"/>
              <a:t>  . Dans notre exemple, pourquoi ne pas séparer les instituts  en fonction de leur université.</a:t>
            </a:r>
          </a:p>
          <a:p>
            <a:endParaRPr lang="fr-FR" sz="1600" b="1" i="1" dirty="0" smtClean="0"/>
          </a:p>
          <a:p>
            <a:endParaRPr lang="fr-FR" sz="1600" b="1" i="1" dirty="0"/>
          </a:p>
          <a:p>
            <a:pPr marL="82296" indent="0">
              <a:buNone/>
            </a:pPr>
            <a:endParaRPr lang="fr-FR" sz="1600" b="1" i="1" dirty="0"/>
          </a:p>
          <a:p>
            <a:pPr marL="82296" indent="0">
              <a:buNone/>
            </a:pPr>
            <a:endParaRPr lang="fr-FR" sz="1600" b="1" i="1" dirty="0">
              <a:effectLst>
                <a:outerShdw blurRad="38100" dist="38100" dir="2700000" algn="tl">
                  <a:srgbClr val="000000">
                    <a:alpha val="43137"/>
                  </a:srgbClr>
                </a:outerShdw>
              </a:effectLst>
            </a:endParaRPr>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70</a:t>
            </a:fld>
            <a:endParaRPr lang="fr-FR"/>
          </a:p>
        </p:txBody>
      </p:sp>
      <p:pic>
        <p:nvPicPr>
          <p:cNvPr id="8" name="Image 7"/>
          <p:cNvPicPr/>
          <p:nvPr/>
        </p:nvPicPr>
        <p:blipFill>
          <a:blip r:embed="rId2">
            <a:extLst>
              <a:ext uri="{28A0092B-C50C-407E-A947-70E740481C1C}">
                <a14:useLocalDpi xmlns:a14="http://schemas.microsoft.com/office/drawing/2010/main" val="0"/>
              </a:ext>
            </a:extLst>
          </a:blip>
          <a:srcRect/>
          <a:stretch>
            <a:fillRect/>
          </a:stretch>
        </p:blipFill>
        <p:spPr bwMode="auto">
          <a:xfrm>
            <a:off x="6084168" y="3429000"/>
            <a:ext cx="2858972" cy="2452881"/>
          </a:xfrm>
          <a:prstGeom prst="rect">
            <a:avLst/>
          </a:prstGeom>
          <a:noFill/>
          <a:ln>
            <a:noFill/>
          </a:ln>
          <a:effectLst>
            <a:glow rad="228600">
              <a:schemeClr val="accent6">
                <a:satMod val="175000"/>
                <a:alpha val="40000"/>
              </a:schemeClr>
            </a:glow>
          </a:effectLst>
        </p:spPr>
      </p:pic>
      <p:sp>
        <p:nvSpPr>
          <p:cNvPr id="5" name="ZoneTexte 4"/>
          <p:cNvSpPr txBox="1"/>
          <p:nvPr/>
        </p:nvSpPr>
        <p:spPr>
          <a:xfrm>
            <a:off x="395536" y="3068960"/>
            <a:ext cx="5454891" cy="2862322"/>
          </a:xfrm>
          <a:prstGeom prst="rect">
            <a:avLst/>
          </a:prstGeom>
          <a:noFill/>
          <a:ln>
            <a:solidFill>
              <a:schemeClr val="accent1"/>
            </a:solidFill>
          </a:ln>
        </p:spPr>
        <p:txBody>
          <a:bodyPr wrap="none" rtlCol="0">
            <a:spAutoFit/>
          </a:bodyPr>
          <a:lstStyle/>
          <a:p>
            <a:r>
              <a:rPr lang="fr-FR" sz="1200" dirty="0"/>
              <a:t> </a:t>
            </a:r>
            <a:r>
              <a:rPr lang="fr-FR" sz="1200" dirty="0" smtClean="0"/>
              <a:t>         &lt;</a:t>
            </a:r>
            <a:r>
              <a:rPr lang="fr-FR" sz="1200" dirty="0"/>
              <a:t>p&gt;</a:t>
            </a:r>
          </a:p>
          <a:p>
            <a:r>
              <a:rPr lang="fr-FR" sz="1200" dirty="0"/>
              <a:t>             &lt;label for="</a:t>
            </a:r>
            <a:r>
              <a:rPr lang="fr-FR" sz="1200" dirty="0" err="1"/>
              <a:t>universite</a:t>
            </a:r>
            <a:r>
              <a:rPr lang="fr-FR" sz="1200" dirty="0"/>
              <a:t>"&gt;à quelle université vous appartenez ?&lt;/label&gt;&lt;</a:t>
            </a:r>
            <a:r>
              <a:rPr lang="fr-FR" sz="1200" dirty="0" err="1"/>
              <a:t>br</a:t>
            </a:r>
            <a:r>
              <a:rPr lang="fr-FR" sz="1200" dirty="0"/>
              <a:t>&gt;</a:t>
            </a:r>
          </a:p>
          <a:p>
            <a:r>
              <a:rPr lang="fr-FR" sz="1200" dirty="0"/>
              <a:t>             </a:t>
            </a:r>
            <a:r>
              <a:rPr lang="fr-FR" sz="1200" b="1" dirty="0">
                <a:solidFill>
                  <a:schemeClr val="accent5"/>
                </a:solidFill>
              </a:rPr>
              <a:t>&lt;select </a:t>
            </a:r>
            <a:r>
              <a:rPr lang="fr-FR" sz="1200" b="1" dirty="0" err="1">
                <a:solidFill>
                  <a:schemeClr val="accent5"/>
                </a:solidFill>
              </a:rPr>
              <a:t>name</a:t>
            </a:r>
            <a:r>
              <a:rPr lang="fr-FR" sz="1200" b="1" dirty="0">
                <a:solidFill>
                  <a:schemeClr val="accent5"/>
                </a:solidFill>
              </a:rPr>
              <a:t>="</a:t>
            </a:r>
            <a:r>
              <a:rPr lang="fr-FR" sz="1200" b="1" dirty="0" err="1">
                <a:solidFill>
                  <a:schemeClr val="accent5"/>
                </a:solidFill>
              </a:rPr>
              <a:t>universite</a:t>
            </a:r>
            <a:r>
              <a:rPr lang="fr-FR" sz="1200" b="1" dirty="0">
                <a:solidFill>
                  <a:schemeClr val="accent5"/>
                </a:solidFill>
              </a:rPr>
              <a:t>" id="</a:t>
            </a:r>
            <a:r>
              <a:rPr lang="fr-FR" sz="1200" b="1" dirty="0" err="1">
                <a:solidFill>
                  <a:schemeClr val="accent5"/>
                </a:solidFill>
              </a:rPr>
              <a:t>universite</a:t>
            </a:r>
            <a:r>
              <a:rPr lang="fr-FR" sz="1200" b="1" dirty="0">
                <a:solidFill>
                  <a:schemeClr val="accent5"/>
                </a:solidFill>
              </a:rPr>
              <a:t>"&gt;</a:t>
            </a:r>
          </a:p>
          <a:p>
            <a:r>
              <a:rPr lang="fr-FR" sz="1200" dirty="0"/>
              <a:t>                 </a:t>
            </a:r>
            <a:r>
              <a:rPr lang="fr-FR" sz="1200" b="1" dirty="0">
                <a:solidFill>
                  <a:schemeClr val="accent5"/>
                </a:solidFill>
              </a:rPr>
              <a:t>&lt;</a:t>
            </a:r>
            <a:r>
              <a:rPr lang="fr-FR" sz="1200" b="1" dirty="0" err="1">
                <a:solidFill>
                  <a:schemeClr val="accent5"/>
                </a:solidFill>
              </a:rPr>
              <a:t>optgroup</a:t>
            </a:r>
            <a:r>
              <a:rPr lang="fr-FR" sz="1200" b="1" dirty="0">
                <a:solidFill>
                  <a:schemeClr val="accent5"/>
                </a:solidFill>
              </a:rPr>
              <a:t> label="Université de Tunis"&gt;</a:t>
            </a:r>
          </a:p>
          <a:p>
            <a:r>
              <a:rPr lang="fr-FR" sz="1200" dirty="0"/>
              <a:t>                   &lt;option value="ISG"&gt;ISG &lt;/option&gt; </a:t>
            </a:r>
          </a:p>
          <a:p>
            <a:r>
              <a:rPr lang="fr-FR" sz="1200" dirty="0"/>
              <a:t>                   &lt;option value="ISSEC"&gt;ISSEC &lt;/option&gt; </a:t>
            </a:r>
          </a:p>
          <a:p>
            <a:r>
              <a:rPr lang="fr-FR" sz="1200" dirty="0"/>
              <a:t>                   &lt;option value="IPEIT"&gt;IPEIT &lt;/option&gt;</a:t>
            </a:r>
          </a:p>
          <a:p>
            <a:r>
              <a:rPr lang="fr-FR" sz="1200" dirty="0"/>
              <a:t>                 </a:t>
            </a:r>
            <a:r>
              <a:rPr lang="fr-FR" sz="1200" b="1" dirty="0">
                <a:solidFill>
                  <a:schemeClr val="accent5"/>
                </a:solidFill>
              </a:rPr>
              <a:t>&lt;/</a:t>
            </a:r>
            <a:r>
              <a:rPr lang="fr-FR" sz="1200" b="1" dirty="0" err="1">
                <a:solidFill>
                  <a:schemeClr val="accent5"/>
                </a:solidFill>
              </a:rPr>
              <a:t>optgroup</a:t>
            </a:r>
            <a:r>
              <a:rPr lang="fr-FR" sz="1200" b="1" dirty="0">
                <a:solidFill>
                  <a:schemeClr val="accent5"/>
                </a:solidFill>
              </a:rPr>
              <a:t>&gt;</a:t>
            </a:r>
          </a:p>
          <a:p>
            <a:r>
              <a:rPr lang="fr-FR" sz="1200" dirty="0"/>
              <a:t>                 </a:t>
            </a:r>
            <a:r>
              <a:rPr lang="fr-FR" sz="1200" b="1" dirty="0">
                <a:solidFill>
                  <a:schemeClr val="accent5"/>
                </a:solidFill>
              </a:rPr>
              <a:t>&lt;</a:t>
            </a:r>
            <a:r>
              <a:rPr lang="fr-FR" sz="1200" b="1" dirty="0" err="1">
                <a:solidFill>
                  <a:schemeClr val="accent5"/>
                </a:solidFill>
              </a:rPr>
              <a:t>optgroup</a:t>
            </a:r>
            <a:r>
              <a:rPr lang="fr-FR" sz="1200" b="1" dirty="0">
                <a:solidFill>
                  <a:schemeClr val="accent5"/>
                </a:solidFill>
              </a:rPr>
              <a:t> label="Université el Manar"&gt;</a:t>
            </a:r>
          </a:p>
          <a:p>
            <a:r>
              <a:rPr lang="fr-FR" sz="1200" dirty="0"/>
              <a:t>                   &lt;option value="INSAT"&gt;INSAT &lt;/option&gt; </a:t>
            </a:r>
          </a:p>
          <a:p>
            <a:r>
              <a:rPr lang="fr-FR" sz="1200" dirty="0"/>
              <a:t>                   &lt;option value="ENIT"&gt;ENIT &lt;/option&gt; </a:t>
            </a:r>
          </a:p>
          <a:p>
            <a:r>
              <a:rPr lang="fr-FR" sz="1200" dirty="0"/>
              <a:t>                   &lt;option value="FAC DES SCIENCES"&gt;FAC DES SCIENCES &lt;/option&gt; </a:t>
            </a:r>
          </a:p>
          <a:p>
            <a:r>
              <a:rPr lang="fr-FR" sz="1200" dirty="0"/>
              <a:t>                 </a:t>
            </a:r>
            <a:r>
              <a:rPr lang="fr-FR" sz="1200" b="1" dirty="0">
                <a:solidFill>
                  <a:schemeClr val="accent5"/>
                </a:solidFill>
              </a:rPr>
              <a:t>&lt;/</a:t>
            </a:r>
            <a:r>
              <a:rPr lang="fr-FR" sz="1200" b="1" dirty="0" err="1">
                <a:solidFill>
                  <a:schemeClr val="accent5"/>
                </a:solidFill>
              </a:rPr>
              <a:t>optgroup</a:t>
            </a:r>
            <a:r>
              <a:rPr lang="fr-FR" sz="1200" b="1" dirty="0">
                <a:solidFill>
                  <a:schemeClr val="accent5"/>
                </a:solidFill>
              </a:rPr>
              <a:t>&gt;</a:t>
            </a:r>
          </a:p>
          <a:p>
            <a:r>
              <a:rPr lang="fr-FR" sz="1200" dirty="0"/>
              <a:t>             &lt;/select&gt;</a:t>
            </a:r>
          </a:p>
          <a:p>
            <a:r>
              <a:rPr lang="fr-FR" sz="1200" dirty="0"/>
              <a:t>          &lt;/p&gt;</a:t>
            </a:r>
          </a:p>
        </p:txBody>
      </p:sp>
    </p:spTree>
    <p:extLst>
      <p:ext uri="{BB962C8B-B14F-4D97-AF65-F5344CB8AC3E}">
        <p14:creationId xmlns:p14="http://schemas.microsoft.com/office/powerpoint/2010/main" val="241369102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600" b="1" dirty="0">
                <a:effectLst/>
              </a:rPr>
              <a:t>Les </a:t>
            </a:r>
            <a:r>
              <a:rPr lang="fr-FR" sz="3600" b="1" dirty="0" smtClean="0">
                <a:effectLst/>
              </a:rPr>
              <a:t>formulaires</a:t>
            </a:r>
            <a:br>
              <a:rPr lang="fr-FR" sz="3600" b="1" dirty="0" smtClean="0">
                <a:effectLst/>
              </a:rPr>
            </a:br>
            <a:r>
              <a:rPr lang="fr-FR" sz="2400" b="1" dirty="0">
                <a:effectLst/>
              </a:rPr>
              <a:t>Les éléments </a:t>
            </a:r>
            <a:r>
              <a:rPr lang="fr-FR" sz="2400" b="1" dirty="0" smtClean="0">
                <a:effectLst/>
              </a:rPr>
              <a:t>d'options</a:t>
            </a:r>
            <a:endParaRPr lang="fr-FR" sz="2400" dirty="0">
              <a:effectLst/>
            </a:endParaRPr>
          </a:p>
        </p:txBody>
      </p:sp>
      <p:sp>
        <p:nvSpPr>
          <p:cNvPr id="3" name="Espace réservé du contenu 2"/>
          <p:cNvSpPr>
            <a:spLocks noGrp="1"/>
          </p:cNvSpPr>
          <p:nvPr>
            <p:ph idx="1"/>
          </p:nvPr>
        </p:nvSpPr>
        <p:spPr>
          <a:xfrm>
            <a:off x="1454703" y="1412776"/>
            <a:ext cx="7600888" cy="4800600"/>
          </a:xfrm>
        </p:spPr>
        <p:txBody>
          <a:bodyPr>
            <a:noAutofit/>
          </a:bodyPr>
          <a:lstStyle/>
          <a:p>
            <a:r>
              <a:rPr lang="fr-FR" sz="1600" b="1" i="1" dirty="0"/>
              <a:t>Les data </a:t>
            </a:r>
            <a:r>
              <a:rPr lang="fr-FR" sz="1600" b="1" i="1" dirty="0" smtClean="0"/>
              <a:t>List : </a:t>
            </a:r>
            <a:r>
              <a:rPr lang="fr-FR" sz="1600" dirty="0">
                <a:solidFill>
                  <a:schemeClr val="accent3"/>
                </a:solidFill>
                <a:effectLst>
                  <a:outerShdw blurRad="38100" dist="38100" dir="2700000" algn="tl">
                    <a:srgbClr val="000000">
                      <a:alpha val="43137"/>
                    </a:srgbClr>
                  </a:outerShdw>
                </a:effectLst>
              </a:rPr>
              <a:t>&lt;</a:t>
            </a:r>
            <a:r>
              <a:rPr lang="fr-FR" sz="1600" dirty="0" err="1">
                <a:solidFill>
                  <a:schemeClr val="accent3"/>
                </a:solidFill>
                <a:effectLst>
                  <a:outerShdw blurRad="38100" dist="38100" dir="2700000" algn="tl">
                    <a:srgbClr val="000000">
                      <a:alpha val="43137"/>
                    </a:srgbClr>
                  </a:outerShdw>
                </a:effectLst>
              </a:rPr>
              <a:t>datalist</a:t>
            </a:r>
            <a:r>
              <a:rPr lang="fr-FR" sz="1600" dirty="0">
                <a:solidFill>
                  <a:schemeClr val="accent3"/>
                </a:solidFill>
                <a:effectLst>
                  <a:outerShdw blurRad="38100" dist="38100" dir="2700000" algn="tl">
                    <a:srgbClr val="000000">
                      <a:alpha val="43137"/>
                    </a:srgbClr>
                  </a:outerShdw>
                </a:effectLst>
              </a:rPr>
              <a:t>&gt;</a:t>
            </a:r>
            <a:r>
              <a:rPr lang="fr-FR" sz="1600" dirty="0"/>
              <a:t> est un élément de formulaire permettant de lier une liste de choix à un élément </a:t>
            </a:r>
            <a:r>
              <a:rPr lang="fr-FR" sz="1600" dirty="0">
                <a:solidFill>
                  <a:schemeClr val="accent3"/>
                </a:solidFill>
                <a:effectLst>
                  <a:outerShdw blurRad="38100" dist="38100" dir="2700000" algn="tl">
                    <a:srgbClr val="000000">
                      <a:alpha val="43137"/>
                    </a:srgbClr>
                  </a:outerShdw>
                </a:effectLst>
              </a:rPr>
              <a:t>input. </a:t>
            </a:r>
            <a:r>
              <a:rPr lang="fr-FR" sz="1600" dirty="0"/>
              <a:t>Il est voué à fournir des fonctionnalités d'auto-complétion ou </a:t>
            </a:r>
            <a:r>
              <a:rPr lang="fr-FR" sz="1600" dirty="0" smtClean="0"/>
              <a:t>d'</a:t>
            </a:r>
            <a:r>
              <a:rPr lang="fr-FR" sz="1600" dirty="0" err="1" smtClean="0"/>
              <a:t>auto-suggestion</a:t>
            </a:r>
            <a:endParaRPr lang="fr-FR" sz="1600" dirty="0" smtClean="0"/>
          </a:p>
          <a:p>
            <a:r>
              <a:rPr lang="fr-FR" sz="1600" b="1" dirty="0"/>
              <a:t>Exemple</a:t>
            </a:r>
            <a:endParaRPr lang="fr-FR" sz="1600" dirty="0"/>
          </a:p>
          <a:p>
            <a:pPr marL="82296" indent="0">
              <a:buNone/>
            </a:pPr>
            <a:endParaRPr lang="fr-FR" sz="1600" dirty="0"/>
          </a:p>
          <a:p>
            <a:endParaRPr lang="fr-FR" sz="1600" b="1" i="1" dirty="0"/>
          </a:p>
          <a:p>
            <a:pPr marL="82296" indent="0">
              <a:buNone/>
            </a:pPr>
            <a:endParaRPr lang="fr-FR" sz="1600" b="1" i="1" dirty="0" smtClean="0"/>
          </a:p>
          <a:p>
            <a:endParaRPr lang="fr-FR" sz="1600" b="1" i="1" dirty="0"/>
          </a:p>
          <a:p>
            <a:pPr marL="82296" indent="0">
              <a:buNone/>
            </a:pPr>
            <a:endParaRPr lang="fr-FR" sz="1600" b="1" i="1" dirty="0"/>
          </a:p>
          <a:p>
            <a:pPr marL="82296" indent="0">
              <a:buNone/>
            </a:pPr>
            <a:endParaRPr lang="fr-FR" sz="1600" b="1" i="1" dirty="0">
              <a:effectLst>
                <a:outerShdw blurRad="38100" dist="38100" dir="2700000" algn="tl">
                  <a:srgbClr val="000000">
                    <a:alpha val="43137"/>
                  </a:srgbClr>
                </a:outerShdw>
              </a:effectLst>
            </a:endParaRPr>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71</a:t>
            </a:fld>
            <a:endParaRPr lang="fr-FR"/>
          </a:p>
        </p:txBody>
      </p:sp>
      <p:pic>
        <p:nvPicPr>
          <p:cNvPr id="10" name="Image 9"/>
          <p:cNvPicPr/>
          <p:nvPr/>
        </p:nvPicPr>
        <p:blipFill>
          <a:blip r:embed="rId2">
            <a:extLst>
              <a:ext uri="{28A0092B-C50C-407E-A947-70E740481C1C}">
                <a14:useLocalDpi xmlns:a14="http://schemas.microsoft.com/office/drawing/2010/main" val="0"/>
              </a:ext>
            </a:extLst>
          </a:blip>
          <a:srcRect/>
          <a:stretch>
            <a:fillRect/>
          </a:stretch>
        </p:blipFill>
        <p:spPr bwMode="auto">
          <a:xfrm>
            <a:off x="5292080" y="2636912"/>
            <a:ext cx="2981960" cy="3781425"/>
          </a:xfrm>
          <a:prstGeom prst="rect">
            <a:avLst/>
          </a:prstGeom>
          <a:noFill/>
          <a:ln>
            <a:noFill/>
          </a:ln>
          <a:effectLst>
            <a:outerShdw blurRad="63500" dist="38100" dir="13800000" sx="101000" sy="101000" algn="br" rotWithShape="0">
              <a:prstClr val="black">
                <a:alpha val="39000"/>
              </a:prstClr>
            </a:outerShdw>
          </a:effectLst>
        </p:spPr>
      </p:pic>
      <p:sp>
        <p:nvSpPr>
          <p:cNvPr id="5" name="ZoneTexte 4"/>
          <p:cNvSpPr txBox="1"/>
          <p:nvPr/>
        </p:nvSpPr>
        <p:spPr>
          <a:xfrm>
            <a:off x="1187624" y="2658864"/>
            <a:ext cx="3937360" cy="2677656"/>
          </a:xfrm>
          <a:prstGeom prst="rect">
            <a:avLst/>
          </a:prstGeom>
          <a:noFill/>
          <a:ln>
            <a:solidFill>
              <a:schemeClr val="accent1"/>
            </a:solidFill>
          </a:ln>
        </p:spPr>
        <p:txBody>
          <a:bodyPr wrap="none" rtlCol="0">
            <a:spAutoFit/>
          </a:bodyPr>
          <a:lstStyle/>
          <a:p>
            <a:r>
              <a:rPr lang="fr-FR" sz="1400" dirty="0"/>
              <a:t> &lt;body&gt;   </a:t>
            </a:r>
          </a:p>
          <a:p>
            <a:r>
              <a:rPr lang="fr-FR" sz="1400" dirty="0"/>
              <a:t>        </a:t>
            </a:r>
            <a:r>
              <a:rPr lang="fr-FR" sz="1400" b="1" dirty="0">
                <a:solidFill>
                  <a:schemeClr val="accent5"/>
                </a:solidFill>
              </a:rPr>
              <a:t>&lt;input </a:t>
            </a:r>
            <a:r>
              <a:rPr lang="fr-FR" sz="1400" b="1" dirty="0" err="1">
                <a:solidFill>
                  <a:schemeClr val="accent5"/>
                </a:solidFill>
              </a:rPr>
              <a:t>list</a:t>
            </a:r>
            <a:r>
              <a:rPr lang="fr-FR" sz="1400" b="1" dirty="0">
                <a:solidFill>
                  <a:schemeClr val="accent5"/>
                </a:solidFill>
              </a:rPr>
              <a:t>="voitures" </a:t>
            </a:r>
            <a:r>
              <a:rPr lang="fr-FR" sz="1400" b="1" dirty="0" err="1">
                <a:solidFill>
                  <a:schemeClr val="accent5"/>
                </a:solidFill>
              </a:rPr>
              <a:t>name</a:t>
            </a:r>
            <a:r>
              <a:rPr lang="fr-FR" sz="1400" b="1" dirty="0">
                <a:solidFill>
                  <a:schemeClr val="accent5"/>
                </a:solidFill>
              </a:rPr>
              <a:t>="voitures"&gt;</a:t>
            </a:r>
          </a:p>
          <a:p>
            <a:r>
              <a:rPr lang="fr-FR" sz="1400" b="1" dirty="0">
                <a:solidFill>
                  <a:schemeClr val="accent5"/>
                </a:solidFill>
              </a:rPr>
              <a:t>        &lt;</a:t>
            </a:r>
            <a:r>
              <a:rPr lang="fr-FR" sz="1400" b="1" dirty="0" err="1">
                <a:solidFill>
                  <a:schemeClr val="accent5"/>
                </a:solidFill>
              </a:rPr>
              <a:t>datalist</a:t>
            </a:r>
            <a:r>
              <a:rPr lang="fr-FR" sz="1400" b="1" dirty="0">
                <a:solidFill>
                  <a:schemeClr val="accent5"/>
                </a:solidFill>
              </a:rPr>
              <a:t> id="voitures"&gt;</a:t>
            </a:r>
          </a:p>
          <a:p>
            <a:r>
              <a:rPr lang="fr-FR" sz="1400" dirty="0"/>
              <a:t>            </a:t>
            </a:r>
            <a:r>
              <a:rPr lang="fr-FR" sz="1400" dirty="0">
                <a:solidFill>
                  <a:schemeClr val="accent5"/>
                </a:solidFill>
              </a:rPr>
              <a:t>&lt;option</a:t>
            </a:r>
            <a:r>
              <a:rPr lang="fr-FR" sz="1400" dirty="0"/>
              <a:t> value="</a:t>
            </a:r>
            <a:r>
              <a:rPr lang="fr-FR" sz="1400" dirty="0" err="1"/>
              <a:t>peugeot</a:t>
            </a:r>
            <a:r>
              <a:rPr lang="fr-FR" sz="1400" dirty="0"/>
              <a:t>"</a:t>
            </a:r>
            <a:r>
              <a:rPr lang="fr-FR" sz="1400" dirty="0">
                <a:solidFill>
                  <a:schemeClr val="accent5"/>
                </a:solidFill>
              </a:rPr>
              <a:t>&gt;&lt;/option&gt;</a:t>
            </a:r>
          </a:p>
          <a:p>
            <a:r>
              <a:rPr lang="fr-FR" sz="1400" dirty="0"/>
              <a:t>           </a:t>
            </a:r>
            <a:r>
              <a:rPr lang="fr-FR" sz="1400" dirty="0">
                <a:solidFill>
                  <a:schemeClr val="accent5"/>
                </a:solidFill>
              </a:rPr>
              <a:t> &lt;option </a:t>
            </a:r>
            <a:r>
              <a:rPr lang="fr-FR" sz="1400" dirty="0"/>
              <a:t>value="</a:t>
            </a:r>
            <a:r>
              <a:rPr lang="fr-FR" sz="1400" dirty="0" err="1"/>
              <a:t>renault</a:t>
            </a:r>
            <a:r>
              <a:rPr lang="fr-FR" sz="1400" dirty="0"/>
              <a:t>"</a:t>
            </a:r>
            <a:r>
              <a:rPr lang="fr-FR" sz="1400" dirty="0">
                <a:solidFill>
                  <a:schemeClr val="accent5"/>
                </a:solidFill>
              </a:rPr>
              <a:t>&gt;&lt;/option&gt;</a:t>
            </a:r>
          </a:p>
          <a:p>
            <a:r>
              <a:rPr lang="fr-FR" sz="1400" dirty="0"/>
              <a:t>            </a:t>
            </a:r>
            <a:r>
              <a:rPr lang="fr-FR" sz="1400" dirty="0">
                <a:solidFill>
                  <a:schemeClr val="accent5"/>
                </a:solidFill>
              </a:rPr>
              <a:t>&lt;option </a:t>
            </a:r>
            <a:r>
              <a:rPr lang="fr-FR" sz="1400" dirty="0"/>
              <a:t>value="Kia"</a:t>
            </a:r>
            <a:r>
              <a:rPr lang="fr-FR" sz="1400" dirty="0">
                <a:solidFill>
                  <a:schemeClr val="accent5"/>
                </a:solidFill>
              </a:rPr>
              <a:t>&gt;&lt;/option&gt;</a:t>
            </a:r>
          </a:p>
          <a:p>
            <a:r>
              <a:rPr lang="fr-FR" sz="1400" dirty="0"/>
              <a:t>            </a:t>
            </a:r>
            <a:r>
              <a:rPr lang="fr-FR" sz="1400" dirty="0">
                <a:solidFill>
                  <a:schemeClr val="accent5"/>
                </a:solidFill>
              </a:rPr>
              <a:t>&lt;option </a:t>
            </a:r>
            <a:r>
              <a:rPr lang="fr-FR" sz="1400" dirty="0"/>
              <a:t>value="</a:t>
            </a:r>
            <a:r>
              <a:rPr lang="fr-FR" sz="1400" dirty="0" err="1"/>
              <a:t>Porsh</a:t>
            </a:r>
            <a:r>
              <a:rPr lang="fr-FR" sz="1400" dirty="0"/>
              <a:t>"</a:t>
            </a:r>
            <a:r>
              <a:rPr lang="fr-FR" sz="1400" dirty="0">
                <a:solidFill>
                  <a:schemeClr val="accent5"/>
                </a:solidFill>
              </a:rPr>
              <a:t>&gt;&lt;/option&gt;</a:t>
            </a:r>
          </a:p>
          <a:p>
            <a:r>
              <a:rPr lang="fr-FR" sz="1400" dirty="0"/>
              <a:t>            </a:t>
            </a:r>
            <a:r>
              <a:rPr lang="fr-FR" sz="1400" dirty="0">
                <a:solidFill>
                  <a:schemeClr val="accent5"/>
                </a:solidFill>
              </a:rPr>
              <a:t>&lt;option </a:t>
            </a:r>
            <a:r>
              <a:rPr lang="fr-FR" sz="1400" dirty="0"/>
              <a:t>value="Land Rover"</a:t>
            </a:r>
            <a:r>
              <a:rPr lang="fr-FR" sz="1400" dirty="0">
                <a:solidFill>
                  <a:schemeClr val="accent5"/>
                </a:solidFill>
              </a:rPr>
              <a:t>&gt;&lt;/option&gt;</a:t>
            </a:r>
          </a:p>
          <a:p>
            <a:r>
              <a:rPr lang="fr-FR" sz="1400" dirty="0"/>
              <a:t>            </a:t>
            </a:r>
            <a:r>
              <a:rPr lang="fr-FR" sz="1400" dirty="0">
                <a:solidFill>
                  <a:schemeClr val="accent5"/>
                </a:solidFill>
              </a:rPr>
              <a:t>&lt;option</a:t>
            </a:r>
            <a:r>
              <a:rPr lang="fr-FR" sz="1400" dirty="0"/>
              <a:t> value="Lancia"</a:t>
            </a:r>
            <a:r>
              <a:rPr lang="fr-FR" sz="1400" dirty="0">
                <a:solidFill>
                  <a:schemeClr val="accent5"/>
                </a:solidFill>
              </a:rPr>
              <a:t>&gt;&lt;/option&gt;</a:t>
            </a:r>
          </a:p>
          <a:p>
            <a:r>
              <a:rPr lang="fr-FR" sz="1400" dirty="0"/>
              <a:t>            </a:t>
            </a:r>
            <a:r>
              <a:rPr lang="fr-FR" sz="1400" dirty="0">
                <a:solidFill>
                  <a:schemeClr val="accent5"/>
                </a:solidFill>
              </a:rPr>
              <a:t>&lt;option </a:t>
            </a:r>
            <a:r>
              <a:rPr lang="fr-FR" sz="1400" dirty="0"/>
              <a:t>value="Lamborghini"</a:t>
            </a:r>
            <a:r>
              <a:rPr lang="fr-FR" sz="1400" dirty="0">
                <a:solidFill>
                  <a:schemeClr val="accent5"/>
                </a:solidFill>
              </a:rPr>
              <a:t>&gt;&lt;/option&gt;</a:t>
            </a:r>
          </a:p>
          <a:p>
            <a:r>
              <a:rPr lang="fr-FR" sz="1400" dirty="0"/>
              <a:t>        </a:t>
            </a:r>
            <a:r>
              <a:rPr lang="fr-FR" sz="1400" b="1" dirty="0">
                <a:solidFill>
                  <a:schemeClr val="accent5"/>
                </a:solidFill>
              </a:rPr>
              <a:t>&lt;/</a:t>
            </a:r>
            <a:r>
              <a:rPr lang="fr-FR" sz="1400" b="1" dirty="0" err="1">
                <a:solidFill>
                  <a:schemeClr val="accent5"/>
                </a:solidFill>
              </a:rPr>
              <a:t>datalist</a:t>
            </a:r>
            <a:r>
              <a:rPr lang="fr-FR" sz="1400" b="1" dirty="0">
                <a:solidFill>
                  <a:schemeClr val="accent5"/>
                </a:solidFill>
              </a:rPr>
              <a:t>&gt;</a:t>
            </a:r>
          </a:p>
          <a:p>
            <a:r>
              <a:rPr lang="fr-FR" sz="1400" dirty="0"/>
              <a:t>    &lt;/body&gt;</a:t>
            </a:r>
          </a:p>
        </p:txBody>
      </p:sp>
    </p:spTree>
    <p:extLst>
      <p:ext uri="{BB962C8B-B14F-4D97-AF65-F5344CB8AC3E}">
        <p14:creationId xmlns:p14="http://schemas.microsoft.com/office/powerpoint/2010/main" val="43871155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600" b="1" dirty="0">
                <a:effectLst/>
              </a:rPr>
              <a:t>Les </a:t>
            </a:r>
            <a:r>
              <a:rPr lang="fr-FR" sz="3600" b="1" dirty="0" smtClean="0">
                <a:effectLst/>
              </a:rPr>
              <a:t>formulaires</a:t>
            </a:r>
            <a:br>
              <a:rPr lang="fr-FR" sz="3600" b="1" dirty="0" smtClean="0">
                <a:effectLst/>
              </a:rPr>
            </a:br>
            <a:r>
              <a:rPr lang="fr-FR" sz="2400" b="1" dirty="0">
                <a:effectLst/>
              </a:rPr>
              <a:t>Les éléments </a:t>
            </a:r>
            <a:r>
              <a:rPr lang="fr-FR" sz="2400" b="1" dirty="0" smtClean="0">
                <a:effectLst/>
              </a:rPr>
              <a:t>d'options</a:t>
            </a:r>
            <a:endParaRPr lang="fr-FR" sz="2400" dirty="0">
              <a:effectLst/>
            </a:endParaRPr>
          </a:p>
        </p:txBody>
      </p:sp>
      <p:sp>
        <p:nvSpPr>
          <p:cNvPr id="3" name="Espace réservé du contenu 2"/>
          <p:cNvSpPr>
            <a:spLocks noGrp="1"/>
          </p:cNvSpPr>
          <p:nvPr>
            <p:ph idx="1"/>
          </p:nvPr>
        </p:nvSpPr>
        <p:spPr>
          <a:xfrm>
            <a:off x="1454703" y="1412776"/>
            <a:ext cx="7600888" cy="4800600"/>
          </a:xfrm>
        </p:spPr>
        <p:txBody>
          <a:bodyPr>
            <a:noAutofit/>
          </a:bodyPr>
          <a:lstStyle/>
          <a:p>
            <a:r>
              <a:rPr lang="fr-FR" sz="1600" b="1" i="1" dirty="0"/>
              <a:t>Les data </a:t>
            </a:r>
            <a:r>
              <a:rPr lang="fr-FR" sz="1600" b="1" i="1" dirty="0" smtClean="0"/>
              <a:t>List : </a:t>
            </a:r>
            <a:r>
              <a:rPr lang="fr-FR" sz="1600" dirty="0">
                <a:solidFill>
                  <a:schemeClr val="accent3"/>
                </a:solidFill>
                <a:effectLst>
                  <a:outerShdw blurRad="38100" dist="38100" dir="2700000" algn="tl">
                    <a:srgbClr val="000000">
                      <a:alpha val="43137"/>
                    </a:srgbClr>
                  </a:outerShdw>
                </a:effectLst>
              </a:rPr>
              <a:t>&lt;</a:t>
            </a:r>
            <a:r>
              <a:rPr lang="fr-FR" sz="1600" dirty="0" err="1">
                <a:solidFill>
                  <a:schemeClr val="accent3"/>
                </a:solidFill>
                <a:effectLst>
                  <a:outerShdw blurRad="38100" dist="38100" dir="2700000" algn="tl">
                    <a:srgbClr val="000000">
                      <a:alpha val="43137"/>
                    </a:srgbClr>
                  </a:outerShdw>
                </a:effectLst>
              </a:rPr>
              <a:t>datalist</a:t>
            </a:r>
            <a:r>
              <a:rPr lang="fr-FR" sz="1600" dirty="0">
                <a:solidFill>
                  <a:schemeClr val="accent3"/>
                </a:solidFill>
                <a:effectLst>
                  <a:outerShdw blurRad="38100" dist="38100" dir="2700000" algn="tl">
                    <a:srgbClr val="000000">
                      <a:alpha val="43137"/>
                    </a:srgbClr>
                  </a:outerShdw>
                </a:effectLst>
              </a:rPr>
              <a:t>&gt;</a:t>
            </a:r>
            <a:r>
              <a:rPr lang="fr-FR" sz="1600" dirty="0"/>
              <a:t> est un élément de formulaire permettant de lier une liste de choix à un élément </a:t>
            </a:r>
            <a:r>
              <a:rPr lang="fr-FR" sz="1600" dirty="0">
                <a:solidFill>
                  <a:schemeClr val="accent3"/>
                </a:solidFill>
                <a:effectLst>
                  <a:outerShdw blurRad="38100" dist="38100" dir="2700000" algn="tl">
                    <a:srgbClr val="000000">
                      <a:alpha val="43137"/>
                    </a:srgbClr>
                  </a:outerShdw>
                </a:effectLst>
              </a:rPr>
              <a:t>input. </a:t>
            </a:r>
            <a:r>
              <a:rPr lang="fr-FR" sz="1600" dirty="0"/>
              <a:t>Il est voué à fournir des fonctionnalités d'auto-complétion ou </a:t>
            </a:r>
            <a:r>
              <a:rPr lang="fr-FR" sz="1600" dirty="0" smtClean="0"/>
              <a:t>d'</a:t>
            </a:r>
            <a:r>
              <a:rPr lang="fr-FR" sz="1600" dirty="0" err="1" smtClean="0"/>
              <a:t>auto-suggestion</a:t>
            </a:r>
            <a:endParaRPr lang="fr-FR" sz="1600" dirty="0" smtClean="0"/>
          </a:p>
          <a:p>
            <a:r>
              <a:rPr lang="fr-FR" sz="1600" b="1" dirty="0"/>
              <a:t>Exemple</a:t>
            </a:r>
            <a:endParaRPr lang="fr-FR" sz="1600" dirty="0"/>
          </a:p>
          <a:p>
            <a:pPr marL="82296" indent="0">
              <a:buNone/>
            </a:pPr>
            <a:endParaRPr lang="fr-FR" sz="1600" dirty="0"/>
          </a:p>
          <a:p>
            <a:endParaRPr lang="fr-FR" sz="1600" b="1" i="1" dirty="0"/>
          </a:p>
          <a:p>
            <a:pPr marL="82296" indent="0">
              <a:buNone/>
            </a:pPr>
            <a:endParaRPr lang="fr-FR" sz="1600" b="1" i="1" dirty="0" smtClean="0"/>
          </a:p>
          <a:p>
            <a:endParaRPr lang="fr-FR" sz="1600" b="1" i="1" dirty="0"/>
          </a:p>
          <a:p>
            <a:pPr marL="82296" indent="0">
              <a:buNone/>
            </a:pPr>
            <a:endParaRPr lang="fr-FR" sz="1600" b="1" i="1" dirty="0"/>
          </a:p>
          <a:p>
            <a:pPr marL="82296" indent="0">
              <a:buNone/>
            </a:pPr>
            <a:endParaRPr lang="fr-FR" sz="1600" b="1" i="1" dirty="0">
              <a:effectLst>
                <a:outerShdw blurRad="38100" dist="38100" dir="2700000" algn="tl">
                  <a:srgbClr val="000000">
                    <a:alpha val="43137"/>
                  </a:srgbClr>
                </a:outerShdw>
              </a:effectLst>
            </a:endParaRPr>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72</a:t>
            </a:fld>
            <a:endParaRPr lang="fr-FR"/>
          </a:p>
        </p:txBody>
      </p:sp>
      <p:pic>
        <p:nvPicPr>
          <p:cNvPr id="50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2783" y="3662544"/>
            <a:ext cx="3133725" cy="2493963"/>
          </a:xfrm>
          <a:prstGeom prst="rect">
            <a:avLst/>
          </a:prstGeom>
          <a:noFill/>
          <a:ln>
            <a:noFill/>
          </a:ln>
          <a:effectLst>
            <a:glow rad="228600">
              <a:schemeClr val="accent6">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5186812" y="3140968"/>
            <a:ext cx="3705668" cy="461665"/>
          </a:xfrm>
          <a:prstGeom prst="rect">
            <a:avLst/>
          </a:prstGeom>
        </p:spPr>
        <p:txBody>
          <a:bodyPr wrap="square">
            <a:spAutoFit/>
          </a:bodyPr>
          <a:lstStyle/>
          <a:p>
            <a:pPr marL="82296" indent="0">
              <a:buNone/>
            </a:pPr>
            <a:r>
              <a:rPr lang="fr-FR" sz="1200" dirty="0" smtClean="0"/>
              <a:t>Quand on tape la chaine « La »  la fonction d’auto-complétion affiche les mots commençant par « La »</a:t>
            </a:r>
            <a:endParaRPr lang="fr-FR" sz="1200" dirty="0"/>
          </a:p>
        </p:txBody>
      </p:sp>
      <p:sp>
        <p:nvSpPr>
          <p:cNvPr id="8" name="ZoneTexte 7"/>
          <p:cNvSpPr txBox="1"/>
          <p:nvPr/>
        </p:nvSpPr>
        <p:spPr>
          <a:xfrm>
            <a:off x="1187624" y="2658864"/>
            <a:ext cx="3937360" cy="2677656"/>
          </a:xfrm>
          <a:prstGeom prst="rect">
            <a:avLst/>
          </a:prstGeom>
          <a:noFill/>
          <a:ln>
            <a:solidFill>
              <a:schemeClr val="accent1"/>
            </a:solidFill>
          </a:ln>
        </p:spPr>
        <p:txBody>
          <a:bodyPr wrap="none" rtlCol="0">
            <a:spAutoFit/>
          </a:bodyPr>
          <a:lstStyle/>
          <a:p>
            <a:r>
              <a:rPr lang="fr-FR" sz="1400" dirty="0"/>
              <a:t> &lt;body&gt;   </a:t>
            </a:r>
          </a:p>
          <a:p>
            <a:r>
              <a:rPr lang="fr-FR" sz="1400" dirty="0"/>
              <a:t>        </a:t>
            </a:r>
            <a:r>
              <a:rPr lang="fr-FR" sz="1400" b="1" dirty="0">
                <a:solidFill>
                  <a:schemeClr val="accent5"/>
                </a:solidFill>
              </a:rPr>
              <a:t>&lt;input </a:t>
            </a:r>
            <a:r>
              <a:rPr lang="fr-FR" sz="1400" b="1" dirty="0" err="1">
                <a:solidFill>
                  <a:schemeClr val="accent5"/>
                </a:solidFill>
              </a:rPr>
              <a:t>list</a:t>
            </a:r>
            <a:r>
              <a:rPr lang="fr-FR" sz="1400" b="1" dirty="0">
                <a:solidFill>
                  <a:schemeClr val="accent5"/>
                </a:solidFill>
              </a:rPr>
              <a:t>="voitures" </a:t>
            </a:r>
            <a:r>
              <a:rPr lang="fr-FR" sz="1400" b="1" dirty="0" err="1">
                <a:solidFill>
                  <a:schemeClr val="accent5"/>
                </a:solidFill>
              </a:rPr>
              <a:t>name</a:t>
            </a:r>
            <a:r>
              <a:rPr lang="fr-FR" sz="1400" b="1" dirty="0">
                <a:solidFill>
                  <a:schemeClr val="accent5"/>
                </a:solidFill>
              </a:rPr>
              <a:t>="voitures"&gt;</a:t>
            </a:r>
          </a:p>
          <a:p>
            <a:r>
              <a:rPr lang="fr-FR" sz="1400" b="1" dirty="0">
                <a:solidFill>
                  <a:schemeClr val="accent5"/>
                </a:solidFill>
              </a:rPr>
              <a:t>        &lt;</a:t>
            </a:r>
            <a:r>
              <a:rPr lang="fr-FR" sz="1400" b="1" dirty="0" err="1">
                <a:solidFill>
                  <a:schemeClr val="accent5"/>
                </a:solidFill>
              </a:rPr>
              <a:t>datalist</a:t>
            </a:r>
            <a:r>
              <a:rPr lang="fr-FR" sz="1400" b="1" dirty="0">
                <a:solidFill>
                  <a:schemeClr val="accent5"/>
                </a:solidFill>
              </a:rPr>
              <a:t> id="voitures"&gt;</a:t>
            </a:r>
          </a:p>
          <a:p>
            <a:r>
              <a:rPr lang="fr-FR" sz="1400" dirty="0"/>
              <a:t>            </a:t>
            </a:r>
            <a:r>
              <a:rPr lang="fr-FR" sz="1400" dirty="0">
                <a:solidFill>
                  <a:schemeClr val="accent5"/>
                </a:solidFill>
              </a:rPr>
              <a:t>&lt;option</a:t>
            </a:r>
            <a:r>
              <a:rPr lang="fr-FR" sz="1400" dirty="0"/>
              <a:t> value="</a:t>
            </a:r>
            <a:r>
              <a:rPr lang="fr-FR" sz="1400" dirty="0" err="1"/>
              <a:t>peugeot</a:t>
            </a:r>
            <a:r>
              <a:rPr lang="fr-FR" sz="1400" dirty="0"/>
              <a:t>"</a:t>
            </a:r>
            <a:r>
              <a:rPr lang="fr-FR" sz="1400" dirty="0">
                <a:solidFill>
                  <a:schemeClr val="accent5"/>
                </a:solidFill>
              </a:rPr>
              <a:t>&gt;&lt;/option&gt;</a:t>
            </a:r>
          </a:p>
          <a:p>
            <a:r>
              <a:rPr lang="fr-FR" sz="1400" dirty="0"/>
              <a:t>           </a:t>
            </a:r>
            <a:r>
              <a:rPr lang="fr-FR" sz="1400" dirty="0">
                <a:solidFill>
                  <a:schemeClr val="accent5"/>
                </a:solidFill>
              </a:rPr>
              <a:t> &lt;option </a:t>
            </a:r>
            <a:r>
              <a:rPr lang="fr-FR" sz="1400" dirty="0"/>
              <a:t>value="</a:t>
            </a:r>
            <a:r>
              <a:rPr lang="fr-FR" sz="1400" dirty="0" err="1"/>
              <a:t>renault</a:t>
            </a:r>
            <a:r>
              <a:rPr lang="fr-FR" sz="1400" dirty="0"/>
              <a:t>"</a:t>
            </a:r>
            <a:r>
              <a:rPr lang="fr-FR" sz="1400" dirty="0">
                <a:solidFill>
                  <a:schemeClr val="accent5"/>
                </a:solidFill>
              </a:rPr>
              <a:t>&gt;&lt;/option&gt;</a:t>
            </a:r>
          </a:p>
          <a:p>
            <a:r>
              <a:rPr lang="fr-FR" sz="1400" dirty="0"/>
              <a:t>            </a:t>
            </a:r>
            <a:r>
              <a:rPr lang="fr-FR" sz="1400" dirty="0">
                <a:solidFill>
                  <a:schemeClr val="accent5"/>
                </a:solidFill>
              </a:rPr>
              <a:t>&lt;option </a:t>
            </a:r>
            <a:r>
              <a:rPr lang="fr-FR" sz="1400" dirty="0"/>
              <a:t>value="Kia"</a:t>
            </a:r>
            <a:r>
              <a:rPr lang="fr-FR" sz="1400" dirty="0">
                <a:solidFill>
                  <a:schemeClr val="accent5"/>
                </a:solidFill>
              </a:rPr>
              <a:t>&gt;&lt;/option&gt;</a:t>
            </a:r>
          </a:p>
          <a:p>
            <a:r>
              <a:rPr lang="fr-FR" sz="1400" dirty="0"/>
              <a:t>            </a:t>
            </a:r>
            <a:r>
              <a:rPr lang="fr-FR" sz="1400" dirty="0">
                <a:solidFill>
                  <a:schemeClr val="accent5"/>
                </a:solidFill>
              </a:rPr>
              <a:t>&lt;option </a:t>
            </a:r>
            <a:r>
              <a:rPr lang="fr-FR" sz="1400" dirty="0"/>
              <a:t>value="</a:t>
            </a:r>
            <a:r>
              <a:rPr lang="fr-FR" sz="1400" dirty="0" err="1"/>
              <a:t>Porsh</a:t>
            </a:r>
            <a:r>
              <a:rPr lang="fr-FR" sz="1400" dirty="0"/>
              <a:t>"</a:t>
            </a:r>
            <a:r>
              <a:rPr lang="fr-FR" sz="1400" dirty="0">
                <a:solidFill>
                  <a:schemeClr val="accent5"/>
                </a:solidFill>
              </a:rPr>
              <a:t>&gt;&lt;/option&gt;</a:t>
            </a:r>
          </a:p>
          <a:p>
            <a:r>
              <a:rPr lang="fr-FR" sz="1400" dirty="0"/>
              <a:t>            </a:t>
            </a:r>
            <a:r>
              <a:rPr lang="fr-FR" sz="1400" dirty="0">
                <a:solidFill>
                  <a:schemeClr val="accent5"/>
                </a:solidFill>
              </a:rPr>
              <a:t>&lt;option </a:t>
            </a:r>
            <a:r>
              <a:rPr lang="fr-FR" sz="1400" dirty="0"/>
              <a:t>value="Land Rover"</a:t>
            </a:r>
            <a:r>
              <a:rPr lang="fr-FR" sz="1400" dirty="0">
                <a:solidFill>
                  <a:schemeClr val="accent5"/>
                </a:solidFill>
              </a:rPr>
              <a:t>&gt;&lt;/option&gt;</a:t>
            </a:r>
          </a:p>
          <a:p>
            <a:r>
              <a:rPr lang="fr-FR" sz="1400" dirty="0"/>
              <a:t>            </a:t>
            </a:r>
            <a:r>
              <a:rPr lang="fr-FR" sz="1400" dirty="0">
                <a:solidFill>
                  <a:schemeClr val="accent5"/>
                </a:solidFill>
              </a:rPr>
              <a:t>&lt;option</a:t>
            </a:r>
            <a:r>
              <a:rPr lang="fr-FR" sz="1400" dirty="0"/>
              <a:t> value="Lancia"</a:t>
            </a:r>
            <a:r>
              <a:rPr lang="fr-FR" sz="1400" dirty="0">
                <a:solidFill>
                  <a:schemeClr val="accent5"/>
                </a:solidFill>
              </a:rPr>
              <a:t>&gt;&lt;/option&gt;</a:t>
            </a:r>
          </a:p>
          <a:p>
            <a:r>
              <a:rPr lang="fr-FR" sz="1400" dirty="0"/>
              <a:t>            </a:t>
            </a:r>
            <a:r>
              <a:rPr lang="fr-FR" sz="1400" dirty="0">
                <a:solidFill>
                  <a:schemeClr val="accent5"/>
                </a:solidFill>
              </a:rPr>
              <a:t>&lt;option </a:t>
            </a:r>
            <a:r>
              <a:rPr lang="fr-FR" sz="1400" dirty="0"/>
              <a:t>value="Lamborghini"</a:t>
            </a:r>
            <a:r>
              <a:rPr lang="fr-FR" sz="1400" dirty="0">
                <a:solidFill>
                  <a:schemeClr val="accent5"/>
                </a:solidFill>
              </a:rPr>
              <a:t>&gt;&lt;/option&gt;</a:t>
            </a:r>
          </a:p>
          <a:p>
            <a:r>
              <a:rPr lang="fr-FR" sz="1400" dirty="0"/>
              <a:t>        </a:t>
            </a:r>
            <a:r>
              <a:rPr lang="fr-FR" sz="1400" b="1" dirty="0">
                <a:solidFill>
                  <a:schemeClr val="accent5"/>
                </a:solidFill>
              </a:rPr>
              <a:t>&lt;/</a:t>
            </a:r>
            <a:r>
              <a:rPr lang="fr-FR" sz="1400" b="1" dirty="0" err="1">
                <a:solidFill>
                  <a:schemeClr val="accent5"/>
                </a:solidFill>
              </a:rPr>
              <a:t>datalist</a:t>
            </a:r>
            <a:r>
              <a:rPr lang="fr-FR" sz="1400" b="1" dirty="0">
                <a:solidFill>
                  <a:schemeClr val="accent5"/>
                </a:solidFill>
              </a:rPr>
              <a:t>&gt;</a:t>
            </a:r>
          </a:p>
          <a:p>
            <a:r>
              <a:rPr lang="fr-FR" sz="1400" dirty="0"/>
              <a:t>    &lt;/body&gt;</a:t>
            </a:r>
          </a:p>
        </p:txBody>
      </p:sp>
    </p:spTree>
    <p:extLst>
      <p:ext uri="{BB962C8B-B14F-4D97-AF65-F5344CB8AC3E}">
        <p14:creationId xmlns:p14="http://schemas.microsoft.com/office/powerpoint/2010/main" val="385016821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600" b="1" dirty="0">
                <a:effectLst/>
              </a:rPr>
              <a:t>Les </a:t>
            </a:r>
            <a:r>
              <a:rPr lang="fr-FR" sz="3600" b="1" dirty="0" smtClean="0">
                <a:effectLst/>
              </a:rPr>
              <a:t>formulaires</a:t>
            </a:r>
            <a:br>
              <a:rPr lang="fr-FR" sz="3600" b="1" dirty="0" smtClean="0">
                <a:effectLst/>
              </a:rPr>
            </a:br>
            <a:r>
              <a:rPr lang="fr-FR" sz="2400" b="1" dirty="0" smtClean="0">
                <a:effectLst/>
              </a:rPr>
              <a:t>autres attributs</a:t>
            </a:r>
            <a:endParaRPr lang="fr-FR" sz="2400" dirty="0">
              <a:effectLst/>
            </a:endParaRPr>
          </a:p>
        </p:txBody>
      </p:sp>
      <p:sp>
        <p:nvSpPr>
          <p:cNvPr id="3" name="Espace réservé du contenu 2"/>
          <p:cNvSpPr>
            <a:spLocks noGrp="1"/>
          </p:cNvSpPr>
          <p:nvPr>
            <p:ph idx="1"/>
          </p:nvPr>
        </p:nvSpPr>
        <p:spPr>
          <a:xfrm>
            <a:off x="1454703" y="1412776"/>
            <a:ext cx="7600888" cy="4800600"/>
          </a:xfrm>
        </p:spPr>
        <p:txBody>
          <a:bodyPr>
            <a:noAutofit/>
          </a:bodyPr>
          <a:lstStyle/>
          <a:p>
            <a:pPr marL="82296" indent="0">
              <a:buNone/>
            </a:pPr>
            <a:endParaRPr lang="fr-FR" sz="1600" b="1" i="1" dirty="0" smtClean="0"/>
          </a:p>
          <a:p>
            <a:endParaRPr lang="fr-FR" sz="1600" b="1" i="1" dirty="0"/>
          </a:p>
          <a:p>
            <a:pPr marL="82296" indent="0">
              <a:buNone/>
            </a:pPr>
            <a:endParaRPr lang="fr-FR" sz="1600" b="1" i="1" dirty="0"/>
          </a:p>
          <a:p>
            <a:pPr marL="82296" indent="0">
              <a:buNone/>
            </a:pPr>
            <a:endParaRPr lang="fr-FR" sz="1600" b="1" i="1" dirty="0">
              <a:effectLst>
                <a:outerShdw blurRad="38100" dist="38100" dir="2700000" algn="tl">
                  <a:srgbClr val="000000">
                    <a:alpha val="43137"/>
                  </a:srgbClr>
                </a:outerShdw>
              </a:effectLst>
            </a:endParaRPr>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73</a:t>
            </a:fld>
            <a:endParaRPr lang="fr-FR"/>
          </a:p>
        </p:txBody>
      </p:sp>
      <p:sp>
        <p:nvSpPr>
          <p:cNvPr id="8" name="Espace réservé du contenu 2"/>
          <p:cNvSpPr txBox="1">
            <a:spLocks/>
          </p:cNvSpPr>
          <p:nvPr/>
        </p:nvSpPr>
        <p:spPr>
          <a:xfrm>
            <a:off x="1607103" y="1565176"/>
            <a:ext cx="7600888" cy="4800600"/>
          </a:xfrm>
          <a:prstGeom prst="rect">
            <a:avLst/>
          </a:prstGeom>
        </p:spPr>
        <p:txBody>
          <a:bodyPr>
            <a:no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lvl="0"/>
            <a:r>
              <a:rPr lang="fr-FR" sz="1600" dirty="0" err="1">
                <a:solidFill>
                  <a:schemeClr val="accent3"/>
                </a:solidFill>
                <a:effectLst>
                  <a:outerShdw blurRad="38100" dist="38100" dir="2700000" algn="tl">
                    <a:srgbClr val="000000">
                      <a:alpha val="43137"/>
                    </a:srgbClr>
                  </a:outerShdw>
                </a:effectLst>
              </a:rPr>
              <a:t>required</a:t>
            </a:r>
            <a:r>
              <a:rPr lang="fr-FR" sz="1600" dirty="0"/>
              <a:t> : pour indiquer qu’un champ est obligatoire </a:t>
            </a:r>
          </a:p>
          <a:p>
            <a:pPr lvl="0"/>
            <a:r>
              <a:rPr lang="fr-FR" sz="1600" dirty="0"/>
              <a:t>autofocus : pour placer le curseur dans cet  élément  dès le chargement de la page </a:t>
            </a:r>
          </a:p>
          <a:p>
            <a:pPr lvl="0"/>
            <a:r>
              <a:rPr lang="fr-FR" sz="1600" dirty="0" err="1">
                <a:solidFill>
                  <a:schemeClr val="accent3"/>
                </a:solidFill>
                <a:effectLst>
                  <a:outerShdw blurRad="38100" dist="38100" dir="2700000" algn="tl">
                    <a:srgbClr val="000000">
                      <a:alpha val="43137"/>
                    </a:srgbClr>
                  </a:outerShdw>
                </a:effectLst>
              </a:rPr>
              <a:t>autocomplete</a:t>
            </a:r>
            <a:r>
              <a:rPr lang="fr-FR" sz="1600" dirty="0"/>
              <a:t> : Une chaîne de caractères qui indique le type d'</a:t>
            </a:r>
            <a:r>
              <a:rPr lang="fr-FR" sz="1600" dirty="0" err="1"/>
              <a:t>autocomplétion</a:t>
            </a:r>
            <a:r>
              <a:rPr lang="fr-FR" sz="1600" dirty="0"/>
              <a:t> à utiliser. Cette </a:t>
            </a:r>
            <a:r>
              <a:rPr lang="fr-FR" sz="1600" dirty="0" err="1"/>
              <a:t>autocomplétion</a:t>
            </a:r>
            <a:r>
              <a:rPr lang="fr-FR" sz="1600" dirty="0"/>
              <a:t> peut notamment provenir des valeurs précédemment saisies dans le champ. D'autres méthodes plus complexes peuvent être utilisées : un navigateur pourra par exemple interagir avec la liste des contacts de l'appareil afin de proposer l'</a:t>
            </a:r>
            <a:r>
              <a:rPr lang="fr-FR" sz="1600" dirty="0" err="1"/>
              <a:t>autocomplétion</a:t>
            </a:r>
            <a:r>
              <a:rPr lang="fr-FR" sz="1600" dirty="0"/>
              <a:t> pour les adresses électroniques.</a:t>
            </a:r>
          </a:p>
          <a:p>
            <a:pPr lvl="0"/>
            <a:r>
              <a:rPr lang="fr-FR" sz="1600" dirty="0" err="1">
                <a:solidFill>
                  <a:schemeClr val="accent3"/>
                </a:solidFill>
                <a:effectLst>
                  <a:outerShdw blurRad="38100" dist="38100" dir="2700000" algn="tl">
                    <a:srgbClr val="000000">
                      <a:alpha val="43137"/>
                    </a:srgbClr>
                  </a:outerShdw>
                </a:effectLst>
              </a:rPr>
              <a:t>placeholder</a:t>
            </a:r>
            <a:r>
              <a:rPr lang="fr-FR" sz="1600" dirty="0"/>
              <a:t> : pour afficher un message indicatif dans un champ</a:t>
            </a:r>
          </a:p>
          <a:p>
            <a:pPr lvl="0"/>
            <a:r>
              <a:rPr lang="fr-FR" sz="1600" dirty="0" err="1">
                <a:solidFill>
                  <a:schemeClr val="accent3"/>
                </a:solidFill>
                <a:effectLst>
                  <a:outerShdw blurRad="38100" dist="38100" dir="2700000" algn="tl">
                    <a:srgbClr val="000000">
                      <a:alpha val="43137"/>
                    </a:srgbClr>
                  </a:outerShdw>
                </a:effectLst>
              </a:rPr>
              <a:t>readonly</a:t>
            </a:r>
            <a:r>
              <a:rPr lang="fr-FR" sz="1600" dirty="0"/>
              <a:t> : pour rendre le champ en lecture seule</a:t>
            </a:r>
          </a:p>
          <a:p>
            <a:pPr marL="82296" indent="0">
              <a:buFont typeface="Wingdings 2"/>
              <a:buNone/>
            </a:pPr>
            <a:endParaRPr lang="fr-FR" sz="1600" b="1" i="1" dirty="0" smtClean="0"/>
          </a:p>
          <a:p>
            <a:endParaRPr lang="fr-FR" sz="1600" b="1" i="1" dirty="0" smtClean="0"/>
          </a:p>
          <a:p>
            <a:pPr marL="82296" indent="0">
              <a:buFont typeface="Wingdings 2"/>
              <a:buNone/>
            </a:pPr>
            <a:endParaRPr lang="fr-FR" sz="1600" b="1" i="1" dirty="0" smtClean="0"/>
          </a:p>
          <a:p>
            <a:pPr marL="82296" indent="0">
              <a:buFont typeface="Wingdings 2"/>
              <a:buNone/>
            </a:pPr>
            <a:endParaRPr lang="fr-FR" sz="1600" b="1"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839178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600" b="1" dirty="0">
                <a:effectLst/>
              </a:rPr>
              <a:t>Les </a:t>
            </a:r>
            <a:r>
              <a:rPr lang="fr-FR" sz="3600" b="1" dirty="0" smtClean="0">
                <a:effectLst/>
              </a:rPr>
              <a:t>formulaires</a:t>
            </a:r>
            <a:br>
              <a:rPr lang="fr-FR" sz="3600" b="1" dirty="0" smtClean="0">
                <a:effectLst/>
              </a:rPr>
            </a:br>
            <a:r>
              <a:rPr lang="fr-FR" sz="2400" b="1" dirty="0">
                <a:effectLst/>
              </a:rPr>
              <a:t>Finaliser et envoyer le </a:t>
            </a:r>
            <a:r>
              <a:rPr lang="fr-FR" sz="2400" b="1" dirty="0" smtClean="0">
                <a:effectLst/>
              </a:rPr>
              <a:t>formulaire</a:t>
            </a:r>
            <a:endParaRPr lang="fr-FR" sz="2400" dirty="0">
              <a:effectLst/>
            </a:endParaRPr>
          </a:p>
        </p:txBody>
      </p:sp>
      <p:sp>
        <p:nvSpPr>
          <p:cNvPr id="3" name="Espace réservé du contenu 2"/>
          <p:cNvSpPr>
            <a:spLocks noGrp="1"/>
          </p:cNvSpPr>
          <p:nvPr>
            <p:ph idx="1"/>
          </p:nvPr>
        </p:nvSpPr>
        <p:spPr>
          <a:xfrm>
            <a:off x="1516263" y="1268760"/>
            <a:ext cx="7600888" cy="4800600"/>
          </a:xfrm>
        </p:spPr>
        <p:txBody>
          <a:bodyPr>
            <a:noAutofit/>
          </a:bodyPr>
          <a:lstStyle/>
          <a:p>
            <a:r>
              <a:rPr lang="fr-FR" sz="1600" b="1" dirty="0">
                <a:effectLst>
                  <a:outerShdw blurRad="38100" dist="38100" dir="2700000" algn="tl">
                    <a:srgbClr val="000000">
                      <a:alpha val="43137"/>
                    </a:srgbClr>
                  </a:outerShdw>
                </a:effectLst>
              </a:rPr>
              <a:t>Regrouper les </a:t>
            </a:r>
            <a:r>
              <a:rPr lang="fr-FR" sz="1600" b="1" dirty="0" smtClean="0">
                <a:effectLst>
                  <a:outerShdw blurRad="38100" dist="38100" dir="2700000" algn="tl">
                    <a:srgbClr val="000000">
                      <a:alpha val="43137"/>
                    </a:srgbClr>
                  </a:outerShdw>
                </a:effectLst>
              </a:rPr>
              <a:t>champs: </a:t>
            </a:r>
            <a:r>
              <a:rPr lang="fr-FR" sz="1600" dirty="0"/>
              <a:t>Lorsque le nombre de champs à saisir est grand et varié il est utile de les regrouper au sein de plusieurs balises </a:t>
            </a:r>
            <a:r>
              <a:rPr lang="fr-FR" sz="1600" dirty="0">
                <a:solidFill>
                  <a:schemeClr val="accent3"/>
                </a:solidFill>
                <a:effectLst>
                  <a:outerShdw blurRad="38100" dist="38100" dir="2700000" algn="tl">
                    <a:srgbClr val="000000">
                      <a:alpha val="43137"/>
                    </a:srgbClr>
                  </a:outerShdw>
                </a:effectLst>
              </a:rPr>
              <a:t>&lt;</a:t>
            </a:r>
            <a:r>
              <a:rPr lang="fr-FR" sz="1600" dirty="0" err="1">
                <a:solidFill>
                  <a:schemeClr val="accent3"/>
                </a:solidFill>
                <a:effectLst>
                  <a:outerShdw blurRad="38100" dist="38100" dir="2700000" algn="tl">
                    <a:srgbClr val="000000">
                      <a:alpha val="43137"/>
                    </a:srgbClr>
                  </a:outerShdw>
                </a:effectLst>
              </a:rPr>
              <a:t>fieldset</a:t>
            </a:r>
            <a:r>
              <a:rPr lang="fr-FR" sz="1600" dirty="0">
                <a:solidFill>
                  <a:schemeClr val="accent3"/>
                </a:solidFill>
                <a:effectLst>
                  <a:outerShdw blurRad="38100" dist="38100" dir="2700000" algn="tl">
                    <a:srgbClr val="000000">
                      <a:alpha val="43137"/>
                    </a:srgbClr>
                  </a:outerShdw>
                </a:effectLst>
              </a:rPr>
              <a:t>&gt;</a:t>
            </a:r>
            <a:r>
              <a:rPr lang="fr-FR" sz="1600" dirty="0"/>
              <a:t>. Chaque </a:t>
            </a:r>
            <a:r>
              <a:rPr lang="fr-FR" sz="1600" dirty="0">
                <a:solidFill>
                  <a:schemeClr val="accent3"/>
                </a:solidFill>
                <a:effectLst>
                  <a:outerShdw blurRad="38100" dist="38100" dir="2700000" algn="tl">
                    <a:srgbClr val="000000">
                      <a:alpha val="43137"/>
                    </a:srgbClr>
                  </a:outerShdw>
                </a:effectLst>
              </a:rPr>
              <a:t>&lt;</a:t>
            </a:r>
            <a:r>
              <a:rPr lang="fr-FR" sz="1600" dirty="0" err="1">
                <a:solidFill>
                  <a:schemeClr val="accent3"/>
                </a:solidFill>
                <a:effectLst>
                  <a:outerShdw blurRad="38100" dist="38100" dir="2700000" algn="tl">
                    <a:srgbClr val="000000">
                      <a:alpha val="43137"/>
                    </a:srgbClr>
                  </a:outerShdw>
                </a:effectLst>
              </a:rPr>
              <a:t>fieldset</a:t>
            </a:r>
            <a:r>
              <a:rPr lang="fr-FR" sz="1600" dirty="0">
                <a:solidFill>
                  <a:schemeClr val="accent3"/>
                </a:solidFill>
                <a:effectLst>
                  <a:outerShdw blurRad="38100" dist="38100" dir="2700000" algn="tl">
                    <a:srgbClr val="000000">
                      <a:alpha val="43137"/>
                    </a:srgbClr>
                  </a:outerShdw>
                </a:effectLst>
              </a:rPr>
              <a:t>&gt;</a:t>
            </a:r>
            <a:r>
              <a:rPr lang="fr-FR" sz="1600" dirty="0"/>
              <a:t>  peut contenir une légende avec la balise </a:t>
            </a:r>
            <a:r>
              <a:rPr lang="fr-FR" sz="1600" dirty="0">
                <a:solidFill>
                  <a:schemeClr val="accent3"/>
                </a:solidFill>
                <a:effectLst>
                  <a:outerShdw blurRad="38100" dist="38100" dir="2700000" algn="tl">
                    <a:srgbClr val="000000">
                      <a:alpha val="43137"/>
                    </a:srgbClr>
                  </a:outerShdw>
                </a:effectLst>
              </a:rPr>
              <a:t>&lt;</a:t>
            </a:r>
            <a:r>
              <a:rPr lang="fr-FR" sz="1600" dirty="0" err="1">
                <a:solidFill>
                  <a:schemeClr val="accent3"/>
                </a:solidFill>
                <a:effectLst>
                  <a:outerShdw blurRad="38100" dist="38100" dir="2700000" algn="tl">
                    <a:srgbClr val="000000">
                      <a:alpha val="43137"/>
                    </a:srgbClr>
                  </a:outerShdw>
                </a:effectLst>
              </a:rPr>
              <a:t>legend</a:t>
            </a:r>
            <a:r>
              <a:rPr lang="fr-FR" sz="1600" dirty="0">
                <a:solidFill>
                  <a:schemeClr val="accent3"/>
                </a:solidFill>
                <a:effectLst>
                  <a:outerShdw blurRad="38100" dist="38100" dir="2700000" algn="tl">
                    <a:srgbClr val="000000">
                      <a:alpha val="43137"/>
                    </a:srgbClr>
                  </a:outerShdw>
                </a:effectLst>
              </a:rPr>
              <a:t>&gt;</a:t>
            </a:r>
            <a:r>
              <a:rPr lang="fr-FR" sz="1600" dirty="0"/>
              <a:t> </a:t>
            </a:r>
          </a:p>
          <a:p>
            <a:pPr marL="82296" indent="0">
              <a:buNone/>
            </a:pPr>
            <a:endParaRPr lang="fr-FR" sz="1600" dirty="0"/>
          </a:p>
          <a:p>
            <a:pPr marL="82296" indent="0">
              <a:buNone/>
            </a:pPr>
            <a:endParaRPr lang="fr-FR" sz="1600" b="1" i="1" dirty="0">
              <a:effectLst>
                <a:outerShdw blurRad="38100" dist="38100" dir="2700000" algn="tl">
                  <a:srgbClr val="000000">
                    <a:alpha val="43137"/>
                  </a:srgbClr>
                </a:outerShdw>
              </a:effectLst>
            </a:endParaRPr>
          </a:p>
          <a:p>
            <a:pPr marL="82296" indent="0">
              <a:buNone/>
            </a:pPr>
            <a:endParaRPr lang="fr-FR" sz="1600" b="1" i="1" dirty="0" smtClean="0"/>
          </a:p>
          <a:p>
            <a:endParaRPr lang="fr-FR" sz="1600" b="1" i="1" dirty="0"/>
          </a:p>
          <a:p>
            <a:pPr marL="82296" indent="0">
              <a:buNone/>
            </a:pPr>
            <a:endParaRPr lang="fr-FR" sz="1600" b="1" i="1" dirty="0"/>
          </a:p>
          <a:p>
            <a:pPr marL="82296" indent="0">
              <a:buNone/>
            </a:pPr>
            <a:endParaRPr lang="fr-FR" sz="1600" b="1" i="1" dirty="0">
              <a:effectLst>
                <a:outerShdw blurRad="38100" dist="38100" dir="2700000" algn="tl">
                  <a:srgbClr val="000000">
                    <a:alpha val="43137"/>
                  </a:srgbClr>
                </a:outerShdw>
              </a:effectLst>
            </a:endParaRPr>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74</a:t>
            </a:fld>
            <a:endParaRPr lang="fr-FR"/>
          </a:p>
        </p:txBody>
      </p:sp>
      <p:sp>
        <p:nvSpPr>
          <p:cNvPr id="5" name="ZoneTexte 4"/>
          <p:cNvSpPr txBox="1"/>
          <p:nvPr/>
        </p:nvSpPr>
        <p:spPr>
          <a:xfrm>
            <a:off x="254716" y="2060848"/>
            <a:ext cx="8923533" cy="4154984"/>
          </a:xfrm>
          <a:prstGeom prst="rect">
            <a:avLst/>
          </a:prstGeom>
          <a:noFill/>
          <a:ln>
            <a:solidFill>
              <a:schemeClr val="accent1"/>
            </a:solidFill>
          </a:ln>
        </p:spPr>
        <p:txBody>
          <a:bodyPr wrap="none" rtlCol="0">
            <a:spAutoFit/>
          </a:bodyPr>
          <a:lstStyle/>
          <a:p>
            <a:r>
              <a:rPr lang="fr-FR" sz="1200" b="1" dirty="0">
                <a:solidFill>
                  <a:schemeClr val="accent5"/>
                </a:solidFill>
              </a:rPr>
              <a:t>&lt;</a:t>
            </a:r>
            <a:r>
              <a:rPr lang="fr-FR" sz="1200" b="1" dirty="0" err="1">
                <a:solidFill>
                  <a:schemeClr val="accent5"/>
                </a:solidFill>
              </a:rPr>
              <a:t>form</a:t>
            </a:r>
            <a:r>
              <a:rPr lang="fr-FR" sz="1200" b="1" dirty="0">
                <a:solidFill>
                  <a:schemeClr val="accent5"/>
                </a:solidFill>
              </a:rPr>
              <a:t> </a:t>
            </a:r>
            <a:r>
              <a:rPr lang="fr-FR" sz="1200" b="1" dirty="0" err="1">
                <a:solidFill>
                  <a:schemeClr val="accent5"/>
                </a:solidFill>
              </a:rPr>
              <a:t>method</a:t>
            </a:r>
            <a:r>
              <a:rPr lang="fr-FR" sz="1200" b="1" dirty="0">
                <a:solidFill>
                  <a:schemeClr val="accent5"/>
                </a:solidFill>
              </a:rPr>
              <a:t>="post" action="</a:t>
            </a:r>
            <a:r>
              <a:rPr lang="fr-FR" sz="1200" b="1" dirty="0" err="1">
                <a:solidFill>
                  <a:schemeClr val="accent5"/>
                </a:solidFill>
              </a:rPr>
              <a:t>traitement.php</a:t>
            </a:r>
            <a:r>
              <a:rPr lang="fr-FR" sz="1200" b="1" dirty="0" smtClean="0">
                <a:solidFill>
                  <a:schemeClr val="accent5"/>
                </a:solidFill>
              </a:rPr>
              <a:t>"&gt; </a:t>
            </a:r>
            <a:endParaRPr lang="fr-FR" sz="1200" b="1" dirty="0">
              <a:solidFill>
                <a:schemeClr val="accent5"/>
              </a:solidFill>
            </a:endParaRPr>
          </a:p>
          <a:p>
            <a:r>
              <a:rPr lang="fr-FR" sz="1200" b="1" dirty="0">
                <a:solidFill>
                  <a:schemeClr val="accent5"/>
                </a:solidFill>
              </a:rPr>
              <a:t>   </a:t>
            </a:r>
            <a:r>
              <a:rPr lang="fr-FR" sz="1200" b="1" dirty="0">
                <a:solidFill>
                  <a:schemeClr val="accent1">
                    <a:lumMod val="75000"/>
                  </a:schemeClr>
                </a:solidFill>
              </a:rPr>
              <a:t>&lt;</a:t>
            </a:r>
            <a:r>
              <a:rPr lang="fr-FR" sz="1200" b="1" dirty="0" err="1">
                <a:solidFill>
                  <a:schemeClr val="accent1">
                    <a:lumMod val="75000"/>
                  </a:schemeClr>
                </a:solidFill>
              </a:rPr>
              <a:t>fieldset</a:t>
            </a:r>
            <a:r>
              <a:rPr lang="fr-FR" sz="1200" b="1" dirty="0">
                <a:solidFill>
                  <a:schemeClr val="accent1">
                    <a:lumMod val="75000"/>
                  </a:schemeClr>
                </a:solidFill>
              </a:rPr>
              <a:t>&gt;</a:t>
            </a:r>
          </a:p>
          <a:p>
            <a:r>
              <a:rPr lang="fr-FR" sz="1200" dirty="0"/>
              <a:t>       </a:t>
            </a:r>
            <a:r>
              <a:rPr lang="fr-FR" sz="1200" b="1" dirty="0">
                <a:solidFill>
                  <a:schemeClr val="accent1">
                    <a:lumMod val="75000"/>
                  </a:schemeClr>
                </a:solidFill>
              </a:rPr>
              <a:t>&lt;</a:t>
            </a:r>
            <a:r>
              <a:rPr lang="fr-FR" sz="1200" b="1" dirty="0" err="1">
                <a:solidFill>
                  <a:schemeClr val="accent1">
                    <a:lumMod val="75000"/>
                  </a:schemeClr>
                </a:solidFill>
              </a:rPr>
              <a:t>legend</a:t>
            </a:r>
            <a:r>
              <a:rPr lang="fr-FR" sz="1200" b="1" dirty="0">
                <a:solidFill>
                  <a:schemeClr val="accent1">
                    <a:lumMod val="75000"/>
                  </a:schemeClr>
                </a:solidFill>
              </a:rPr>
              <a:t>&gt;coordonnées&lt;/</a:t>
            </a:r>
            <a:r>
              <a:rPr lang="fr-FR" sz="1200" b="1" dirty="0" err="1">
                <a:solidFill>
                  <a:schemeClr val="accent1">
                    <a:lumMod val="75000"/>
                  </a:schemeClr>
                </a:solidFill>
              </a:rPr>
              <a:t>legend</a:t>
            </a:r>
            <a:r>
              <a:rPr lang="fr-FR" sz="1200" b="1" dirty="0">
                <a:solidFill>
                  <a:schemeClr val="accent1">
                    <a:lumMod val="75000"/>
                  </a:schemeClr>
                </a:solidFill>
              </a:rPr>
              <a:t>&gt; </a:t>
            </a:r>
            <a:r>
              <a:rPr lang="fr-FR" sz="1200" dirty="0">
                <a:solidFill>
                  <a:schemeClr val="accent1">
                    <a:lumMod val="60000"/>
                    <a:lumOff val="40000"/>
                  </a:schemeClr>
                </a:solidFill>
              </a:rPr>
              <a:t>&lt;!-- Titre du </a:t>
            </a:r>
            <a:r>
              <a:rPr lang="fr-FR" sz="1200" dirty="0" err="1">
                <a:solidFill>
                  <a:schemeClr val="accent1">
                    <a:lumMod val="60000"/>
                    <a:lumOff val="40000"/>
                  </a:schemeClr>
                </a:solidFill>
              </a:rPr>
              <a:t>fieldset</a:t>
            </a:r>
            <a:r>
              <a:rPr lang="fr-FR" sz="1200" dirty="0">
                <a:solidFill>
                  <a:schemeClr val="accent1">
                    <a:lumMod val="60000"/>
                    <a:lumOff val="40000"/>
                  </a:schemeClr>
                </a:solidFill>
              </a:rPr>
              <a:t> --&gt; </a:t>
            </a:r>
          </a:p>
          <a:p>
            <a:r>
              <a:rPr lang="fr-FR" sz="1200" dirty="0"/>
              <a:t>       &lt;label for="nom"&gt; nom :&lt;/label</a:t>
            </a:r>
            <a:r>
              <a:rPr lang="fr-FR" sz="1200" dirty="0" smtClean="0"/>
              <a:t>&gt;        &lt;</a:t>
            </a:r>
            <a:r>
              <a:rPr lang="fr-FR" sz="1200" dirty="0"/>
              <a:t>input type="</a:t>
            </a:r>
            <a:r>
              <a:rPr lang="fr-FR" sz="1200" dirty="0" err="1"/>
              <a:t>text</a:t>
            </a:r>
            <a:r>
              <a:rPr lang="fr-FR" sz="1200" dirty="0"/>
              <a:t>" </a:t>
            </a:r>
            <a:r>
              <a:rPr lang="fr-FR" sz="1200" dirty="0" err="1"/>
              <a:t>name</a:t>
            </a:r>
            <a:r>
              <a:rPr lang="fr-FR" sz="1200" dirty="0"/>
              <a:t>="nom" id="nom" </a:t>
            </a:r>
            <a:r>
              <a:rPr lang="fr-FR" sz="1200" dirty="0" smtClean="0"/>
              <a:t>/&gt;</a:t>
            </a:r>
            <a:endParaRPr lang="fr-FR" sz="1200" dirty="0"/>
          </a:p>
          <a:p>
            <a:r>
              <a:rPr lang="fr-FR" sz="1200" dirty="0"/>
              <a:t>       &lt;label for="</a:t>
            </a:r>
            <a:r>
              <a:rPr lang="fr-FR" sz="1200" dirty="0" err="1"/>
              <a:t>prenom</a:t>
            </a:r>
            <a:r>
              <a:rPr lang="fr-FR" sz="1200" dirty="0"/>
              <a:t>"&gt;prénom :&lt;/label</a:t>
            </a:r>
            <a:r>
              <a:rPr lang="fr-FR" sz="1200" dirty="0" smtClean="0"/>
              <a:t>&gt;      </a:t>
            </a:r>
            <a:r>
              <a:rPr lang="fr-FR" sz="1200" dirty="0"/>
              <a:t>&lt;input type="</a:t>
            </a:r>
            <a:r>
              <a:rPr lang="fr-FR" sz="1200" dirty="0" err="1"/>
              <a:t>text</a:t>
            </a:r>
            <a:r>
              <a:rPr lang="fr-FR" sz="1200" dirty="0"/>
              <a:t>" </a:t>
            </a:r>
            <a:r>
              <a:rPr lang="fr-FR" sz="1200" dirty="0" err="1"/>
              <a:t>name</a:t>
            </a:r>
            <a:r>
              <a:rPr lang="fr-FR" sz="1200" dirty="0"/>
              <a:t>="</a:t>
            </a:r>
            <a:r>
              <a:rPr lang="fr-FR" sz="1200" dirty="0" err="1"/>
              <a:t>prenom</a:t>
            </a:r>
            <a:r>
              <a:rPr lang="fr-FR" sz="1200" dirty="0"/>
              <a:t>" id="</a:t>
            </a:r>
            <a:r>
              <a:rPr lang="fr-FR" sz="1200" dirty="0" err="1"/>
              <a:t>prenom</a:t>
            </a:r>
            <a:r>
              <a:rPr lang="fr-FR" sz="1200" dirty="0"/>
              <a:t>" </a:t>
            </a:r>
            <a:r>
              <a:rPr lang="fr-FR" sz="1200" dirty="0" smtClean="0"/>
              <a:t>/&gt;</a:t>
            </a:r>
            <a:endParaRPr lang="fr-FR" sz="1200" dirty="0"/>
          </a:p>
          <a:p>
            <a:r>
              <a:rPr lang="fr-FR" sz="1200" dirty="0"/>
              <a:t>       &lt;label for="email"&gt;e-mail :&lt;/label</a:t>
            </a:r>
            <a:r>
              <a:rPr lang="fr-FR" sz="1200" dirty="0" smtClean="0"/>
              <a:t>&gt;       </a:t>
            </a:r>
            <a:r>
              <a:rPr lang="fr-FR" sz="1200" dirty="0"/>
              <a:t>&lt;input type="email" </a:t>
            </a:r>
            <a:r>
              <a:rPr lang="fr-FR" sz="1200" dirty="0" err="1"/>
              <a:t>name</a:t>
            </a:r>
            <a:r>
              <a:rPr lang="fr-FR" sz="1200" dirty="0"/>
              <a:t>="email" id="email" </a:t>
            </a:r>
            <a:r>
              <a:rPr lang="fr-FR" sz="1200" dirty="0" smtClean="0"/>
              <a:t>/&gt;</a:t>
            </a:r>
            <a:endParaRPr lang="fr-FR" sz="1200" dirty="0"/>
          </a:p>
          <a:p>
            <a:r>
              <a:rPr lang="fr-FR" sz="1200" b="1" dirty="0">
                <a:solidFill>
                  <a:schemeClr val="accent1">
                    <a:lumMod val="75000"/>
                  </a:schemeClr>
                </a:solidFill>
              </a:rPr>
              <a:t>   &lt;/</a:t>
            </a:r>
            <a:r>
              <a:rPr lang="fr-FR" sz="1200" b="1" dirty="0" err="1">
                <a:solidFill>
                  <a:schemeClr val="accent1">
                    <a:lumMod val="75000"/>
                  </a:schemeClr>
                </a:solidFill>
              </a:rPr>
              <a:t>fieldset</a:t>
            </a:r>
            <a:r>
              <a:rPr lang="fr-FR" sz="1200" b="1" dirty="0" smtClean="0">
                <a:solidFill>
                  <a:schemeClr val="accent1">
                    <a:lumMod val="75000"/>
                  </a:schemeClr>
                </a:solidFill>
              </a:rPr>
              <a:t>&gt;</a:t>
            </a:r>
            <a:endParaRPr lang="fr-FR" sz="1200" b="1" dirty="0">
              <a:solidFill>
                <a:schemeClr val="accent1">
                  <a:lumMod val="75000"/>
                </a:schemeClr>
              </a:solidFill>
            </a:endParaRPr>
          </a:p>
          <a:p>
            <a:r>
              <a:rPr lang="fr-FR" sz="1200" b="1" dirty="0">
                <a:solidFill>
                  <a:schemeClr val="accent1">
                    <a:lumMod val="75000"/>
                  </a:schemeClr>
                </a:solidFill>
              </a:rPr>
              <a:t>   &lt;</a:t>
            </a:r>
            <a:r>
              <a:rPr lang="fr-FR" sz="1200" b="1" dirty="0" err="1">
                <a:solidFill>
                  <a:schemeClr val="accent1">
                    <a:lumMod val="75000"/>
                  </a:schemeClr>
                </a:solidFill>
              </a:rPr>
              <a:t>fieldset</a:t>
            </a:r>
            <a:r>
              <a:rPr lang="fr-FR" sz="1200" b="1" dirty="0">
                <a:solidFill>
                  <a:schemeClr val="accent1">
                    <a:lumMod val="75000"/>
                  </a:schemeClr>
                </a:solidFill>
              </a:rPr>
              <a:t>&gt;</a:t>
            </a:r>
          </a:p>
          <a:p>
            <a:r>
              <a:rPr lang="fr-FR" sz="1200" dirty="0"/>
              <a:t>       </a:t>
            </a:r>
            <a:r>
              <a:rPr lang="fr-FR" sz="1200" b="1" dirty="0">
                <a:solidFill>
                  <a:schemeClr val="accent1">
                    <a:lumMod val="75000"/>
                  </a:schemeClr>
                </a:solidFill>
              </a:rPr>
              <a:t>&lt;</a:t>
            </a:r>
            <a:r>
              <a:rPr lang="fr-FR" sz="1200" b="1" dirty="0" err="1">
                <a:solidFill>
                  <a:schemeClr val="accent1">
                    <a:lumMod val="75000"/>
                  </a:schemeClr>
                </a:solidFill>
              </a:rPr>
              <a:t>legend</a:t>
            </a:r>
            <a:r>
              <a:rPr lang="fr-FR" sz="1200" b="1" dirty="0">
                <a:solidFill>
                  <a:schemeClr val="accent1">
                    <a:lumMod val="75000"/>
                  </a:schemeClr>
                </a:solidFill>
              </a:rPr>
              <a:t>&gt;niveau d'étude&lt;/</a:t>
            </a:r>
            <a:r>
              <a:rPr lang="fr-FR" sz="1200" b="1" dirty="0" err="1">
                <a:solidFill>
                  <a:schemeClr val="accent1">
                    <a:lumMod val="75000"/>
                  </a:schemeClr>
                </a:solidFill>
              </a:rPr>
              <a:t>legend</a:t>
            </a:r>
            <a:r>
              <a:rPr lang="fr-FR" sz="1200" b="1" dirty="0">
                <a:solidFill>
                  <a:schemeClr val="accent1">
                    <a:lumMod val="75000"/>
                  </a:schemeClr>
                </a:solidFill>
              </a:rPr>
              <a:t>&gt; </a:t>
            </a:r>
            <a:r>
              <a:rPr lang="fr-FR" sz="1200" dirty="0">
                <a:solidFill>
                  <a:schemeClr val="accent1">
                    <a:lumMod val="75000"/>
                  </a:schemeClr>
                </a:solidFill>
              </a:rPr>
              <a:t>&lt;!-- Titre du </a:t>
            </a:r>
            <a:r>
              <a:rPr lang="fr-FR" sz="1200" dirty="0" err="1">
                <a:solidFill>
                  <a:schemeClr val="accent1">
                    <a:lumMod val="75000"/>
                  </a:schemeClr>
                </a:solidFill>
              </a:rPr>
              <a:t>fieldset</a:t>
            </a:r>
            <a:r>
              <a:rPr lang="fr-FR" sz="1200" dirty="0">
                <a:solidFill>
                  <a:schemeClr val="accent1">
                    <a:lumMod val="75000"/>
                  </a:schemeClr>
                </a:solidFill>
              </a:rPr>
              <a:t> </a:t>
            </a:r>
            <a:r>
              <a:rPr lang="fr-FR" sz="1200" dirty="0" smtClean="0">
                <a:solidFill>
                  <a:schemeClr val="accent1">
                    <a:lumMod val="75000"/>
                  </a:schemeClr>
                </a:solidFill>
              </a:rPr>
              <a:t>--&gt;</a:t>
            </a:r>
            <a:endParaRPr lang="fr-FR" sz="1200" dirty="0">
              <a:solidFill>
                <a:schemeClr val="accent1">
                  <a:lumMod val="75000"/>
                </a:schemeClr>
              </a:solidFill>
            </a:endParaRPr>
          </a:p>
          <a:p>
            <a:r>
              <a:rPr lang="fr-FR" sz="1200" dirty="0"/>
              <a:t>       &lt;p&gt;</a:t>
            </a:r>
          </a:p>
          <a:p>
            <a:r>
              <a:rPr lang="fr-FR" sz="1200" dirty="0"/>
              <a:t>           &lt;input type="radio" </a:t>
            </a:r>
            <a:r>
              <a:rPr lang="fr-FR" sz="1200" dirty="0" err="1"/>
              <a:t>name</a:t>
            </a:r>
            <a:r>
              <a:rPr lang="fr-FR" sz="1200" dirty="0"/>
              <a:t>="niveau" value="primaire" id="primaire" /&gt; &lt;label for="primaire"&gt;Niveau primaire&lt;/label&gt;&lt;</a:t>
            </a:r>
            <a:r>
              <a:rPr lang="fr-FR" sz="1200" dirty="0" err="1"/>
              <a:t>br</a:t>
            </a:r>
            <a:r>
              <a:rPr lang="fr-FR" sz="1200" dirty="0"/>
              <a:t>/&gt;</a:t>
            </a:r>
          </a:p>
          <a:p>
            <a:r>
              <a:rPr lang="fr-FR" sz="1200" dirty="0"/>
              <a:t>           &lt;input type="radio" </a:t>
            </a:r>
            <a:r>
              <a:rPr lang="fr-FR" sz="1200" dirty="0" err="1"/>
              <a:t>name</a:t>
            </a:r>
            <a:r>
              <a:rPr lang="fr-FR" sz="1200" dirty="0"/>
              <a:t>="niveau" value="secondaire" id="secondaire" /&gt; &lt;label for="secondaire"&gt;Niveau secondaire&lt;/label&gt;&lt;</a:t>
            </a:r>
            <a:r>
              <a:rPr lang="fr-FR" sz="1200" dirty="0" err="1"/>
              <a:t>br</a:t>
            </a:r>
            <a:r>
              <a:rPr lang="fr-FR" sz="1200" dirty="0"/>
              <a:t>/&gt;</a:t>
            </a:r>
          </a:p>
          <a:p>
            <a:r>
              <a:rPr lang="fr-FR" sz="1200" dirty="0"/>
              <a:t>           &lt;input type="radio" </a:t>
            </a:r>
            <a:r>
              <a:rPr lang="fr-FR" sz="1200" dirty="0" err="1"/>
              <a:t>name</a:t>
            </a:r>
            <a:r>
              <a:rPr lang="fr-FR" sz="1200" dirty="0"/>
              <a:t>="niveau" value="Licence" id="Licence" /&gt; &lt;label for="Licence"&gt;Licence &lt;/label&gt;&lt;</a:t>
            </a:r>
            <a:r>
              <a:rPr lang="fr-FR" sz="1200" dirty="0" err="1"/>
              <a:t>br</a:t>
            </a:r>
            <a:r>
              <a:rPr lang="fr-FR" sz="1200" dirty="0"/>
              <a:t>/&gt;</a:t>
            </a:r>
          </a:p>
          <a:p>
            <a:r>
              <a:rPr lang="fr-FR" sz="1200" dirty="0"/>
              <a:t>           &lt;input type="radio" </a:t>
            </a:r>
            <a:r>
              <a:rPr lang="fr-FR" sz="1200" dirty="0" err="1"/>
              <a:t>name</a:t>
            </a:r>
            <a:r>
              <a:rPr lang="fr-FR" sz="1200" dirty="0"/>
              <a:t>="niveau" value="Master" id="Master" /&gt; &lt;label for="Master"&gt;Master&lt;/label&gt;&lt;</a:t>
            </a:r>
            <a:r>
              <a:rPr lang="fr-FR" sz="1200" dirty="0" err="1"/>
              <a:t>br</a:t>
            </a:r>
            <a:r>
              <a:rPr lang="fr-FR" sz="1200" dirty="0"/>
              <a:t>/&gt;</a:t>
            </a:r>
          </a:p>
          <a:p>
            <a:r>
              <a:rPr lang="fr-FR" sz="1200" dirty="0"/>
              <a:t>           &lt;input type="radio" </a:t>
            </a:r>
            <a:r>
              <a:rPr lang="fr-FR" sz="1200" dirty="0" err="1"/>
              <a:t>name</a:t>
            </a:r>
            <a:r>
              <a:rPr lang="fr-FR" sz="1200" dirty="0"/>
              <a:t>="niveau" value="Doctorat" id="Doctorat" /&gt; &lt;label for="Doctorat"&gt;Doctorat&lt;/label&gt;&lt;</a:t>
            </a:r>
            <a:r>
              <a:rPr lang="fr-FR" sz="1200" dirty="0" err="1"/>
              <a:t>br</a:t>
            </a:r>
            <a:r>
              <a:rPr lang="fr-FR" sz="1200" dirty="0"/>
              <a:t>/&gt;</a:t>
            </a:r>
          </a:p>
          <a:p>
            <a:r>
              <a:rPr lang="fr-FR" sz="1200" dirty="0"/>
              <a:t>       &lt;/p</a:t>
            </a:r>
            <a:r>
              <a:rPr lang="fr-FR" sz="1200" dirty="0" smtClean="0"/>
              <a:t>&gt;</a:t>
            </a:r>
            <a:endParaRPr lang="fr-FR" sz="1200" dirty="0"/>
          </a:p>
          <a:p>
            <a:r>
              <a:rPr lang="fr-FR" sz="1200" dirty="0"/>
              <a:t>       &lt;p&gt;</a:t>
            </a:r>
          </a:p>
          <a:p>
            <a:r>
              <a:rPr lang="fr-FR" sz="1200" dirty="0"/>
              <a:t>           &lt;label for="</a:t>
            </a:r>
            <a:r>
              <a:rPr lang="fr-FR" sz="1200" dirty="0" err="1"/>
              <a:t>specialite</a:t>
            </a:r>
            <a:r>
              <a:rPr lang="fr-FR" sz="1200" dirty="0"/>
              <a:t>"&gt;veuillez préciser votre spécialité ainsi que vos compétences  :&lt;/label&gt;</a:t>
            </a:r>
          </a:p>
          <a:p>
            <a:r>
              <a:rPr lang="fr-FR" sz="1200" dirty="0"/>
              <a:t>           &lt;</a:t>
            </a:r>
            <a:r>
              <a:rPr lang="fr-FR" sz="1200" dirty="0" err="1"/>
              <a:t>textarea</a:t>
            </a:r>
            <a:r>
              <a:rPr lang="fr-FR" sz="1200" dirty="0"/>
              <a:t> </a:t>
            </a:r>
            <a:r>
              <a:rPr lang="fr-FR" sz="1200" dirty="0" err="1"/>
              <a:t>name</a:t>
            </a:r>
            <a:r>
              <a:rPr lang="fr-FR" sz="1200" dirty="0"/>
              <a:t>="</a:t>
            </a:r>
            <a:r>
              <a:rPr lang="fr-FR" sz="1200" dirty="0" err="1"/>
              <a:t>specialite</a:t>
            </a:r>
            <a:r>
              <a:rPr lang="fr-FR" sz="1200" dirty="0"/>
              <a:t>" id="</a:t>
            </a:r>
            <a:r>
              <a:rPr lang="fr-FR" sz="1200" dirty="0" err="1"/>
              <a:t>specialite</a:t>
            </a:r>
            <a:r>
              <a:rPr lang="fr-FR" sz="1200" dirty="0"/>
              <a:t>" cols="20" </a:t>
            </a:r>
            <a:r>
              <a:rPr lang="fr-FR" sz="1200" dirty="0" err="1"/>
              <a:t>rows</a:t>
            </a:r>
            <a:r>
              <a:rPr lang="fr-FR" sz="1200" dirty="0"/>
              <a:t>="4"&gt;&lt;/</a:t>
            </a:r>
            <a:r>
              <a:rPr lang="fr-FR" sz="1200" dirty="0" err="1"/>
              <a:t>textarea</a:t>
            </a:r>
            <a:r>
              <a:rPr lang="fr-FR" sz="1200" dirty="0"/>
              <a:t>&gt;</a:t>
            </a:r>
          </a:p>
          <a:p>
            <a:r>
              <a:rPr lang="fr-FR" sz="1200" dirty="0"/>
              <a:t>       &lt;/p&gt;</a:t>
            </a:r>
          </a:p>
          <a:p>
            <a:r>
              <a:rPr lang="fr-FR" sz="1200" b="1" dirty="0">
                <a:solidFill>
                  <a:schemeClr val="accent1">
                    <a:lumMod val="75000"/>
                  </a:schemeClr>
                </a:solidFill>
              </a:rPr>
              <a:t>   &lt;/</a:t>
            </a:r>
            <a:r>
              <a:rPr lang="fr-FR" sz="1200" b="1" dirty="0" err="1">
                <a:solidFill>
                  <a:schemeClr val="accent1">
                    <a:lumMod val="75000"/>
                  </a:schemeClr>
                </a:solidFill>
              </a:rPr>
              <a:t>fieldset</a:t>
            </a:r>
            <a:r>
              <a:rPr lang="fr-FR" sz="1200" b="1" dirty="0">
                <a:solidFill>
                  <a:schemeClr val="accent1">
                    <a:lumMod val="75000"/>
                  </a:schemeClr>
                </a:solidFill>
              </a:rPr>
              <a:t>&gt;</a:t>
            </a:r>
          </a:p>
          <a:p>
            <a:r>
              <a:rPr lang="fr-FR" sz="1200" dirty="0"/>
              <a:t>&lt;/</a:t>
            </a:r>
            <a:r>
              <a:rPr lang="fr-FR" sz="1200" dirty="0" err="1"/>
              <a:t>form</a:t>
            </a:r>
            <a:r>
              <a:rPr lang="fr-FR" sz="1200" dirty="0"/>
              <a:t>&gt;</a:t>
            </a:r>
          </a:p>
        </p:txBody>
      </p:sp>
    </p:spTree>
    <p:extLst>
      <p:ext uri="{BB962C8B-B14F-4D97-AF65-F5344CB8AC3E}">
        <p14:creationId xmlns:p14="http://schemas.microsoft.com/office/powerpoint/2010/main" val="81760156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600" b="1" dirty="0">
                <a:effectLst/>
              </a:rPr>
              <a:t>Les </a:t>
            </a:r>
            <a:r>
              <a:rPr lang="fr-FR" sz="3600" b="1" dirty="0" smtClean="0">
                <a:effectLst/>
              </a:rPr>
              <a:t>formulaires</a:t>
            </a:r>
            <a:br>
              <a:rPr lang="fr-FR" sz="3600" b="1" dirty="0" smtClean="0">
                <a:effectLst/>
              </a:rPr>
            </a:br>
            <a:r>
              <a:rPr lang="fr-FR" sz="2400" b="1" dirty="0">
                <a:effectLst/>
              </a:rPr>
              <a:t>Finaliser et envoyer le </a:t>
            </a:r>
            <a:r>
              <a:rPr lang="fr-FR" sz="2400" b="1" dirty="0" smtClean="0">
                <a:effectLst/>
              </a:rPr>
              <a:t>formulaire</a:t>
            </a:r>
            <a:endParaRPr lang="fr-FR" sz="2400" dirty="0">
              <a:effectLst/>
            </a:endParaRPr>
          </a:p>
        </p:txBody>
      </p:sp>
      <p:sp>
        <p:nvSpPr>
          <p:cNvPr id="3" name="Espace réservé du contenu 2"/>
          <p:cNvSpPr>
            <a:spLocks noGrp="1"/>
          </p:cNvSpPr>
          <p:nvPr>
            <p:ph idx="1"/>
          </p:nvPr>
        </p:nvSpPr>
        <p:spPr>
          <a:xfrm>
            <a:off x="1454703" y="1412776"/>
            <a:ext cx="7600888" cy="4800600"/>
          </a:xfrm>
        </p:spPr>
        <p:txBody>
          <a:bodyPr>
            <a:noAutofit/>
          </a:bodyPr>
          <a:lstStyle/>
          <a:p>
            <a:r>
              <a:rPr lang="fr-FR" sz="1600" b="1" dirty="0">
                <a:effectLst>
                  <a:outerShdw blurRad="38100" dist="38100" dir="2700000" algn="tl">
                    <a:srgbClr val="000000">
                      <a:alpha val="43137"/>
                    </a:srgbClr>
                  </a:outerShdw>
                </a:effectLst>
              </a:rPr>
              <a:t>Regrouper les </a:t>
            </a:r>
            <a:r>
              <a:rPr lang="fr-FR" sz="1600" b="1" dirty="0" smtClean="0">
                <a:effectLst>
                  <a:outerShdw blurRad="38100" dist="38100" dir="2700000" algn="tl">
                    <a:srgbClr val="000000">
                      <a:alpha val="43137"/>
                    </a:srgbClr>
                  </a:outerShdw>
                </a:effectLst>
              </a:rPr>
              <a:t>champs: </a:t>
            </a:r>
            <a:r>
              <a:rPr lang="fr-FR" sz="1600" dirty="0"/>
              <a:t>Lorsque le nombre de champs à saisir est grand et varié il est utile de les regrouper au sein de plusieurs balises </a:t>
            </a:r>
            <a:r>
              <a:rPr lang="fr-FR" sz="1600" dirty="0">
                <a:solidFill>
                  <a:schemeClr val="accent3"/>
                </a:solidFill>
                <a:effectLst>
                  <a:outerShdw blurRad="38100" dist="38100" dir="2700000" algn="tl">
                    <a:srgbClr val="000000">
                      <a:alpha val="43137"/>
                    </a:srgbClr>
                  </a:outerShdw>
                </a:effectLst>
              </a:rPr>
              <a:t>&lt;</a:t>
            </a:r>
            <a:r>
              <a:rPr lang="fr-FR" sz="1600" dirty="0" err="1">
                <a:solidFill>
                  <a:schemeClr val="accent3"/>
                </a:solidFill>
                <a:effectLst>
                  <a:outerShdw blurRad="38100" dist="38100" dir="2700000" algn="tl">
                    <a:srgbClr val="000000">
                      <a:alpha val="43137"/>
                    </a:srgbClr>
                  </a:outerShdw>
                </a:effectLst>
              </a:rPr>
              <a:t>fieldset</a:t>
            </a:r>
            <a:r>
              <a:rPr lang="fr-FR" sz="1600" dirty="0">
                <a:solidFill>
                  <a:schemeClr val="accent3"/>
                </a:solidFill>
                <a:effectLst>
                  <a:outerShdw blurRad="38100" dist="38100" dir="2700000" algn="tl">
                    <a:srgbClr val="000000">
                      <a:alpha val="43137"/>
                    </a:srgbClr>
                  </a:outerShdw>
                </a:effectLst>
              </a:rPr>
              <a:t>&gt;</a:t>
            </a:r>
            <a:r>
              <a:rPr lang="fr-FR" sz="1600" dirty="0"/>
              <a:t>. Chaque </a:t>
            </a:r>
            <a:r>
              <a:rPr lang="fr-FR" sz="1600" dirty="0">
                <a:solidFill>
                  <a:schemeClr val="accent3"/>
                </a:solidFill>
                <a:effectLst>
                  <a:outerShdw blurRad="38100" dist="38100" dir="2700000" algn="tl">
                    <a:srgbClr val="000000">
                      <a:alpha val="43137"/>
                    </a:srgbClr>
                  </a:outerShdw>
                </a:effectLst>
              </a:rPr>
              <a:t>&lt;</a:t>
            </a:r>
            <a:r>
              <a:rPr lang="fr-FR" sz="1600" dirty="0" err="1">
                <a:solidFill>
                  <a:schemeClr val="accent3"/>
                </a:solidFill>
                <a:effectLst>
                  <a:outerShdw blurRad="38100" dist="38100" dir="2700000" algn="tl">
                    <a:srgbClr val="000000">
                      <a:alpha val="43137"/>
                    </a:srgbClr>
                  </a:outerShdw>
                </a:effectLst>
              </a:rPr>
              <a:t>fieldset</a:t>
            </a:r>
            <a:r>
              <a:rPr lang="fr-FR" sz="1600" dirty="0">
                <a:solidFill>
                  <a:schemeClr val="accent3"/>
                </a:solidFill>
                <a:effectLst>
                  <a:outerShdw blurRad="38100" dist="38100" dir="2700000" algn="tl">
                    <a:srgbClr val="000000">
                      <a:alpha val="43137"/>
                    </a:srgbClr>
                  </a:outerShdw>
                </a:effectLst>
              </a:rPr>
              <a:t>&gt;</a:t>
            </a:r>
            <a:r>
              <a:rPr lang="fr-FR" sz="1600" dirty="0"/>
              <a:t>  peut contenir une légende avec la balise </a:t>
            </a:r>
            <a:r>
              <a:rPr lang="fr-FR" sz="1600" dirty="0">
                <a:solidFill>
                  <a:schemeClr val="accent3"/>
                </a:solidFill>
                <a:effectLst>
                  <a:outerShdw blurRad="38100" dist="38100" dir="2700000" algn="tl">
                    <a:srgbClr val="000000">
                      <a:alpha val="43137"/>
                    </a:srgbClr>
                  </a:outerShdw>
                </a:effectLst>
              </a:rPr>
              <a:t>&lt;</a:t>
            </a:r>
            <a:r>
              <a:rPr lang="fr-FR" sz="1600" dirty="0" err="1">
                <a:solidFill>
                  <a:schemeClr val="accent3"/>
                </a:solidFill>
                <a:effectLst>
                  <a:outerShdw blurRad="38100" dist="38100" dir="2700000" algn="tl">
                    <a:srgbClr val="000000">
                      <a:alpha val="43137"/>
                    </a:srgbClr>
                  </a:outerShdw>
                </a:effectLst>
              </a:rPr>
              <a:t>legend</a:t>
            </a:r>
            <a:r>
              <a:rPr lang="fr-FR" sz="1600" dirty="0">
                <a:solidFill>
                  <a:schemeClr val="accent3"/>
                </a:solidFill>
                <a:effectLst>
                  <a:outerShdw blurRad="38100" dist="38100" dir="2700000" algn="tl">
                    <a:srgbClr val="000000">
                      <a:alpha val="43137"/>
                    </a:srgbClr>
                  </a:outerShdw>
                </a:effectLst>
              </a:rPr>
              <a:t>&gt;</a:t>
            </a:r>
            <a:r>
              <a:rPr lang="fr-FR" sz="1600" dirty="0"/>
              <a:t> </a:t>
            </a:r>
          </a:p>
          <a:p>
            <a:pPr marL="82296" indent="0">
              <a:buNone/>
            </a:pPr>
            <a:endParaRPr lang="fr-FR" sz="1600" dirty="0"/>
          </a:p>
          <a:p>
            <a:pPr marL="82296" indent="0">
              <a:buNone/>
            </a:pPr>
            <a:endParaRPr lang="fr-FR" sz="1600" b="1" i="1" dirty="0">
              <a:effectLst>
                <a:outerShdw blurRad="38100" dist="38100" dir="2700000" algn="tl">
                  <a:srgbClr val="000000">
                    <a:alpha val="43137"/>
                  </a:srgbClr>
                </a:outerShdw>
              </a:effectLst>
            </a:endParaRPr>
          </a:p>
          <a:p>
            <a:pPr marL="82296" indent="0">
              <a:buNone/>
            </a:pPr>
            <a:endParaRPr lang="fr-FR" sz="1600" b="1" i="1" dirty="0" smtClean="0"/>
          </a:p>
          <a:p>
            <a:endParaRPr lang="fr-FR" sz="1600" b="1" i="1" dirty="0"/>
          </a:p>
          <a:p>
            <a:pPr marL="82296" indent="0">
              <a:buNone/>
            </a:pPr>
            <a:endParaRPr lang="fr-FR" sz="1600" b="1" i="1" dirty="0"/>
          </a:p>
          <a:p>
            <a:pPr marL="82296" indent="0">
              <a:buNone/>
            </a:pPr>
            <a:endParaRPr lang="fr-FR" sz="1600" b="1" i="1" dirty="0">
              <a:effectLst>
                <a:outerShdw blurRad="38100" dist="38100" dir="2700000" algn="tl">
                  <a:srgbClr val="000000">
                    <a:alpha val="43137"/>
                  </a:srgbClr>
                </a:outerShdw>
              </a:effectLst>
            </a:endParaRPr>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75</a:t>
            </a:fld>
            <a:endParaRPr lang="fr-FR"/>
          </a:p>
        </p:txBody>
      </p:sp>
      <p:pic>
        <p:nvPicPr>
          <p:cNvPr id="6" name="Image 5"/>
          <p:cNvPicPr/>
          <p:nvPr/>
        </p:nvPicPr>
        <p:blipFill>
          <a:blip r:embed="rId2">
            <a:extLst>
              <a:ext uri="{28A0092B-C50C-407E-A947-70E740481C1C}">
                <a14:useLocalDpi xmlns:a14="http://schemas.microsoft.com/office/drawing/2010/main" val="0"/>
              </a:ext>
            </a:extLst>
          </a:blip>
          <a:srcRect/>
          <a:stretch>
            <a:fillRect/>
          </a:stretch>
        </p:blipFill>
        <p:spPr bwMode="auto">
          <a:xfrm>
            <a:off x="1690221" y="2492896"/>
            <a:ext cx="6821500" cy="3600400"/>
          </a:xfrm>
          <a:prstGeom prst="rect">
            <a:avLst/>
          </a:prstGeom>
          <a:noFill/>
          <a:ln>
            <a:noFill/>
          </a:ln>
          <a:effectLst>
            <a:outerShdw blurRad="50800" dist="38100" dir="13500000" sx="102000" sy="102000" algn="br" rotWithShape="0">
              <a:prstClr val="black">
                <a:alpha val="39000"/>
              </a:prstClr>
            </a:outerShdw>
          </a:effectLst>
        </p:spPr>
      </p:pic>
    </p:spTree>
    <p:extLst>
      <p:ext uri="{BB962C8B-B14F-4D97-AF65-F5344CB8AC3E}">
        <p14:creationId xmlns:p14="http://schemas.microsoft.com/office/powerpoint/2010/main" val="6339778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600" b="1" dirty="0">
                <a:effectLst/>
              </a:rPr>
              <a:t>Les </a:t>
            </a:r>
            <a:r>
              <a:rPr lang="fr-FR" sz="3600" b="1" dirty="0" smtClean="0">
                <a:effectLst/>
              </a:rPr>
              <a:t>formulaires</a:t>
            </a:r>
            <a:br>
              <a:rPr lang="fr-FR" sz="3600" b="1" dirty="0" smtClean="0">
                <a:effectLst/>
              </a:rPr>
            </a:br>
            <a:r>
              <a:rPr lang="fr-FR" sz="2400" b="1" dirty="0">
                <a:effectLst/>
              </a:rPr>
              <a:t>Finaliser et envoyer le </a:t>
            </a:r>
            <a:r>
              <a:rPr lang="fr-FR" sz="2400" b="1" dirty="0" smtClean="0">
                <a:effectLst/>
              </a:rPr>
              <a:t>formulaire</a:t>
            </a:r>
            <a:endParaRPr lang="fr-FR" sz="2400" dirty="0">
              <a:effectLst/>
            </a:endParaRPr>
          </a:p>
        </p:txBody>
      </p:sp>
      <p:sp>
        <p:nvSpPr>
          <p:cNvPr id="3" name="Espace réservé du contenu 2"/>
          <p:cNvSpPr>
            <a:spLocks noGrp="1"/>
          </p:cNvSpPr>
          <p:nvPr>
            <p:ph idx="1"/>
          </p:nvPr>
        </p:nvSpPr>
        <p:spPr>
          <a:xfrm>
            <a:off x="1454703" y="1412776"/>
            <a:ext cx="7600888" cy="4800600"/>
          </a:xfrm>
        </p:spPr>
        <p:txBody>
          <a:bodyPr>
            <a:noAutofit/>
          </a:bodyPr>
          <a:lstStyle/>
          <a:p>
            <a:r>
              <a:rPr lang="fr-FR" sz="1400" b="1" i="1" dirty="0"/>
              <a:t>Le bouton </a:t>
            </a:r>
            <a:r>
              <a:rPr lang="fr-FR" sz="1400" b="1" i="1" dirty="0" smtClean="0"/>
              <a:t>d'envoi : </a:t>
            </a:r>
            <a:r>
              <a:rPr lang="fr-FR" sz="1400" dirty="0" smtClean="0"/>
              <a:t>Le </a:t>
            </a:r>
            <a:r>
              <a:rPr lang="fr-FR" sz="1400" dirty="0"/>
              <a:t>bouton est créé avec la balise  </a:t>
            </a:r>
            <a:r>
              <a:rPr lang="fr-FR" sz="1400" dirty="0">
                <a:solidFill>
                  <a:schemeClr val="accent3"/>
                </a:solidFill>
                <a:effectLst>
                  <a:outerShdw blurRad="38100" dist="38100" dir="2700000" algn="tl">
                    <a:srgbClr val="000000">
                      <a:alpha val="43137"/>
                    </a:srgbClr>
                  </a:outerShdw>
                </a:effectLst>
              </a:rPr>
              <a:t>&lt;input /&gt;</a:t>
            </a:r>
            <a:r>
              <a:rPr lang="fr-FR" sz="1400" dirty="0"/>
              <a:t> . Elle existe en quatre versions :</a:t>
            </a:r>
          </a:p>
          <a:p>
            <a:pPr lvl="1"/>
            <a:r>
              <a:rPr lang="fr-FR" sz="1400" dirty="0">
                <a:solidFill>
                  <a:schemeClr val="accent3"/>
                </a:solidFill>
                <a:effectLst>
                  <a:outerShdw blurRad="38100" dist="38100" dir="2700000" algn="tl">
                    <a:srgbClr val="000000">
                      <a:alpha val="43137"/>
                    </a:srgbClr>
                  </a:outerShdw>
                </a:effectLst>
              </a:rPr>
              <a:t>type="</a:t>
            </a:r>
            <a:r>
              <a:rPr lang="fr-FR" sz="1400" dirty="0" err="1">
                <a:solidFill>
                  <a:schemeClr val="accent3"/>
                </a:solidFill>
                <a:effectLst>
                  <a:outerShdw blurRad="38100" dist="38100" dir="2700000" algn="tl">
                    <a:srgbClr val="000000">
                      <a:alpha val="43137"/>
                    </a:srgbClr>
                  </a:outerShdw>
                </a:effectLst>
              </a:rPr>
              <a:t>submit</a:t>
            </a:r>
            <a:r>
              <a:rPr lang="fr-FR" sz="1400" dirty="0">
                <a:solidFill>
                  <a:schemeClr val="accent3"/>
                </a:solidFill>
                <a:effectLst>
                  <a:outerShdw blurRad="38100" dist="38100" dir="2700000" algn="tl">
                    <a:srgbClr val="000000">
                      <a:alpha val="43137"/>
                    </a:srgbClr>
                  </a:outerShdw>
                </a:effectLst>
              </a:rPr>
              <a:t>" </a:t>
            </a:r>
            <a:r>
              <a:rPr lang="fr-FR" sz="1400" dirty="0"/>
              <a:t> : le principal bouton d'envoi de formulaire. C'est celui que vous utiliserez le plus souvent. Le visiteur sera conduit à la page indiquée dans l'attribut action  du formulaire ;</a:t>
            </a:r>
          </a:p>
          <a:p>
            <a:pPr lvl="1"/>
            <a:r>
              <a:rPr lang="fr-FR" sz="1400" dirty="0">
                <a:solidFill>
                  <a:schemeClr val="accent3"/>
                </a:solidFill>
                <a:effectLst>
                  <a:outerShdw blurRad="38100" dist="38100" dir="2700000" algn="tl">
                    <a:srgbClr val="000000">
                      <a:alpha val="43137"/>
                    </a:srgbClr>
                  </a:outerShdw>
                </a:effectLst>
              </a:rPr>
              <a:t>type="reset"</a:t>
            </a:r>
            <a:r>
              <a:rPr lang="fr-FR" sz="1400" dirty="0"/>
              <a:t>  : remise à zéro du formulaire ;</a:t>
            </a:r>
          </a:p>
          <a:p>
            <a:pPr lvl="1"/>
            <a:r>
              <a:rPr lang="fr-FR" sz="1400" dirty="0">
                <a:solidFill>
                  <a:schemeClr val="accent3"/>
                </a:solidFill>
                <a:effectLst>
                  <a:outerShdw blurRad="38100" dist="38100" dir="2700000" algn="tl">
                    <a:srgbClr val="000000">
                      <a:alpha val="43137"/>
                    </a:srgbClr>
                  </a:outerShdw>
                </a:effectLst>
              </a:rPr>
              <a:t>type="image"</a:t>
            </a:r>
            <a:r>
              <a:rPr lang="fr-FR" sz="1400" dirty="0"/>
              <a:t>  : équivalent du bouton </a:t>
            </a:r>
            <a:r>
              <a:rPr lang="fr-FR" sz="1400" dirty="0" err="1"/>
              <a:t>submit</a:t>
            </a:r>
            <a:r>
              <a:rPr lang="fr-FR" sz="1400" dirty="0"/>
              <a:t>  , présenté cette fois sous forme d'image. Rajoutez l'attribut </a:t>
            </a:r>
            <a:r>
              <a:rPr lang="fr-FR" sz="1400" dirty="0" err="1"/>
              <a:t>src</a:t>
            </a:r>
            <a:r>
              <a:rPr lang="fr-FR" sz="1400" dirty="0"/>
              <a:t>  pour indiquer l'URL de l'image ;</a:t>
            </a:r>
          </a:p>
          <a:p>
            <a:pPr lvl="1"/>
            <a:r>
              <a:rPr lang="fr-FR" sz="1400" dirty="0">
                <a:solidFill>
                  <a:schemeClr val="accent3"/>
                </a:solidFill>
                <a:effectLst>
                  <a:outerShdw blurRad="38100" dist="38100" dir="2700000" algn="tl">
                    <a:srgbClr val="000000">
                      <a:alpha val="43137"/>
                    </a:srgbClr>
                  </a:outerShdw>
                </a:effectLst>
              </a:rPr>
              <a:t>type="</a:t>
            </a:r>
            <a:r>
              <a:rPr lang="fr-FR" sz="1400" dirty="0" err="1">
                <a:solidFill>
                  <a:schemeClr val="accent3"/>
                </a:solidFill>
                <a:effectLst>
                  <a:outerShdw blurRad="38100" dist="38100" dir="2700000" algn="tl">
                    <a:srgbClr val="000000">
                      <a:alpha val="43137"/>
                    </a:srgbClr>
                  </a:outerShdw>
                </a:effectLst>
              </a:rPr>
              <a:t>button</a:t>
            </a:r>
            <a:r>
              <a:rPr lang="fr-FR" sz="1400" dirty="0">
                <a:solidFill>
                  <a:schemeClr val="accent3"/>
                </a:solidFill>
                <a:effectLst>
                  <a:outerShdw blurRad="38100" dist="38100" dir="2700000" algn="tl">
                    <a:srgbClr val="000000">
                      <a:alpha val="43137"/>
                    </a:srgbClr>
                  </a:outerShdw>
                </a:effectLst>
              </a:rPr>
              <a:t>" </a:t>
            </a:r>
            <a:r>
              <a:rPr lang="fr-FR" sz="1400" dirty="0"/>
              <a:t> : bouton générique, qui n'aura (par défaut) aucun effet. En général, ce bouton est géré en JavaScript pour exécuter des actions sur la page. </a:t>
            </a:r>
          </a:p>
          <a:p>
            <a:r>
              <a:rPr lang="fr-FR" sz="1400" dirty="0"/>
              <a:t>   On peut changer le texte affiché à l'intérieur des boutons avec l'attribut </a:t>
            </a:r>
            <a:r>
              <a:rPr lang="fr-FR" sz="1400" dirty="0">
                <a:solidFill>
                  <a:schemeClr val="accent3"/>
                </a:solidFill>
                <a:effectLst>
                  <a:outerShdw blurRad="38100" dist="38100" dir="2700000" algn="tl">
                    <a:srgbClr val="000000">
                      <a:alpha val="43137"/>
                    </a:srgbClr>
                  </a:outerShdw>
                </a:effectLst>
              </a:rPr>
              <a:t>value</a:t>
            </a:r>
            <a:r>
              <a:rPr lang="fr-FR" sz="1400" dirty="0"/>
              <a:t>  .</a:t>
            </a:r>
          </a:p>
          <a:p>
            <a:endParaRPr lang="fr-FR" sz="1600" dirty="0"/>
          </a:p>
          <a:p>
            <a:pPr marL="82296" indent="0">
              <a:buNone/>
            </a:pPr>
            <a:endParaRPr lang="fr-FR" sz="1600" b="1" i="1" dirty="0">
              <a:effectLst>
                <a:outerShdw blurRad="38100" dist="38100" dir="2700000" algn="tl">
                  <a:srgbClr val="000000">
                    <a:alpha val="43137"/>
                  </a:srgbClr>
                </a:outerShdw>
              </a:effectLst>
            </a:endParaRPr>
          </a:p>
          <a:p>
            <a:pPr marL="82296" indent="0">
              <a:buNone/>
            </a:pPr>
            <a:endParaRPr lang="fr-FR" sz="1600" b="1" i="1" dirty="0" smtClean="0"/>
          </a:p>
          <a:p>
            <a:endParaRPr lang="fr-FR" sz="1600" b="1" i="1" dirty="0"/>
          </a:p>
          <a:p>
            <a:pPr marL="82296" indent="0">
              <a:buNone/>
            </a:pPr>
            <a:endParaRPr lang="fr-FR" sz="1600" b="1" i="1" dirty="0"/>
          </a:p>
          <a:p>
            <a:pPr marL="82296" indent="0">
              <a:buNone/>
            </a:pPr>
            <a:endParaRPr lang="fr-FR" sz="1600" b="1" i="1" dirty="0">
              <a:effectLst>
                <a:outerShdw blurRad="38100" dist="38100" dir="2700000" algn="tl">
                  <a:srgbClr val="000000">
                    <a:alpha val="43137"/>
                  </a:srgbClr>
                </a:outerShdw>
              </a:effectLst>
            </a:endParaRPr>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76</a:t>
            </a:fld>
            <a:endParaRPr lang="fr-FR"/>
          </a:p>
        </p:txBody>
      </p:sp>
      <p:pic>
        <p:nvPicPr>
          <p:cNvPr id="8" name="Image 7"/>
          <p:cNvPicPr/>
          <p:nvPr/>
        </p:nvPicPr>
        <p:blipFill>
          <a:blip r:embed="rId2">
            <a:extLst>
              <a:ext uri="{28A0092B-C50C-407E-A947-70E740481C1C}">
                <a14:useLocalDpi xmlns:a14="http://schemas.microsoft.com/office/drawing/2010/main" val="0"/>
              </a:ext>
            </a:extLst>
          </a:blip>
          <a:srcRect/>
          <a:stretch>
            <a:fillRect/>
          </a:stretch>
        </p:blipFill>
        <p:spPr bwMode="auto">
          <a:xfrm>
            <a:off x="5364088" y="4650577"/>
            <a:ext cx="3607863" cy="1607927"/>
          </a:xfrm>
          <a:prstGeom prst="rect">
            <a:avLst/>
          </a:prstGeom>
          <a:noFill/>
          <a:ln>
            <a:noFill/>
          </a:ln>
          <a:effectLst>
            <a:glow rad="228600">
              <a:schemeClr val="accent6">
                <a:satMod val="175000"/>
                <a:alpha val="40000"/>
              </a:schemeClr>
            </a:glow>
          </a:effectLst>
        </p:spPr>
      </p:pic>
      <p:sp>
        <p:nvSpPr>
          <p:cNvPr id="5" name="ZoneTexte 4"/>
          <p:cNvSpPr txBox="1"/>
          <p:nvPr/>
        </p:nvSpPr>
        <p:spPr>
          <a:xfrm>
            <a:off x="1201339" y="3861048"/>
            <a:ext cx="3825214" cy="2862322"/>
          </a:xfrm>
          <a:prstGeom prst="rect">
            <a:avLst/>
          </a:prstGeom>
          <a:noFill/>
          <a:ln>
            <a:solidFill>
              <a:schemeClr val="accent1"/>
            </a:solidFill>
          </a:ln>
        </p:spPr>
        <p:txBody>
          <a:bodyPr wrap="none" rtlCol="0">
            <a:spAutoFit/>
          </a:bodyPr>
          <a:lstStyle/>
          <a:p>
            <a:r>
              <a:rPr lang="fr-FR" sz="1200" dirty="0"/>
              <a:t> &lt;body&gt;   </a:t>
            </a:r>
          </a:p>
          <a:p>
            <a:r>
              <a:rPr lang="fr-FR" sz="1200" dirty="0"/>
              <a:t>   </a:t>
            </a:r>
            <a:r>
              <a:rPr lang="fr-FR" sz="1200" b="1" dirty="0">
                <a:solidFill>
                  <a:schemeClr val="accent1">
                    <a:lumMod val="75000"/>
                  </a:schemeClr>
                </a:solidFill>
              </a:rPr>
              <a:t>&lt;</a:t>
            </a:r>
            <a:r>
              <a:rPr lang="fr-FR" sz="1200" b="1" dirty="0" err="1">
                <a:solidFill>
                  <a:schemeClr val="accent1">
                    <a:lumMod val="75000"/>
                  </a:schemeClr>
                </a:solidFill>
              </a:rPr>
              <a:t>form</a:t>
            </a:r>
            <a:r>
              <a:rPr lang="fr-FR" sz="1200" b="1" dirty="0">
                <a:solidFill>
                  <a:schemeClr val="accent1">
                    <a:lumMod val="75000"/>
                  </a:schemeClr>
                </a:solidFill>
              </a:rPr>
              <a:t> </a:t>
            </a:r>
            <a:r>
              <a:rPr lang="fr-FR" sz="1200" b="1" dirty="0" err="1">
                <a:solidFill>
                  <a:schemeClr val="accent1">
                    <a:lumMod val="75000"/>
                  </a:schemeClr>
                </a:solidFill>
              </a:rPr>
              <a:t>method</a:t>
            </a:r>
            <a:r>
              <a:rPr lang="fr-FR" sz="1200" b="1" dirty="0">
                <a:solidFill>
                  <a:schemeClr val="accent1">
                    <a:lumMod val="75000"/>
                  </a:schemeClr>
                </a:solidFill>
              </a:rPr>
              <a:t>="post" action="</a:t>
            </a:r>
            <a:r>
              <a:rPr lang="fr-FR" sz="1200" b="1" dirty="0" err="1">
                <a:solidFill>
                  <a:schemeClr val="accent1">
                    <a:lumMod val="75000"/>
                  </a:schemeClr>
                </a:solidFill>
              </a:rPr>
              <a:t>traitement.php</a:t>
            </a:r>
            <a:r>
              <a:rPr lang="fr-FR" sz="1200" b="1" dirty="0">
                <a:solidFill>
                  <a:schemeClr val="accent1">
                    <a:lumMod val="75000"/>
                  </a:schemeClr>
                </a:solidFill>
              </a:rPr>
              <a:t>"&gt;</a:t>
            </a:r>
          </a:p>
          <a:p>
            <a:r>
              <a:rPr lang="fr-FR" sz="1200" dirty="0"/>
              <a:t>        &lt;input </a:t>
            </a:r>
            <a:r>
              <a:rPr lang="fr-FR" sz="1200" dirty="0" err="1"/>
              <a:t>list</a:t>
            </a:r>
            <a:r>
              <a:rPr lang="fr-FR" sz="1200" dirty="0"/>
              <a:t>="voitures" </a:t>
            </a:r>
            <a:r>
              <a:rPr lang="fr-FR" sz="1200" dirty="0" err="1"/>
              <a:t>name</a:t>
            </a:r>
            <a:r>
              <a:rPr lang="fr-FR" sz="1200" dirty="0"/>
              <a:t>="voitures"&gt;</a:t>
            </a:r>
          </a:p>
          <a:p>
            <a:r>
              <a:rPr lang="fr-FR" sz="1200" dirty="0"/>
              <a:t>        &lt;</a:t>
            </a:r>
            <a:r>
              <a:rPr lang="fr-FR" sz="1200" dirty="0" err="1"/>
              <a:t>datalist</a:t>
            </a:r>
            <a:r>
              <a:rPr lang="fr-FR" sz="1200" dirty="0"/>
              <a:t> id="voitures"&gt;</a:t>
            </a:r>
          </a:p>
          <a:p>
            <a:r>
              <a:rPr lang="fr-FR" sz="1200" dirty="0"/>
              <a:t>            &lt;option value="</a:t>
            </a:r>
            <a:r>
              <a:rPr lang="fr-FR" sz="1200" dirty="0" err="1"/>
              <a:t>peugeot</a:t>
            </a:r>
            <a:r>
              <a:rPr lang="fr-FR" sz="1200" dirty="0"/>
              <a:t>"&gt;&lt;/option&gt;</a:t>
            </a:r>
          </a:p>
          <a:p>
            <a:r>
              <a:rPr lang="fr-FR" sz="1200" dirty="0"/>
              <a:t>            &lt;option value="</a:t>
            </a:r>
            <a:r>
              <a:rPr lang="fr-FR" sz="1200" dirty="0" err="1"/>
              <a:t>renault</a:t>
            </a:r>
            <a:r>
              <a:rPr lang="fr-FR" sz="1200" dirty="0"/>
              <a:t>"&gt;&lt;/option&gt;</a:t>
            </a:r>
          </a:p>
          <a:p>
            <a:r>
              <a:rPr lang="fr-FR" sz="1200" dirty="0"/>
              <a:t>            &lt;option value="Kia"&gt;&lt;/option&gt;</a:t>
            </a:r>
          </a:p>
          <a:p>
            <a:r>
              <a:rPr lang="fr-FR" sz="1200" dirty="0"/>
              <a:t>            &lt;option value="</a:t>
            </a:r>
            <a:r>
              <a:rPr lang="fr-FR" sz="1200" dirty="0" err="1"/>
              <a:t>Porsh</a:t>
            </a:r>
            <a:r>
              <a:rPr lang="fr-FR" sz="1200" dirty="0"/>
              <a:t>"&gt;&lt;/option&gt;</a:t>
            </a:r>
          </a:p>
          <a:p>
            <a:r>
              <a:rPr lang="fr-FR" sz="1200" dirty="0"/>
              <a:t>            &lt;option value="Land Rover"&gt;&lt;/option&gt;</a:t>
            </a:r>
          </a:p>
          <a:p>
            <a:r>
              <a:rPr lang="fr-FR" sz="1200" dirty="0"/>
              <a:t>            &lt;option value="Lancia"&gt;&lt;/option&gt;</a:t>
            </a:r>
          </a:p>
          <a:p>
            <a:r>
              <a:rPr lang="fr-FR" sz="1200" dirty="0"/>
              <a:t>            &lt;option value="Lamborghini"&gt;&lt;/option&gt;</a:t>
            </a:r>
          </a:p>
          <a:p>
            <a:r>
              <a:rPr lang="fr-FR" sz="1200" dirty="0"/>
              <a:t>        &lt;/</a:t>
            </a:r>
            <a:r>
              <a:rPr lang="fr-FR" sz="1200" dirty="0" err="1"/>
              <a:t>datalist</a:t>
            </a:r>
            <a:r>
              <a:rPr lang="fr-FR" sz="1200" dirty="0"/>
              <a:t>&gt;</a:t>
            </a:r>
          </a:p>
          <a:p>
            <a:r>
              <a:rPr lang="fr-FR" sz="1200" dirty="0"/>
              <a:t>        </a:t>
            </a:r>
            <a:r>
              <a:rPr lang="fr-FR" sz="1200" b="1" dirty="0">
                <a:solidFill>
                  <a:schemeClr val="accent1">
                    <a:lumMod val="75000"/>
                  </a:schemeClr>
                </a:solidFill>
              </a:rPr>
              <a:t>&lt;input type="</a:t>
            </a:r>
            <a:r>
              <a:rPr lang="fr-FR" sz="1200" b="1" dirty="0" err="1">
                <a:solidFill>
                  <a:schemeClr val="accent1">
                    <a:lumMod val="75000"/>
                  </a:schemeClr>
                </a:solidFill>
              </a:rPr>
              <a:t>submit</a:t>
            </a:r>
            <a:r>
              <a:rPr lang="fr-FR" sz="1200" b="1" dirty="0">
                <a:solidFill>
                  <a:schemeClr val="accent1">
                    <a:lumMod val="75000"/>
                  </a:schemeClr>
                </a:solidFill>
              </a:rPr>
              <a:t>" value="envoyer"&gt;</a:t>
            </a:r>
          </a:p>
          <a:p>
            <a:r>
              <a:rPr lang="fr-FR" sz="1200" b="1" dirty="0">
                <a:solidFill>
                  <a:schemeClr val="accent1">
                    <a:lumMod val="75000"/>
                  </a:schemeClr>
                </a:solidFill>
              </a:rPr>
              <a:t>     &lt;/</a:t>
            </a:r>
            <a:r>
              <a:rPr lang="fr-FR" sz="1200" b="1" dirty="0" err="1">
                <a:solidFill>
                  <a:schemeClr val="accent1">
                    <a:lumMod val="75000"/>
                  </a:schemeClr>
                </a:solidFill>
              </a:rPr>
              <a:t>form</a:t>
            </a:r>
            <a:r>
              <a:rPr lang="fr-FR" sz="1200" b="1" dirty="0">
                <a:solidFill>
                  <a:schemeClr val="accent1">
                    <a:lumMod val="75000"/>
                  </a:schemeClr>
                </a:solidFill>
              </a:rPr>
              <a:t>&gt;</a:t>
            </a:r>
          </a:p>
          <a:p>
            <a:r>
              <a:rPr lang="fr-FR" sz="1200" dirty="0"/>
              <a:t>    &lt;/body&gt;</a:t>
            </a:r>
          </a:p>
        </p:txBody>
      </p:sp>
    </p:spTree>
    <p:extLst>
      <p:ext uri="{BB962C8B-B14F-4D97-AF65-F5344CB8AC3E}">
        <p14:creationId xmlns:p14="http://schemas.microsoft.com/office/powerpoint/2010/main" val="311905307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600" b="1" dirty="0">
                <a:effectLst/>
              </a:rPr>
              <a:t>Les fichiers </a:t>
            </a:r>
            <a:r>
              <a:rPr lang="fr-FR" sz="3600" b="1" dirty="0" err="1">
                <a:effectLst/>
              </a:rPr>
              <a:t>audios</a:t>
            </a:r>
            <a:endParaRPr lang="fr-FR" sz="3600" dirty="0">
              <a:effectLst/>
            </a:endParaRPr>
          </a:p>
        </p:txBody>
      </p:sp>
      <p:sp>
        <p:nvSpPr>
          <p:cNvPr id="3" name="Espace réservé du contenu 2"/>
          <p:cNvSpPr>
            <a:spLocks noGrp="1"/>
          </p:cNvSpPr>
          <p:nvPr>
            <p:ph idx="1"/>
          </p:nvPr>
        </p:nvSpPr>
        <p:spPr>
          <a:xfrm>
            <a:off x="1472507" y="1124744"/>
            <a:ext cx="7600888" cy="4800600"/>
          </a:xfrm>
        </p:spPr>
        <p:txBody>
          <a:bodyPr>
            <a:noAutofit/>
          </a:bodyPr>
          <a:lstStyle/>
          <a:p>
            <a:r>
              <a:rPr lang="fr-FR" sz="1600" dirty="0"/>
              <a:t>On utilise la balise </a:t>
            </a:r>
            <a:r>
              <a:rPr lang="fr-FR" sz="1600" dirty="0" smtClean="0"/>
              <a:t>&lt;audio&gt;</a:t>
            </a:r>
            <a:r>
              <a:rPr lang="fr-FR" sz="1600" dirty="0"/>
              <a:t>  pour insérer </a:t>
            </a:r>
            <a:r>
              <a:rPr lang="fr-FR" sz="1600" dirty="0" smtClean="0"/>
              <a:t>un </a:t>
            </a:r>
            <a:r>
              <a:rPr lang="fr-FR" sz="1600" dirty="0" err="1" smtClean="0"/>
              <a:t>controle</a:t>
            </a:r>
            <a:r>
              <a:rPr lang="fr-FR" sz="1600" dirty="0" smtClean="0"/>
              <a:t> audio dans </a:t>
            </a:r>
            <a:r>
              <a:rPr lang="fr-FR" sz="1600" dirty="0"/>
              <a:t>la page :</a:t>
            </a:r>
          </a:p>
          <a:p>
            <a:pPr marL="82296" indent="0">
              <a:buNone/>
            </a:pPr>
            <a:endParaRPr lang="fr-FR" sz="1600" b="1" dirty="0" smtClean="0"/>
          </a:p>
          <a:p>
            <a:pPr marL="82296" indent="0">
              <a:buNone/>
            </a:pPr>
            <a:r>
              <a:rPr lang="fr-FR" sz="1600" b="1" dirty="0" smtClean="0"/>
              <a:t>Pour </a:t>
            </a:r>
            <a:r>
              <a:rPr lang="fr-FR" sz="1600" b="1" dirty="0"/>
              <a:t>écouter la musique il faut enrichir la balise par certains attributs :</a:t>
            </a:r>
          </a:p>
          <a:p>
            <a:pPr lvl="0"/>
            <a:r>
              <a:rPr lang="fr-FR" sz="1600" dirty="0" err="1">
                <a:solidFill>
                  <a:schemeClr val="accent3"/>
                </a:solidFill>
                <a:effectLst>
                  <a:outerShdw blurRad="38100" dist="38100" dir="2700000" algn="tl">
                    <a:srgbClr val="000000">
                      <a:alpha val="43137"/>
                    </a:srgbClr>
                  </a:outerShdw>
                </a:effectLst>
              </a:rPr>
              <a:t>controls</a:t>
            </a:r>
            <a:r>
              <a:rPr lang="fr-FR" sz="1600" dirty="0">
                <a:solidFill>
                  <a:schemeClr val="accent3"/>
                </a:solidFill>
                <a:effectLst>
                  <a:outerShdw blurRad="38100" dist="38100" dir="2700000" algn="tl">
                    <a:srgbClr val="000000">
                      <a:alpha val="43137"/>
                    </a:srgbClr>
                  </a:outerShdw>
                </a:effectLst>
              </a:rPr>
              <a:t> </a:t>
            </a:r>
            <a:r>
              <a:rPr lang="fr-FR" sz="1600" dirty="0"/>
              <a:t> : cet attribut est </a:t>
            </a:r>
            <a:r>
              <a:rPr lang="fr-FR" sz="1600" dirty="0" err="1"/>
              <a:t>indisponsable</a:t>
            </a:r>
            <a:r>
              <a:rPr lang="fr-FR" sz="1600" dirty="0"/>
              <a:t> pour ajouter les boutons « Lecture », « Pause » et la barre de défilement</a:t>
            </a:r>
          </a:p>
          <a:p>
            <a:pPr lvl="0"/>
            <a:r>
              <a:rPr lang="fr-FR" sz="1600" dirty="0" err="1">
                <a:solidFill>
                  <a:schemeClr val="accent3"/>
                </a:solidFill>
                <a:effectLst>
                  <a:outerShdw blurRad="38100" dist="38100" dir="2700000" algn="tl">
                    <a:srgbClr val="000000">
                      <a:alpha val="43137"/>
                    </a:srgbClr>
                  </a:outerShdw>
                </a:effectLst>
              </a:rPr>
              <a:t>width</a:t>
            </a:r>
            <a:r>
              <a:rPr lang="fr-FR" sz="1600" dirty="0"/>
              <a:t>  : pour modifier la largeur de l'outil de lecture audio ;</a:t>
            </a:r>
          </a:p>
          <a:p>
            <a:pPr lvl="0"/>
            <a:r>
              <a:rPr lang="fr-FR" sz="1600" dirty="0" err="1">
                <a:solidFill>
                  <a:schemeClr val="accent3"/>
                </a:solidFill>
                <a:effectLst>
                  <a:outerShdw blurRad="38100" dist="38100" dir="2700000" algn="tl">
                    <a:srgbClr val="000000">
                      <a:alpha val="43137"/>
                    </a:srgbClr>
                  </a:outerShdw>
                </a:effectLst>
              </a:rPr>
              <a:t>loop</a:t>
            </a:r>
            <a:r>
              <a:rPr lang="fr-FR" sz="1600" dirty="0">
                <a:solidFill>
                  <a:schemeClr val="accent3"/>
                </a:solidFill>
                <a:effectLst>
                  <a:outerShdw blurRad="38100" dist="38100" dir="2700000" algn="tl">
                    <a:srgbClr val="000000">
                      <a:alpha val="43137"/>
                    </a:srgbClr>
                  </a:outerShdw>
                </a:effectLst>
              </a:rPr>
              <a:t> </a:t>
            </a:r>
            <a:r>
              <a:rPr lang="fr-FR" sz="1600" dirty="0"/>
              <a:t> :   la musique sera jouée en boucle ;</a:t>
            </a:r>
          </a:p>
          <a:p>
            <a:pPr lvl="0"/>
            <a:r>
              <a:rPr lang="fr-FR" sz="1600" dirty="0" err="1">
                <a:solidFill>
                  <a:schemeClr val="accent3"/>
                </a:solidFill>
                <a:effectLst>
                  <a:outerShdw blurRad="38100" dist="38100" dir="2700000" algn="tl">
                    <a:srgbClr val="000000">
                      <a:alpha val="43137"/>
                    </a:srgbClr>
                  </a:outerShdw>
                </a:effectLst>
              </a:rPr>
              <a:t>autoplay</a:t>
            </a:r>
            <a:r>
              <a:rPr lang="fr-FR" sz="1600" dirty="0"/>
              <a:t>  : la musique sera jouée dès le chargement de la page </a:t>
            </a:r>
          </a:p>
          <a:p>
            <a:pPr lvl="0"/>
            <a:r>
              <a:rPr lang="fr-FR" sz="1600" dirty="0" err="1">
                <a:solidFill>
                  <a:schemeClr val="accent3"/>
                </a:solidFill>
                <a:effectLst>
                  <a:outerShdw blurRad="38100" dist="38100" dir="2700000" algn="tl">
                    <a:srgbClr val="000000">
                      <a:alpha val="43137"/>
                    </a:srgbClr>
                  </a:outerShdw>
                </a:effectLst>
              </a:rPr>
              <a:t>preload</a:t>
            </a:r>
            <a:r>
              <a:rPr lang="fr-FR" sz="1600" dirty="0"/>
              <a:t>  : indique si la musique peut être </a:t>
            </a:r>
            <a:r>
              <a:rPr lang="fr-FR" sz="1600" dirty="0" err="1"/>
              <a:t>préchargée</a:t>
            </a:r>
            <a:r>
              <a:rPr lang="fr-FR" sz="1600" dirty="0"/>
              <a:t> dès le chargement de la page ou non. Cet attribut peut prendre les valeurs :</a:t>
            </a:r>
          </a:p>
          <a:p>
            <a:pPr lvl="1"/>
            <a:r>
              <a:rPr lang="fr-FR" sz="1600" dirty="0">
                <a:solidFill>
                  <a:schemeClr val="accent3"/>
                </a:solidFill>
                <a:effectLst>
                  <a:outerShdw blurRad="38100" dist="38100" dir="2700000" algn="tl">
                    <a:srgbClr val="000000">
                      <a:alpha val="43137"/>
                    </a:srgbClr>
                  </a:outerShdw>
                </a:effectLst>
              </a:rPr>
              <a:t>auto</a:t>
            </a:r>
            <a:r>
              <a:rPr lang="fr-FR" sz="1600" dirty="0"/>
              <a:t>  (par défaut) : le navigateur décide s'il doit </a:t>
            </a:r>
            <a:r>
              <a:rPr lang="fr-FR" sz="1600" dirty="0" err="1"/>
              <a:t>précharger</a:t>
            </a:r>
            <a:r>
              <a:rPr lang="fr-FR" sz="1600" dirty="0"/>
              <a:t> toute la musique, uniquement les métadonnées ou rien du tout,</a:t>
            </a:r>
          </a:p>
          <a:p>
            <a:pPr lvl="1"/>
            <a:r>
              <a:rPr lang="fr-FR" sz="1600" dirty="0" err="1">
                <a:solidFill>
                  <a:schemeClr val="accent3"/>
                </a:solidFill>
                <a:effectLst>
                  <a:outerShdw blurRad="38100" dist="38100" dir="2700000" algn="tl">
                    <a:srgbClr val="000000">
                      <a:alpha val="43137"/>
                    </a:srgbClr>
                  </a:outerShdw>
                </a:effectLst>
              </a:rPr>
              <a:t>metadata</a:t>
            </a:r>
            <a:r>
              <a:rPr lang="fr-FR" sz="1600" dirty="0"/>
              <a:t>  : charge uniquement les métadonnées (durée, etc.),</a:t>
            </a:r>
          </a:p>
          <a:p>
            <a:pPr lvl="1"/>
            <a:r>
              <a:rPr lang="fr-FR" sz="1600" dirty="0">
                <a:solidFill>
                  <a:schemeClr val="accent3"/>
                </a:solidFill>
                <a:effectLst>
                  <a:outerShdw blurRad="38100" dist="38100" dir="2700000" algn="tl">
                    <a:srgbClr val="000000">
                      <a:alpha val="43137"/>
                    </a:srgbClr>
                  </a:outerShdw>
                </a:effectLst>
              </a:rPr>
              <a:t>none</a:t>
            </a:r>
            <a:r>
              <a:rPr lang="fr-FR" sz="1600" dirty="0"/>
              <a:t>  : pas de </a:t>
            </a:r>
            <a:r>
              <a:rPr lang="fr-FR" sz="1600" dirty="0" err="1"/>
              <a:t>préchargement</a:t>
            </a:r>
            <a:r>
              <a:rPr lang="fr-FR" sz="1600" dirty="0"/>
              <a:t>. Utile si vous ne voulez pas gaspiller de bande passante sur votre site.</a:t>
            </a:r>
          </a:p>
          <a:p>
            <a:endParaRPr lang="fr-FR" sz="1400" dirty="0" smtClean="0"/>
          </a:p>
          <a:p>
            <a:endParaRPr lang="fr-FR" sz="1600" dirty="0"/>
          </a:p>
          <a:p>
            <a:pPr marL="82296" indent="0">
              <a:buNone/>
            </a:pPr>
            <a:endParaRPr lang="fr-FR" sz="1600" b="1" i="1" dirty="0">
              <a:effectLst>
                <a:outerShdw blurRad="38100" dist="38100" dir="2700000" algn="tl">
                  <a:srgbClr val="000000">
                    <a:alpha val="43137"/>
                  </a:srgbClr>
                </a:outerShdw>
              </a:effectLst>
            </a:endParaRPr>
          </a:p>
          <a:p>
            <a:pPr marL="82296" indent="0">
              <a:buNone/>
            </a:pPr>
            <a:endParaRPr lang="fr-FR" sz="1600" b="1" i="1" dirty="0" smtClean="0"/>
          </a:p>
          <a:p>
            <a:endParaRPr lang="fr-FR" sz="1600" b="1" i="1" dirty="0"/>
          </a:p>
          <a:p>
            <a:pPr marL="82296" indent="0">
              <a:buNone/>
            </a:pPr>
            <a:endParaRPr lang="fr-FR" sz="1600" b="1" i="1" dirty="0"/>
          </a:p>
          <a:p>
            <a:pPr marL="82296" indent="0">
              <a:buNone/>
            </a:pPr>
            <a:endParaRPr lang="fr-FR" sz="1600" b="1" i="1" dirty="0">
              <a:effectLst>
                <a:outerShdw blurRad="38100" dist="38100" dir="2700000" algn="tl">
                  <a:srgbClr val="000000">
                    <a:alpha val="43137"/>
                  </a:srgbClr>
                </a:outerShdw>
              </a:effectLst>
            </a:endParaRPr>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77</a:t>
            </a:fld>
            <a:endParaRPr lang="fr-FR"/>
          </a:p>
        </p:txBody>
      </p:sp>
      <p:pic>
        <p:nvPicPr>
          <p:cNvPr id="11" name="Image 10"/>
          <p:cNvPicPr/>
          <p:nvPr/>
        </p:nvPicPr>
        <p:blipFill>
          <a:blip r:embed="rId2">
            <a:extLst>
              <a:ext uri="{28A0092B-C50C-407E-A947-70E740481C1C}">
                <a14:useLocalDpi xmlns:a14="http://schemas.microsoft.com/office/drawing/2010/main" val="0"/>
              </a:ext>
            </a:extLst>
          </a:blip>
          <a:srcRect/>
          <a:stretch>
            <a:fillRect/>
          </a:stretch>
        </p:blipFill>
        <p:spPr bwMode="auto">
          <a:xfrm>
            <a:off x="5551690" y="5373216"/>
            <a:ext cx="3467100" cy="1362075"/>
          </a:xfrm>
          <a:prstGeom prst="rect">
            <a:avLst/>
          </a:prstGeom>
          <a:noFill/>
          <a:ln>
            <a:noFill/>
          </a:ln>
          <a:effectLst>
            <a:glow rad="228600">
              <a:schemeClr val="accent6">
                <a:satMod val="175000"/>
                <a:alpha val="40000"/>
              </a:schemeClr>
            </a:glow>
          </a:effectLst>
        </p:spPr>
      </p:pic>
      <p:sp>
        <p:nvSpPr>
          <p:cNvPr id="5" name="ZoneTexte 4"/>
          <p:cNvSpPr txBox="1"/>
          <p:nvPr/>
        </p:nvSpPr>
        <p:spPr>
          <a:xfrm>
            <a:off x="2358047" y="1484784"/>
            <a:ext cx="3908249" cy="369332"/>
          </a:xfrm>
          <a:prstGeom prst="rect">
            <a:avLst/>
          </a:prstGeom>
          <a:noFill/>
          <a:ln>
            <a:solidFill>
              <a:schemeClr val="accent1"/>
            </a:solidFill>
          </a:ln>
        </p:spPr>
        <p:txBody>
          <a:bodyPr wrap="none" rtlCol="0">
            <a:spAutoFit/>
          </a:bodyPr>
          <a:lstStyle/>
          <a:p>
            <a:r>
              <a:rPr lang="fr-FR" b="1" dirty="0">
                <a:solidFill>
                  <a:schemeClr val="accent5"/>
                </a:solidFill>
              </a:rPr>
              <a:t> &lt;audio </a:t>
            </a:r>
            <a:r>
              <a:rPr lang="fr-FR" b="1" dirty="0" err="1">
                <a:solidFill>
                  <a:schemeClr val="accent6"/>
                </a:solidFill>
              </a:rPr>
              <a:t>src</a:t>
            </a:r>
            <a:r>
              <a:rPr lang="fr-FR" b="1" dirty="0">
                <a:solidFill>
                  <a:schemeClr val="accent6"/>
                </a:solidFill>
              </a:rPr>
              <a:t>=</a:t>
            </a:r>
            <a:r>
              <a:rPr lang="fr-FR" dirty="0"/>
              <a:t>"musique.mp3"</a:t>
            </a:r>
            <a:r>
              <a:rPr lang="fr-FR" b="1" dirty="0">
                <a:solidFill>
                  <a:schemeClr val="accent5"/>
                </a:solidFill>
              </a:rPr>
              <a:t>&gt;&lt;/audio&gt;</a:t>
            </a:r>
          </a:p>
        </p:txBody>
      </p:sp>
      <p:sp>
        <p:nvSpPr>
          <p:cNvPr id="6" name="ZoneTexte 5"/>
          <p:cNvSpPr txBox="1"/>
          <p:nvPr/>
        </p:nvSpPr>
        <p:spPr>
          <a:xfrm>
            <a:off x="1547664" y="6006827"/>
            <a:ext cx="3835602" cy="307777"/>
          </a:xfrm>
          <a:prstGeom prst="rect">
            <a:avLst/>
          </a:prstGeom>
          <a:noFill/>
          <a:ln>
            <a:solidFill>
              <a:schemeClr val="accent1"/>
            </a:solidFill>
          </a:ln>
        </p:spPr>
        <p:txBody>
          <a:bodyPr wrap="none" rtlCol="0">
            <a:spAutoFit/>
          </a:bodyPr>
          <a:lstStyle/>
          <a:p>
            <a:r>
              <a:rPr lang="fr-FR" sz="1400" dirty="0"/>
              <a:t> </a:t>
            </a:r>
            <a:r>
              <a:rPr lang="fr-FR" sz="1400" b="1" dirty="0">
                <a:solidFill>
                  <a:schemeClr val="accent5"/>
                </a:solidFill>
              </a:rPr>
              <a:t>&lt;audio </a:t>
            </a:r>
            <a:r>
              <a:rPr lang="fr-FR" sz="1400" b="1" dirty="0" err="1">
                <a:solidFill>
                  <a:schemeClr val="accent6"/>
                </a:solidFill>
              </a:rPr>
              <a:t>src</a:t>
            </a:r>
            <a:r>
              <a:rPr lang="fr-FR" sz="1400" b="1" dirty="0">
                <a:solidFill>
                  <a:schemeClr val="accent6"/>
                </a:solidFill>
              </a:rPr>
              <a:t>=</a:t>
            </a:r>
            <a:r>
              <a:rPr lang="fr-FR" sz="1400" dirty="0"/>
              <a:t>"musique.mp3" </a:t>
            </a:r>
            <a:r>
              <a:rPr lang="fr-FR" sz="1400" b="1" dirty="0" err="1">
                <a:solidFill>
                  <a:schemeClr val="accent6"/>
                </a:solidFill>
              </a:rPr>
              <a:t>controls</a:t>
            </a:r>
            <a:r>
              <a:rPr lang="fr-FR" sz="1400" b="1" dirty="0">
                <a:solidFill>
                  <a:schemeClr val="accent5"/>
                </a:solidFill>
              </a:rPr>
              <a:t>&gt;&lt;/audio&gt;</a:t>
            </a:r>
          </a:p>
        </p:txBody>
      </p:sp>
    </p:spTree>
    <p:extLst>
      <p:ext uri="{BB962C8B-B14F-4D97-AF65-F5344CB8AC3E}">
        <p14:creationId xmlns:p14="http://schemas.microsoft.com/office/powerpoint/2010/main" val="391388966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600" b="1" dirty="0">
                <a:effectLst/>
              </a:rPr>
              <a:t>Les fichiers </a:t>
            </a:r>
            <a:r>
              <a:rPr lang="fr-FR" sz="3600" b="1" dirty="0" err="1">
                <a:effectLst/>
              </a:rPr>
              <a:t>audios</a:t>
            </a:r>
            <a:endParaRPr lang="fr-FR" sz="3600" dirty="0">
              <a:effectLst/>
            </a:endParaRPr>
          </a:p>
        </p:txBody>
      </p:sp>
      <p:sp>
        <p:nvSpPr>
          <p:cNvPr id="3" name="Espace réservé du contenu 2"/>
          <p:cNvSpPr>
            <a:spLocks noGrp="1"/>
          </p:cNvSpPr>
          <p:nvPr>
            <p:ph idx="1"/>
          </p:nvPr>
        </p:nvSpPr>
        <p:spPr>
          <a:xfrm>
            <a:off x="1454703" y="1412776"/>
            <a:ext cx="7600888" cy="4800600"/>
          </a:xfrm>
        </p:spPr>
        <p:txBody>
          <a:bodyPr>
            <a:noAutofit/>
          </a:bodyPr>
          <a:lstStyle/>
          <a:p>
            <a:endParaRPr lang="fr-FR" sz="1400" dirty="0" smtClean="0"/>
          </a:p>
          <a:p>
            <a:endParaRPr lang="fr-FR" sz="1600" dirty="0"/>
          </a:p>
          <a:p>
            <a:pPr marL="82296" indent="0">
              <a:buNone/>
            </a:pPr>
            <a:endParaRPr lang="fr-FR" sz="1600" b="1" i="1" dirty="0">
              <a:effectLst>
                <a:outerShdw blurRad="38100" dist="38100" dir="2700000" algn="tl">
                  <a:srgbClr val="000000">
                    <a:alpha val="43137"/>
                  </a:srgbClr>
                </a:outerShdw>
              </a:effectLst>
            </a:endParaRPr>
          </a:p>
          <a:p>
            <a:pPr marL="82296" indent="0">
              <a:buNone/>
            </a:pPr>
            <a:endParaRPr lang="fr-FR" sz="1600" b="1" i="1" dirty="0" smtClean="0"/>
          </a:p>
          <a:p>
            <a:endParaRPr lang="fr-FR" sz="1600" b="1" i="1" dirty="0"/>
          </a:p>
          <a:p>
            <a:pPr marL="82296" indent="0">
              <a:buNone/>
            </a:pPr>
            <a:endParaRPr lang="fr-FR" sz="1600" b="1" i="1" dirty="0"/>
          </a:p>
          <a:p>
            <a:pPr marL="82296" indent="0">
              <a:buNone/>
            </a:pPr>
            <a:endParaRPr lang="fr-FR" sz="1600" b="1" i="1" dirty="0">
              <a:effectLst>
                <a:outerShdw blurRad="38100" dist="38100" dir="2700000" algn="tl">
                  <a:srgbClr val="000000">
                    <a:alpha val="43137"/>
                  </a:srgbClr>
                </a:outerShdw>
              </a:effectLst>
            </a:endParaRPr>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78</a:t>
            </a:fld>
            <a:endParaRPr lang="fr-FR"/>
          </a:p>
        </p:txBody>
      </p:sp>
      <p:sp>
        <p:nvSpPr>
          <p:cNvPr id="8" name="Espace réservé du contenu 2"/>
          <p:cNvSpPr txBox="1">
            <a:spLocks/>
          </p:cNvSpPr>
          <p:nvPr/>
        </p:nvSpPr>
        <p:spPr>
          <a:xfrm>
            <a:off x="1607103" y="1565176"/>
            <a:ext cx="7600888" cy="4800600"/>
          </a:xfrm>
          <a:prstGeom prst="rect">
            <a:avLst/>
          </a:prstGeom>
        </p:spPr>
        <p:txBody>
          <a:bodyPr>
            <a:no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r>
              <a:rPr lang="fr-FR" sz="1600" b="1" dirty="0"/>
              <a:t>Avant de fermer la balise on peut ajouter un message pour </a:t>
            </a:r>
            <a:r>
              <a:rPr lang="fr-FR" sz="1600" dirty="0"/>
              <a:t>proposer une solution de secours pour les navigateurs qui ne gèrent pas cette nouvelle balise.</a:t>
            </a:r>
          </a:p>
          <a:p>
            <a:pPr marL="82296" indent="0">
              <a:buFont typeface="Wingdings 2"/>
              <a:buNone/>
            </a:pPr>
            <a:endParaRPr lang="fr-FR" sz="1600" b="1" i="1" dirty="0" smtClean="0">
              <a:effectLst>
                <a:outerShdw blurRad="38100" dist="38100" dir="2700000" algn="tl">
                  <a:srgbClr val="000000">
                    <a:alpha val="43137"/>
                  </a:srgbClr>
                </a:outerShdw>
              </a:effectLst>
            </a:endParaRPr>
          </a:p>
          <a:p>
            <a:pPr marL="82296" indent="0">
              <a:buFont typeface="Wingdings 2"/>
              <a:buNone/>
            </a:pPr>
            <a:endParaRPr lang="fr-FR" sz="1600" b="1" i="1" dirty="0" smtClean="0"/>
          </a:p>
          <a:p>
            <a:r>
              <a:rPr lang="fr-FR" sz="1600" dirty="0"/>
              <a:t>Le navigateur ne gère pas le MP3, comment faire ? Il faut proposer plusieurs versions du fichier audio.</a:t>
            </a:r>
          </a:p>
          <a:p>
            <a:endParaRPr lang="fr-FR" sz="1600" b="1" i="1" dirty="0" smtClean="0"/>
          </a:p>
          <a:p>
            <a:pPr marL="82296" indent="0">
              <a:buFont typeface="Wingdings 2"/>
              <a:buNone/>
            </a:pPr>
            <a:endParaRPr lang="fr-FR" sz="1600" b="1" i="1" dirty="0" smtClean="0"/>
          </a:p>
          <a:p>
            <a:pPr marL="82296" indent="0">
              <a:buFont typeface="Wingdings 2"/>
              <a:buNone/>
            </a:pPr>
            <a:endParaRPr lang="fr-FR" sz="1600" b="1" i="1" dirty="0">
              <a:effectLst>
                <a:outerShdw blurRad="38100" dist="38100" dir="2700000" algn="tl">
                  <a:srgbClr val="000000">
                    <a:alpha val="43137"/>
                  </a:srgbClr>
                </a:outerShdw>
              </a:effectLst>
            </a:endParaRPr>
          </a:p>
        </p:txBody>
      </p:sp>
      <p:sp>
        <p:nvSpPr>
          <p:cNvPr id="5" name="ZoneTexte 4"/>
          <p:cNvSpPr txBox="1"/>
          <p:nvPr/>
        </p:nvSpPr>
        <p:spPr>
          <a:xfrm>
            <a:off x="1916228" y="2230926"/>
            <a:ext cx="6836680" cy="307777"/>
          </a:xfrm>
          <a:prstGeom prst="rect">
            <a:avLst/>
          </a:prstGeom>
          <a:noFill/>
          <a:ln>
            <a:solidFill>
              <a:schemeClr val="accent1"/>
            </a:solidFill>
          </a:ln>
        </p:spPr>
        <p:txBody>
          <a:bodyPr wrap="none" rtlCol="0">
            <a:spAutoFit/>
          </a:bodyPr>
          <a:lstStyle/>
          <a:p>
            <a:r>
              <a:rPr lang="fr-FR" sz="1400" dirty="0">
                <a:solidFill>
                  <a:schemeClr val="accent5"/>
                </a:solidFill>
              </a:rPr>
              <a:t> </a:t>
            </a:r>
            <a:r>
              <a:rPr lang="fr-FR" sz="1400" b="1" dirty="0">
                <a:solidFill>
                  <a:schemeClr val="accent5"/>
                </a:solidFill>
              </a:rPr>
              <a:t>&lt;audio </a:t>
            </a:r>
            <a:r>
              <a:rPr lang="fr-FR" sz="1400" b="1" dirty="0" err="1">
                <a:solidFill>
                  <a:srgbClr val="7030A0"/>
                </a:solidFill>
              </a:rPr>
              <a:t>src</a:t>
            </a:r>
            <a:r>
              <a:rPr lang="fr-FR" sz="1400" b="1" dirty="0">
                <a:solidFill>
                  <a:srgbClr val="7030A0"/>
                </a:solidFill>
              </a:rPr>
              <a:t>=</a:t>
            </a:r>
            <a:r>
              <a:rPr lang="fr-FR" sz="1400" b="1" dirty="0"/>
              <a:t>"musique.mp3" </a:t>
            </a:r>
            <a:r>
              <a:rPr lang="fr-FR" sz="1400" b="1" dirty="0" err="1">
                <a:solidFill>
                  <a:srgbClr val="7030A0"/>
                </a:solidFill>
              </a:rPr>
              <a:t>controls</a:t>
            </a:r>
            <a:r>
              <a:rPr lang="fr-FR" sz="1400" b="1" dirty="0">
                <a:solidFill>
                  <a:schemeClr val="accent5"/>
                </a:solidFill>
              </a:rPr>
              <a:t>&gt;</a:t>
            </a:r>
            <a:r>
              <a:rPr lang="fr-FR" sz="1400" dirty="0"/>
              <a:t>Veuillez mettre à jour votre navigateur!</a:t>
            </a:r>
            <a:r>
              <a:rPr lang="fr-FR" sz="1400" b="1" dirty="0">
                <a:solidFill>
                  <a:schemeClr val="accent5"/>
                </a:solidFill>
              </a:rPr>
              <a:t>&lt;/audio&gt;</a:t>
            </a:r>
          </a:p>
        </p:txBody>
      </p:sp>
      <p:sp>
        <p:nvSpPr>
          <p:cNvPr id="6" name="ZoneTexte 5"/>
          <p:cNvSpPr txBox="1"/>
          <p:nvPr/>
        </p:nvSpPr>
        <p:spPr>
          <a:xfrm>
            <a:off x="1979712" y="3645024"/>
            <a:ext cx="3245697" cy="954107"/>
          </a:xfrm>
          <a:prstGeom prst="rect">
            <a:avLst/>
          </a:prstGeom>
          <a:noFill/>
          <a:ln>
            <a:solidFill>
              <a:schemeClr val="tx2"/>
            </a:solidFill>
          </a:ln>
        </p:spPr>
        <p:txBody>
          <a:bodyPr wrap="none" rtlCol="0">
            <a:spAutoFit/>
          </a:bodyPr>
          <a:lstStyle/>
          <a:p>
            <a:r>
              <a:rPr lang="fr-FR" sz="1400" b="1" dirty="0">
                <a:solidFill>
                  <a:schemeClr val="accent5"/>
                </a:solidFill>
              </a:rPr>
              <a:t> &lt;audio </a:t>
            </a:r>
            <a:r>
              <a:rPr lang="fr-FR" sz="1400" b="1" dirty="0" err="1">
                <a:solidFill>
                  <a:schemeClr val="accent5"/>
                </a:solidFill>
              </a:rPr>
              <a:t>controls</a:t>
            </a:r>
            <a:r>
              <a:rPr lang="fr-FR" sz="1400" b="1" dirty="0">
                <a:solidFill>
                  <a:schemeClr val="accent5"/>
                </a:solidFill>
              </a:rPr>
              <a:t>&gt;</a:t>
            </a:r>
          </a:p>
          <a:p>
            <a:r>
              <a:rPr lang="fr-FR" sz="1400" dirty="0"/>
              <a:t>            </a:t>
            </a:r>
            <a:r>
              <a:rPr lang="fr-FR" sz="1400" b="1" dirty="0">
                <a:solidFill>
                  <a:schemeClr val="accent6"/>
                </a:solidFill>
              </a:rPr>
              <a:t>&lt;source </a:t>
            </a:r>
            <a:r>
              <a:rPr lang="fr-FR" sz="1400" b="1" dirty="0" err="1">
                <a:solidFill>
                  <a:schemeClr val="accent6"/>
                </a:solidFill>
              </a:rPr>
              <a:t>src</a:t>
            </a:r>
            <a:r>
              <a:rPr lang="fr-FR" sz="1400" b="1" dirty="0">
                <a:solidFill>
                  <a:schemeClr val="accent6"/>
                </a:solidFill>
              </a:rPr>
              <a:t>="musique.mp3"&gt;</a:t>
            </a:r>
          </a:p>
          <a:p>
            <a:r>
              <a:rPr lang="fr-FR" sz="1400" b="1" dirty="0">
                <a:solidFill>
                  <a:schemeClr val="accent6"/>
                </a:solidFill>
              </a:rPr>
              <a:t>            &lt;source </a:t>
            </a:r>
            <a:r>
              <a:rPr lang="fr-FR" sz="1400" b="1" dirty="0" err="1">
                <a:solidFill>
                  <a:schemeClr val="accent6"/>
                </a:solidFill>
              </a:rPr>
              <a:t>src</a:t>
            </a:r>
            <a:r>
              <a:rPr lang="fr-FR" sz="1400" b="1" dirty="0">
                <a:solidFill>
                  <a:schemeClr val="accent6"/>
                </a:solidFill>
              </a:rPr>
              <a:t>="musique.ogg"&gt;</a:t>
            </a:r>
          </a:p>
          <a:p>
            <a:r>
              <a:rPr lang="fr-FR" sz="1400" b="1" dirty="0">
                <a:solidFill>
                  <a:schemeClr val="accent5"/>
                </a:solidFill>
              </a:rPr>
              <a:t> </a:t>
            </a:r>
            <a:r>
              <a:rPr lang="fr-FR" sz="1400" b="1" dirty="0" smtClean="0">
                <a:solidFill>
                  <a:schemeClr val="accent5"/>
                </a:solidFill>
              </a:rPr>
              <a:t>&lt;/</a:t>
            </a:r>
            <a:r>
              <a:rPr lang="fr-FR" sz="1400" b="1" dirty="0">
                <a:solidFill>
                  <a:schemeClr val="accent5"/>
                </a:solidFill>
              </a:rPr>
              <a:t>audio&gt;</a:t>
            </a:r>
          </a:p>
        </p:txBody>
      </p:sp>
    </p:spTree>
    <p:extLst>
      <p:ext uri="{BB962C8B-B14F-4D97-AF65-F5344CB8AC3E}">
        <p14:creationId xmlns:p14="http://schemas.microsoft.com/office/powerpoint/2010/main" val="211999195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600" b="1" dirty="0">
                <a:effectLst/>
              </a:rPr>
              <a:t>Insertion d'une vidéo</a:t>
            </a:r>
          </a:p>
        </p:txBody>
      </p:sp>
      <p:sp>
        <p:nvSpPr>
          <p:cNvPr id="3" name="Espace réservé du contenu 2"/>
          <p:cNvSpPr>
            <a:spLocks noGrp="1"/>
          </p:cNvSpPr>
          <p:nvPr>
            <p:ph idx="1"/>
          </p:nvPr>
        </p:nvSpPr>
        <p:spPr>
          <a:xfrm>
            <a:off x="1454703" y="1412776"/>
            <a:ext cx="7600888" cy="4800600"/>
          </a:xfrm>
        </p:spPr>
        <p:txBody>
          <a:bodyPr>
            <a:noAutofit/>
          </a:bodyPr>
          <a:lstStyle/>
          <a:p>
            <a:endParaRPr lang="fr-FR" sz="1400" dirty="0" smtClean="0"/>
          </a:p>
          <a:p>
            <a:r>
              <a:rPr lang="fr-FR" sz="1600" dirty="0" smtClean="0"/>
              <a:t>On utilise la balise &lt;</a:t>
            </a:r>
            <a:r>
              <a:rPr lang="fr-FR" sz="1600" dirty="0" err="1" smtClean="0"/>
              <a:t>video</a:t>
            </a:r>
            <a:r>
              <a:rPr lang="fr-FR" sz="1600" dirty="0" smtClean="0"/>
              <a:t>&gt;  pour insérer une vidéo dans la page :</a:t>
            </a:r>
          </a:p>
          <a:p>
            <a:pPr marL="82296" indent="0">
              <a:buNone/>
            </a:pPr>
            <a:r>
              <a:rPr lang="fr-FR" sz="1600" b="1" dirty="0" smtClean="0">
                <a:solidFill>
                  <a:srgbClr val="FF0000"/>
                </a:solidFill>
              </a:rPr>
              <a:t>attributs</a:t>
            </a:r>
            <a:r>
              <a:rPr lang="fr-FR" sz="1600" b="1" dirty="0">
                <a:solidFill>
                  <a:srgbClr val="FF0000"/>
                </a:solidFill>
              </a:rPr>
              <a:t>:</a:t>
            </a:r>
          </a:p>
          <a:p>
            <a:pPr lvl="0"/>
            <a:r>
              <a:rPr lang="fr-FR" sz="1600" b="1" dirty="0">
                <a:solidFill>
                  <a:srgbClr val="FF0000"/>
                </a:solidFill>
              </a:rPr>
              <a:t>poster </a:t>
            </a:r>
            <a:r>
              <a:rPr lang="fr-FR" sz="1600" dirty="0"/>
              <a:t> : image à afficher à la place de la vidéo tant que celle-ci n'est pas lancée. </a:t>
            </a:r>
          </a:p>
          <a:p>
            <a:pPr lvl="0"/>
            <a:r>
              <a:rPr lang="fr-FR" sz="1600" b="1" dirty="0" err="1">
                <a:solidFill>
                  <a:srgbClr val="FF0000"/>
                </a:solidFill>
              </a:rPr>
              <a:t>controls</a:t>
            </a:r>
            <a:r>
              <a:rPr lang="fr-FR" sz="1600" b="1" dirty="0">
                <a:solidFill>
                  <a:srgbClr val="FF0000"/>
                </a:solidFill>
              </a:rPr>
              <a:t> </a:t>
            </a:r>
            <a:r>
              <a:rPr lang="fr-FR" sz="1600" dirty="0"/>
              <a:t> : pour ajouter les boutons « Lecture », « Pause » et la barre de défilement.</a:t>
            </a:r>
          </a:p>
          <a:p>
            <a:pPr lvl="0"/>
            <a:r>
              <a:rPr lang="fr-FR" sz="1600" b="1" dirty="0" err="1">
                <a:solidFill>
                  <a:srgbClr val="FF0000"/>
                </a:solidFill>
              </a:rPr>
              <a:t>width</a:t>
            </a:r>
            <a:r>
              <a:rPr lang="fr-FR" sz="1600" b="1" dirty="0">
                <a:solidFill>
                  <a:srgbClr val="FF0000"/>
                </a:solidFill>
              </a:rPr>
              <a:t> </a:t>
            </a:r>
            <a:r>
              <a:rPr lang="fr-FR" sz="1600" dirty="0"/>
              <a:t> : pour modifier la largeur de la vidéo.</a:t>
            </a:r>
          </a:p>
          <a:p>
            <a:pPr lvl="0"/>
            <a:r>
              <a:rPr lang="fr-FR" sz="1600" b="1" dirty="0" err="1">
                <a:solidFill>
                  <a:srgbClr val="FF0000"/>
                </a:solidFill>
              </a:rPr>
              <a:t>height</a:t>
            </a:r>
            <a:r>
              <a:rPr lang="fr-FR" sz="1600" b="1" dirty="0">
                <a:solidFill>
                  <a:srgbClr val="FF0000"/>
                </a:solidFill>
              </a:rPr>
              <a:t> </a:t>
            </a:r>
            <a:r>
              <a:rPr lang="fr-FR" sz="1600" dirty="0"/>
              <a:t> : pour modifier la hauteur de la vidéo.</a:t>
            </a:r>
          </a:p>
          <a:p>
            <a:pPr lvl="0"/>
            <a:r>
              <a:rPr lang="fr-FR" sz="1600" b="1" dirty="0" err="1">
                <a:solidFill>
                  <a:srgbClr val="FF0000"/>
                </a:solidFill>
              </a:rPr>
              <a:t>loop</a:t>
            </a:r>
            <a:r>
              <a:rPr lang="fr-FR" sz="1600" dirty="0"/>
              <a:t>  : la vidéo sera jouée en boucle.</a:t>
            </a:r>
          </a:p>
          <a:p>
            <a:pPr lvl="0"/>
            <a:r>
              <a:rPr lang="fr-FR" sz="1600" b="1" dirty="0" err="1">
                <a:solidFill>
                  <a:srgbClr val="FF0000"/>
                </a:solidFill>
              </a:rPr>
              <a:t>autoplay</a:t>
            </a:r>
            <a:r>
              <a:rPr lang="fr-FR" sz="1600" dirty="0"/>
              <a:t>  : la vidéo sera jouée dès le chargement de la page. </a:t>
            </a:r>
          </a:p>
          <a:p>
            <a:pPr lvl="0"/>
            <a:r>
              <a:rPr lang="fr-FR" sz="1600" dirty="0" err="1">
                <a:solidFill>
                  <a:srgbClr val="FF0000"/>
                </a:solidFill>
              </a:rPr>
              <a:t>preload</a:t>
            </a:r>
            <a:r>
              <a:rPr lang="fr-FR" sz="1600" dirty="0">
                <a:solidFill>
                  <a:srgbClr val="FF0000"/>
                </a:solidFill>
              </a:rPr>
              <a:t> </a:t>
            </a:r>
            <a:r>
              <a:rPr lang="fr-FR" sz="1600" dirty="0"/>
              <a:t> : (voir audio)</a:t>
            </a:r>
          </a:p>
          <a:p>
            <a:pPr marL="82296" indent="0">
              <a:buNone/>
            </a:pPr>
            <a:endParaRPr lang="fr-FR" sz="1600" b="1" i="1" dirty="0">
              <a:effectLst>
                <a:outerShdw blurRad="38100" dist="38100" dir="2700000" algn="tl">
                  <a:srgbClr val="000000">
                    <a:alpha val="43137"/>
                  </a:srgbClr>
                </a:outerShdw>
              </a:effectLst>
            </a:endParaRPr>
          </a:p>
          <a:p>
            <a:pPr marL="82296" indent="0">
              <a:buNone/>
            </a:pPr>
            <a:endParaRPr lang="fr-FR" sz="1600" b="1" i="1" dirty="0" smtClean="0"/>
          </a:p>
          <a:p>
            <a:endParaRPr lang="fr-FR" sz="1600" b="1" i="1" dirty="0"/>
          </a:p>
          <a:p>
            <a:pPr marL="82296" indent="0">
              <a:buNone/>
            </a:pPr>
            <a:endParaRPr lang="fr-FR" sz="1600" b="1" i="1" dirty="0"/>
          </a:p>
          <a:p>
            <a:pPr marL="82296" indent="0">
              <a:buNone/>
            </a:pPr>
            <a:endParaRPr lang="fr-FR" sz="1600" b="1" i="1" dirty="0">
              <a:effectLst>
                <a:outerShdw blurRad="38100" dist="38100" dir="2700000" algn="tl">
                  <a:srgbClr val="000000">
                    <a:alpha val="43137"/>
                  </a:srgbClr>
                </a:outerShdw>
              </a:effectLst>
            </a:endParaRPr>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79</a:t>
            </a:fld>
            <a:endParaRPr lang="fr-FR"/>
          </a:p>
        </p:txBody>
      </p:sp>
      <p:sp>
        <p:nvSpPr>
          <p:cNvPr id="8" name="Espace réservé du contenu 2"/>
          <p:cNvSpPr txBox="1">
            <a:spLocks/>
          </p:cNvSpPr>
          <p:nvPr/>
        </p:nvSpPr>
        <p:spPr>
          <a:xfrm>
            <a:off x="1607103" y="1565176"/>
            <a:ext cx="7600888" cy="4800600"/>
          </a:xfrm>
          <a:prstGeom prst="rect">
            <a:avLst/>
          </a:prstGeom>
        </p:spPr>
        <p:txBody>
          <a:bodyPr>
            <a:no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82296" indent="0">
              <a:buFont typeface="Wingdings 2"/>
              <a:buNone/>
            </a:pPr>
            <a:endParaRPr lang="fr-FR" sz="1600" b="1" i="1" dirty="0">
              <a:effectLst>
                <a:outerShdw blurRad="38100" dist="38100" dir="2700000" algn="tl">
                  <a:srgbClr val="000000">
                    <a:alpha val="43137"/>
                  </a:srgbClr>
                </a:outerShdw>
              </a:effectLst>
            </a:endParaRPr>
          </a:p>
        </p:txBody>
      </p:sp>
      <p:pic>
        <p:nvPicPr>
          <p:cNvPr id="10" name="Image 9"/>
          <p:cNvPicPr/>
          <p:nvPr/>
        </p:nvPicPr>
        <p:blipFill>
          <a:blip r:embed="rId2">
            <a:extLst>
              <a:ext uri="{28A0092B-C50C-407E-A947-70E740481C1C}">
                <a14:useLocalDpi xmlns:a14="http://schemas.microsoft.com/office/drawing/2010/main" val="0"/>
              </a:ext>
            </a:extLst>
          </a:blip>
          <a:srcRect/>
          <a:stretch>
            <a:fillRect/>
          </a:stretch>
        </p:blipFill>
        <p:spPr bwMode="auto">
          <a:xfrm>
            <a:off x="6697229" y="4581129"/>
            <a:ext cx="2376264" cy="2088232"/>
          </a:xfrm>
          <a:prstGeom prst="rect">
            <a:avLst/>
          </a:prstGeom>
          <a:noFill/>
          <a:ln>
            <a:noFill/>
          </a:ln>
        </p:spPr>
      </p:pic>
      <p:sp>
        <p:nvSpPr>
          <p:cNvPr id="5" name="ZoneTexte 4"/>
          <p:cNvSpPr txBox="1"/>
          <p:nvPr/>
        </p:nvSpPr>
        <p:spPr>
          <a:xfrm>
            <a:off x="1061278" y="5148535"/>
            <a:ext cx="5624297" cy="307777"/>
          </a:xfrm>
          <a:prstGeom prst="rect">
            <a:avLst/>
          </a:prstGeom>
          <a:noFill/>
          <a:ln>
            <a:solidFill>
              <a:schemeClr val="tx2"/>
            </a:solidFill>
          </a:ln>
        </p:spPr>
        <p:txBody>
          <a:bodyPr wrap="none" rtlCol="0">
            <a:spAutoFit/>
          </a:bodyPr>
          <a:lstStyle/>
          <a:p>
            <a:r>
              <a:rPr lang="fr-FR" sz="1400" b="1" dirty="0">
                <a:solidFill>
                  <a:schemeClr val="accent3"/>
                </a:solidFill>
              </a:rPr>
              <a:t>&lt;</a:t>
            </a:r>
            <a:r>
              <a:rPr lang="fr-FR" sz="1400" b="1" dirty="0" err="1">
                <a:solidFill>
                  <a:schemeClr val="accent3"/>
                </a:solidFill>
              </a:rPr>
              <a:t>video</a:t>
            </a:r>
            <a:r>
              <a:rPr lang="fr-FR" sz="1400" b="1" dirty="0">
                <a:solidFill>
                  <a:schemeClr val="accent3"/>
                </a:solidFill>
              </a:rPr>
              <a:t> </a:t>
            </a:r>
            <a:r>
              <a:rPr lang="fr-FR" sz="1400" dirty="0" err="1">
                <a:solidFill>
                  <a:srgbClr val="7030A0"/>
                </a:solidFill>
              </a:rPr>
              <a:t>src</a:t>
            </a:r>
            <a:r>
              <a:rPr lang="fr-FR" sz="1400" dirty="0"/>
              <a:t>="wild.mp4" </a:t>
            </a:r>
            <a:r>
              <a:rPr lang="fr-FR" sz="1400" dirty="0" err="1">
                <a:solidFill>
                  <a:srgbClr val="7030A0"/>
                </a:solidFill>
              </a:rPr>
              <a:t>controls</a:t>
            </a:r>
            <a:r>
              <a:rPr lang="fr-FR" sz="1400" dirty="0">
                <a:solidFill>
                  <a:srgbClr val="7030A0"/>
                </a:solidFill>
              </a:rPr>
              <a:t> poster</a:t>
            </a:r>
            <a:r>
              <a:rPr lang="fr-FR" sz="1400" dirty="0"/>
              <a:t>="wild.jpg" </a:t>
            </a:r>
            <a:r>
              <a:rPr lang="fr-FR" sz="1400" dirty="0" err="1">
                <a:solidFill>
                  <a:srgbClr val="7030A0"/>
                </a:solidFill>
              </a:rPr>
              <a:t>width</a:t>
            </a:r>
            <a:r>
              <a:rPr lang="fr-FR" sz="1400" dirty="0"/>
              <a:t>="300"</a:t>
            </a:r>
            <a:r>
              <a:rPr lang="fr-FR" sz="1400" b="1" dirty="0">
                <a:solidFill>
                  <a:schemeClr val="accent3"/>
                </a:solidFill>
              </a:rPr>
              <a:t>&gt;&lt;/</a:t>
            </a:r>
            <a:r>
              <a:rPr lang="fr-FR" sz="1400" b="1" dirty="0" err="1">
                <a:solidFill>
                  <a:schemeClr val="accent3"/>
                </a:solidFill>
              </a:rPr>
              <a:t>video</a:t>
            </a:r>
            <a:r>
              <a:rPr lang="fr-FR" sz="1400" b="1" dirty="0">
                <a:solidFill>
                  <a:schemeClr val="accent3"/>
                </a:solidFill>
              </a:rPr>
              <a:t>&gt;</a:t>
            </a:r>
          </a:p>
        </p:txBody>
      </p:sp>
    </p:spTree>
    <p:extLst>
      <p:ext uri="{BB962C8B-B14F-4D97-AF65-F5344CB8AC3E}">
        <p14:creationId xmlns:p14="http://schemas.microsoft.com/office/powerpoint/2010/main" val="22707775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b="1" dirty="0">
                <a:effectLst/>
              </a:rPr>
              <a:t>Editeurs de </a:t>
            </a:r>
            <a:r>
              <a:rPr lang="fr-FR" sz="2400" b="1" dirty="0" smtClean="0">
                <a:effectLst/>
              </a:rPr>
              <a:t>texte</a:t>
            </a:r>
            <a:r>
              <a:rPr lang="fr-FR" sz="2400" dirty="0">
                <a:effectLst/>
              </a:rPr>
              <a:t/>
            </a:r>
            <a:br>
              <a:rPr lang="fr-FR" sz="2400" dirty="0">
                <a:effectLst/>
              </a:rPr>
            </a:br>
            <a:r>
              <a:rPr lang="fr-FR" sz="2400" b="1" i="1" dirty="0">
                <a:effectLst/>
              </a:rPr>
              <a:t>Sublime </a:t>
            </a:r>
            <a:r>
              <a:rPr lang="fr-FR" sz="2400" b="1" i="1" dirty="0" err="1">
                <a:effectLst/>
              </a:rPr>
              <a:t>text</a:t>
            </a:r>
            <a:r>
              <a:rPr lang="fr-FR" sz="2400" b="1" i="1" dirty="0">
                <a:effectLst/>
              </a:rPr>
              <a:t> </a:t>
            </a:r>
            <a:endParaRPr lang="fr-FR" sz="2400" i="1" dirty="0"/>
          </a:p>
        </p:txBody>
      </p:sp>
      <p:sp>
        <p:nvSpPr>
          <p:cNvPr id="3" name="Espace réservé du contenu 2"/>
          <p:cNvSpPr>
            <a:spLocks noGrp="1"/>
          </p:cNvSpPr>
          <p:nvPr>
            <p:ph idx="1"/>
          </p:nvPr>
        </p:nvSpPr>
        <p:spPr/>
        <p:txBody>
          <a:bodyPr>
            <a:normAutofit/>
          </a:bodyPr>
          <a:lstStyle/>
          <a:p>
            <a:r>
              <a:rPr lang="fr-FR" sz="1600" dirty="0"/>
              <a:t>est un éditeur de texte gratuit prenant en charge plusieurs langages de programmation différents, dont CSS, HTML, XML, XSL, JavaScript, etc. Sublime </a:t>
            </a:r>
            <a:r>
              <a:rPr lang="fr-FR" sz="1600" dirty="0" err="1"/>
              <a:t>Text</a:t>
            </a:r>
            <a:r>
              <a:rPr lang="fr-FR" sz="1600" dirty="0"/>
              <a:t> intègre la plupart des fonctionnalités de base d'un éditeur de texte, dont la coloration syntaxique personnalisable, l’auto complétion, un système de plugins</a:t>
            </a:r>
            <a:r>
              <a:rPr lang="fr-FR" sz="1600" dirty="0" smtClean="0"/>
              <a:t>…</a:t>
            </a:r>
          </a:p>
          <a:p>
            <a:endParaRPr lang="fr-FR" sz="1600" dirty="0"/>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8</a:t>
            </a:fld>
            <a:endParaRPr lang="fr-FR"/>
          </a:p>
        </p:txBody>
      </p:sp>
      <p:pic>
        <p:nvPicPr>
          <p:cNvPr id="5" name="Image 4"/>
          <p:cNvPicPr/>
          <p:nvPr/>
        </p:nvPicPr>
        <p:blipFill>
          <a:blip r:embed="rId2"/>
          <a:stretch>
            <a:fillRect/>
          </a:stretch>
        </p:blipFill>
        <p:spPr>
          <a:xfrm>
            <a:off x="2267744" y="2636912"/>
            <a:ext cx="5256664" cy="3744099"/>
          </a:xfrm>
          <a:prstGeom prst="rect">
            <a:avLst/>
          </a:prstGeom>
        </p:spPr>
      </p:pic>
    </p:spTree>
    <p:extLst>
      <p:ext uri="{BB962C8B-B14F-4D97-AF65-F5344CB8AC3E}">
        <p14:creationId xmlns:p14="http://schemas.microsoft.com/office/powerpoint/2010/main" val="51214432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600" b="1" dirty="0">
                <a:effectLst/>
              </a:rPr>
              <a:t>Insertion d'une vidéo</a:t>
            </a:r>
          </a:p>
        </p:txBody>
      </p:sp>
      <p:sp>
        <p:nvSpPr>
          <p:cNvPr id="3" name="Espace réservé du contenu 2"/>
          <p:cNvSpPr>
            <a:spLocks noGrp="1"/>
          </p:cNvSpPr>
          <p:nvPr>
            <p:ph idx="1"/>
          </p:nvPr>
        </p:nvSpPr>
        <p:spPr>
          <a:xfrm>
            <a:off x="1454703" y="1412776"/>
            <a:ext cx="7600888" cy="4800600"/>
          </a:xfrm>
        </p:spPr>
        <p:txBody>
          <a:bodyPr>
            <a:noAutofit/>
          </a:bodyPr>
          <a:lstStyle/>
          <a:p>
            <a:endParaRPr lang="fr-FR" sz="1400" dirty="0" smtClean="0"/>
          </a:p>
          <a:p>
            <a:r>
              <a:rPr lang="fr-FR" sz="1600" dirty="0"/>
              <a:t>Attention Les navigateurs ne supportent pas tous les formats vidéos existants</a:t>
            </a:r>
          </a:p>
          <a:p>
            <a:r>
              <a:rPr lang="fr-FR" sz="1600" b="1" dirty="0"/>
              <a:t>Pour éviter ce problème : définir plusieurs formats :</a:t>
            </a:r>
            <a:endParaRPr lang="fr-FR" sz="1600" dirty="0"/>
          </a:p>
          <a:p>
            <a:pPr marL="82296" indent="0">
              <a:buNone/>
            </a:pPr>
            <a:endParaRPr lang="fr-FR" sz="1600" b="1" dirty="0" smtClean="0"/>
          </a:p>
          <a:p>
            <a:endParaRPr lang="fr-FR" sz="1600" b="1" dirty="0"/>
          </a:p>
          <a:p>
            <a:endParaRPr lang="fr-FR" sz="1600" b="1" dirty="0" smtClean="0"/>
          </a:p>
          <a:p>
            <a:endParaRPr lang="fr-FR" sz="1600" b="1" i="1" dirty="0"/>
          </a:p>
          <a:p>
            <a:pPr marL="82296" indent="0">
              <a:buNone/>
            </a:pPr>
            <a:endParaRPr lang="fr-FR" sz="1600" b="1" i="1" dirty="0"/>
          </a:p>
          <a:p>
            <a:pPr marL="82296" indent="0">
              <a:buNone/>
            </a:pPr>
            <a:endParaRPr lang="fr-FR" sz="1600" b="1" i="1" dirty="0">
              <a:effectLst>
                <a:outerShdw blurRad="38100" dist="38100" dir="2700000" algn="tl">
                  <a:srgbClr val="000000">
                    <a:alpha val="43137"/>
                  </a:srgbClr>
                </a:outerShdw>
              </a:effectLst>
            </a:endParaRPr>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80</a:t>
            </a:fld>
            <a:endParaRPr lang="fr-FR"/>
          </a:p>
        </p:txBody>
      </p:sp>
      <p:sp>
        <p:nvSpPr>
          <p:cNvPr id="8" name="Espace réservé du contenu 2"/>
          <p:cNvSpPr txBox="1">
            <a:spLocks/>
          </p:cNvSpPr>
          <p:nvPr/>
        </p:nvSpPr>
        <p:spPr>
          <a:xfrm>
            <a:off x="1607103" y="1565176"/>
            <a:ext cx="7600888" cy="4800600"/>
          </a:xfrm>
          <a:prstGeom prst="rect">
            <a:avLst/>
          </a:prstGeom>
        </p:spPr>
        <p:txBody>
          <a:bodyPr>
            <a:no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82296" indent="0">
              <a:buFont typeface="Wingdings 2"/>
              <a:buNone/>
            </a:pPr>
            <a:endParaRPr lang="fr-FR" sz="1600" b="1" i="1" dirty="0">
              <a:effectLst>
                <a:outerShdw blurRad="38100" dist="38100" dir="2700000" algn="tl">
                  <a:srgbClr val="000000">
                    <a:alpha val="43137"/>
                  </a:srgbClr>
                </a:outerShdw>
              </a:effectLst>
            </a:endParaRPr>
          </a:p>
        </p:txBody>
      </p:sp>
      <p:sp>
        <p:nvSpPr>
          <p:cNvPr id="5" name="ZoneTexte 4"/>
          <p:cNvSpPr txBox="1"/>
          <p:nvPr/>
        </p:nvSpPr>
        <p:spPr>
          <a:xfrm>
            <a:off x="3000252" y="2564904"/>
            <a:ext cx="2422715" cy="1169551"/>
          </a:xfrm>
          <a:prstGeom prst="rect">
            <a:avLst/>
          </a:prstGeom>
          <a:noFill/>
          <a:ln>
            <a:solidFill>
              <a:schemeClr val="tx2"/>
            </a:solidFill>
          </a:ln>
        </p:spPr>
        <p:txBody>
          <a:bodyPr wrap="none" rtlCol="0">
            <a:spAutoFit/>
          </a:bodyPr>
          <a:lstStyle/>
          <a:p>
            <a:r>
              <a:rPr lang="fr-FR" sz="1400" b="1" dirty="0" smtClean="0">
                <a:solidFill>
                  <a:schemeClr val="accent3"/>
                </a:solidFill>
              </a:rPr>
              <a:t>&lt;</a:t>
            </a:r>
            <a:r>
              <a:rPr lang="fr-FR" sz="1400" b="1" dirty="0" err="1">
                <a:solidFill>
                  <a:schemeClr val="accent3"/>
                </a:solidFill>
              </a:rPr>
              <a:t>video</a:t>
            </a:r>
            <a:r>
              <a:rPr lang="fr-FR" sz="1400" b="1" dirty="0">
                <a:solidFill>
                  <a:schemeClr val="accent3"/>
                </a:solidFill>
              </a:rPr>
              <a:t> </a:t>
            </a:r>
            <a:r>
              <a:rPr lang="fr-FR" sz="1400" dirty="0" err="1"/>
              <a:t>controls</a:t>
            </a:r>
            <a:r>
              <a:rPr lang="fr-FR" sz="1400" b="1" dirty="0">
                <a:solidFill>
                  <a:schemeClr val="accent3"/>
                </a:solidFill>
              </a:rPr>
              <a:t>&gt;</a:t>
            </a:r>
          </a:p>
          <a:p>
            <a:r>
              <a:rPr lang="fr-FR" sz="1400" dirty="0" smtClean="0"/>
              <a:t>    </a:t>
            </a:r>
            <a:r>
              <a:rPr lang="fr-FR" sz="1400" b="1" dirty="0" smtClean="0">
                <a:solidFill>
                  <a:schemeClr val="accent3"/>
                </a:solidFill>
              </a:rPr>
              <a:t>&lt;</a:t>
            </a:r>
            <a:r>
              <a:rPr lang="fr-FR" sz="1400" b="1" dirty="0">
                <a:solidFill>
                  <a:schemeClr val="accent3"/>
                </a:solidFill>
              </a:rPr>
              <a:t>source </a:t>
            </a:r>
            <a:r>
              <a:rPr lang="fr-FR" sz="1400" dirty="0" err="1">
                <a:solidFill>
                  <a:srgbClr val="7030A0"/>
                </a:solidFill>
              </a:rPr>
              <a:t>src</a:t>
            </a:r>
            <a:r>
              <a:rPr lang="fr-FR" sz="1400" dirty="0"/>
              <a:t>="wild.mp4"</a:t>
            </a:r>
            <a:r>
              <a:rPr lang="fr-FR" sz="1400" b="1" dirty="0">
                <a:solidFill>
                  <a:schemeClr val="accent3"/>
                </a:solidFill>
              </a:rPr>
              <a:t>&gt;</a:t>
            </a:r>
          </a:p>
          <a:p>
            <a:r>
              <a:rPr lang="fr-FR" sz="1400" dirty="0" smtClean="0"/>
              <a:t>   </a:t>
            </a:r>
            <a:r>
              <a:rPr lang="fr-FR" sz="1400" b="1" dirty="0" smtClean="0">
                <a:solidFill>
                  <a:schemeClr val="accent3"/>
                </a:solidFill>
              </a:rPr>
              <a:t> &lt;</a:t>
            </a:r>
            <a:r>
              <a:rPr lang="fr-FR" sz="1400" b="1" dirty="0">
                <a:solidFill>
                  <a:schemeClr val="accent3"/>
                </a:solidFill>
              </a:rPr>
              <a:t>source </a:t>
            </a:r>
            <a:r>
              <a:rPr lang="fr-FR" sz="1400" dirty="0" err="1">
                <a:solidFill>
                  <a:srgbClr val="7030A0"/>
                </a:solidFill>
              </a:rPr>
              <a:t>src</a:t>
            </a:r>
            <a:r>
              <a:rPr lang="fr-FR" sz="1400" dirty="0"/>
              <a:t>="</a:t>
            </a:r>
            <a:r>
              <a:rPr lang="fr-FR" sz="1400" dirty="0" err="1"/>
              <a:t>wild.webm</a:t>
            </a:r>
            <a:r>
              <a:rPr lang="fr-FR" sz="1400" dirty="0"/>
              <a:t>"</a:t>
            </a:r>
            <a:r>
              <a:rPr lang="fr-FR" sz="1400" b="1" dirty="0">
                <a:solidFill>
                  <a:schemeClr val="accent3"/>
                </a:solidFill>
              </a:rPr>
              <a:t>&gt;</a:t>
            </a:r>
          </a:p>
          <a:p>
            <a:r>
              <a:rPr lang="fr-FR" sz="1400" dirty="0" smtClean="0"/>
              <a:t>    </a:t>
            </a:r>
            <a:r>
              <a:rPr lang="fr-FR" sz="1400" b="1" dirty="0" smtClean="0">
                <a:solidFill>
                  <a:schemeClr val="accent3"/>
                </a:solidFill>
              </a:rPr>
              <a:t>&lt;</a:t>
            </a:r>
            <a:r>
              <a:rPr lang="fr-FR" sz="1400" b="1" dirty="0">
                <a:solidFill>
                  <a:schemeClr val="accent3"/>
                </a:solidFill>
              </a:rPr>
              <a:t>source </a:t>
            </a:r>
            <a:r>
              <a:rPr lang="fr-FR" sz="1400" dirty="0" err="1">
                <a:solidFill>
                  <a:srgbClr val="7030A0"/>
                </a:solidFill>
              </a:rPr>
              <a:t>src</a:t>
            </a:r>
            <a:r>
              <a:rPr lang="fr-FR" sz="1400" dirty="0"/>
              <a:t>="</a:t>
            </a:r>
            <a:r>
              <a:rPr lang="fr-FR" sz="1400" dirty="0" err="1"/>
              <a:t>wild.ogv</a:t>
            </a:r>
            <a:r>
              <a:rPr lang="fr-FR" sz="1400" dirty="0" smtClean="0"/>
              <a:t>"</a:t>
            </a:r>
            <a:r>
              <a:rPr lang="fr-FR" sz="1400" b="1" dirty="0" smtClean="0">
                <a:solidFill>
                  <a:schemeClr val="accent3"/>
                </a:solidFill>
              </a:rPr>
              <a:t>&gt;</a:t>
            </a:r>
          </a:p>
          <a:p>
            <a:r>
              <a:rPr lang="fr-FR" sz="1400" b="1" dirty="0" smtClean="0">
                <a:solidFill>
                  <a:schemeClr val="accent3"/>
                </a:solidFill>
              </a:rPr>
              <a:t>&lt;/</a:t>
            </a:r>
            <a:r>
              <a:rPr lang="fr-FR" sz="1400" b="1" dirty="0" err="1">
                <a:solidFill>
                  <a:schemeClr val="accent3"/>
                </a:solidFill>
              </a:rPr>
              <a:t>video</a:t>
            </a:r>
            <a:r>
              <a:rPr lang="fr-FR" sz="1400" b="1" dirty="0">
                <a:solidFill>
                  <a:schemeClr val="accent3"/>
                </a:solidFill>
              </a:rPr>
              <a:t>&gt;</a:t>
            </a:r>
          </a:p>
        </p:txBody>
      </p:sp>
    </p:spTree>
    <p:extLst>
      <p:ext uri="{BB962C8B-B14F-4D97-AF65-F5344CB8AC3E}">
        <p14:creationId xmlns:p14="http://schemas.microsoft.com/office/powerpoint/2010/main" val="141973133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600" b="1" dirty="0">
                <a:effectLst/>
              </a:rPr>
              <a:t>Insertion d'une vidéo</a:t>
            </a:r>
          </a:p>
        </p:txBody>
      </p:sp>
      <p:sp>
        <p:nvSpPr>
          <p:cNvPr id="3" name="Espace réservé du contenu 2"/>
          <p:cNvSpPr>
            <a:spLocks noGrp="1"/>
          </p:cNvSpPr>
          <p:nvPr>
            <p:ph idx="1"/>
          </p:nvPr>
        </p:nvSpPr>
        <p:spPr>
          <a:xfrm>
            <a:off x="1475656" y="1228347"/>
            <a:ext cx="7600888" cy="4800600"/>
          </a:xfrm>
        </p:spPr>
        <p:txBody>
          <a:bodyPr>
            <a:noAutofit/>
          </a:bodyPr>
          <a:lstStyle/>
          <a:p>
            <a:r>
              <a:rPr lang="fr-FR" sz="1600" dirty="0" smtClean="0"/>
              <a:t>Une </a:t>
            </a:r>
            <a:r>
              <a:rPr lang="fr-FR" sz="1600" dirty="0"/>
              <a:t>deuxième solution consiste à héberger la vidéo sur </a:t>
            </a:r>
            <a:r>
              <a:rPr lang="fr-FR" sz="1600" b="1" dirty="0"/>
              <a:t>YouTube, </a:t>
            </a:r>
            <a:r>
              <a:rPr lang="fr-FR" sz="1600" dirty="0"/>
              <a:t>copier le code d’intégration en cliquant droite sur la vidéo.</a:t>
            </a:r>
          </a:p>
          <a:p>
            <a:pPr marL="82296" indent="0">
              <a:buNone/>
            </a:pPr>
            <a:endParaRPr lang="fr-FR" sz="1600" b="1" i="1" dirty="0" smtClean="0"/>
          </a:p>
          <a:p>
            <a:endParaRPr lang="fr-FR" sz="1600" b="1" i="1" dirty="0"/>
          </a:p>
          <a:p>
            <a:pPr marL="82296" indent="0">
              <a:buNone/>
            </a:pPr>
            <a:endParaRPr lang="fr-FR" sz="1600" b="1" i="1" dirty="0"/>
          </a:p>
          <a:p>
            <a:pPr marL="82296" indent="0">
              <a:buNone/>
            </a:pPr>
            <a:endParaRPr lang="fr-FR" sz="1600" b="1" i="1" dirty="0">
              <a:effectLst>
                <a:outerShdw blurRad="38100" dist="38100" dir="2700000" algn="tl">
                  <a:srgbClr val="000000">
                    <a:alpha val="43137"/>
                  </a:srgbClr>
                </a:outerShdw>
              </a:effectLst>
            </a:endParaRPr>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81</a:t>
            </a:fld>
            <a:endParaRPr lang="fr-FR"/>
          </a:p>
        </p:txBody>
      </p:sp>
      <p:sp>
        <p:nvSpPr>
          <p:cNvPr id="8" name="Espace réservé du contenu 2"/>
          <p:cNvSpPr txBox="1">
            <a:spLocks/>
          </p:cNvSpPr>
          <p:nvPr/>
        </p:nvSpPr>
        <p:spPr>
          <a:xfrm>
            <a:off x="1607103" y="1565176"/>
            <a:ext cx="7600888" cy="4800600"/>
          </a:xfrm>
          <a:prstGeom prst="rect">
            <a:avLst/>
          </a:prstGeom>
        </p:spPr>
        <p:txBody>
          <a:bodyPr>
            <a:no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82296" indent="0">
              <a:buFont typeface="Wingdings 2"/>
              <a:buNone/>
            </a:pPr>
            <a:endParaRPr lang="fr-FR" sz="1600" b="1" i="1" dirty="0">
              <a:effectLst>
                <a:outerShdw blurRad="38100" dist="38100" dir="2700000" algn="tl">
                  <a:srgbClr val="000000">
                    <a:alpha val="43137"/>
                  </a:srgbClr>
                </a:outerShdw>
              </a:effectLst>
            </a:endParaRPr>
          </a:p>
        </p:txBody>
      </p:sp>
      <p:pic>
        <p:nvPicPr>
          <p:cNvPr id="512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1988840"/>
            <a:ext cx="4699966" cy="3759715"/>
          </a:xfrm>
          <a:prstGeom prst="rect">
            <a:avLst/>
          </a:prstGeom>
          <a:noFill/>
          <a:ln>
            <a:noFill/>
          </a:ln>
          <a:effectLst>
            <a:outerShdw blurRad="63500" dist="38100" dir="13800000" sx="101000" sy="101000" algn="b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ZoneTexte 4"/>
          <p:cNvSpPr txBox="1"/>
          <p:nvPr/>
        </p:nvSpPr>
        <p:spPr>
          <a:xfrm>
            <a:off x="971600" y="5949280"/>
            <a:ext cx="7848872" cy="646331"/>
          </a:xfrm>
          <a:prstGeom prst="rect">
            <a:avLst/>
          </a:prstGeom>
          <a:noFill/>
          <a:ln>
            <a:solidFill>
              <a:schemeClr val="tx2"/>
            </a:solidFill>
          </a:ln>
        </p:spPr>
        <p:txBody>
          <a:bodyPr wrap="square" rtlCol="0">
            <a:spAutoFit/>
          </a:bodyPr>
          <a:lstStyle/>
          <a:p>
            <a:r>
              <a:rPr lang="fr-FR" sz="1200" b="1" dirty="0">
                <a:solidFill>
                  <a:schemeClr val="accent3"/>
                </a:solidFill>
              </a:rPr>
              <a:t>&lt;</a:t>
            </a:r>
            <a:r>
              <a:rPr lang="fr-FR" sz="1200" b="1" dirty="0" err="1">
                <a:solidFill>
                  <a:schemeClr val="accent3"/>
                </a:solidFill>
              </a:rPr>
              <a:t>iframe</a:t>
            </a:r>
            <a:r>
              <a:rPr lang="fr-FR" sz="1200" b="1" dirty="0">
                <a:solidFill>
                  <a:schemeClr val="accent3"/>
                </a:solidFill>
              </a:rPr>
              <a:t> </a:t>
            </a:r>
            <a:r>
              <a:rPr lang="fr-FR" sz="1200" b="1" dirty="0" err="1">
                <a:solidFill>
                  <a:srgbClr val="7030A0"/>
                </a:solidFill>
              </a:rPr>
              <a:t>width</a:t>
            </a:r>
            <a:r>
              <a:rPr lang="fr-FR" sz="1200" dirty="0"/>
              <a:t>="790" </a:t>
            </a:r>
            <a:r>
              <a:rPr lang="fr-FR" sz="1200" b="1" dirty="0" err="1">
                <a:solidFill>
                  <a:srgbClr val="7030A0"/>
                </a:solidFill>
              </a:rPr>
              <a:t>height</a:t>
            </a:r>
            <a:r>
              <a:rPr lang="fr-FR" sz="1200" dirty="0"/>
              <a:t>="444" </a:t>
            </a:r>
            <a:r>
              <a:rPr lang="fr-FR" sz="1200" b="1" dirty="0" err="1">
                <a:solidFill>
                  <a:srgbClr val="7030A0"/>
                </a:solidFill>
              </a:rPr>
              <a:t>src</a:t>
            </a:r>
            <a:r>
              <a:rPr lang="fr-FR" sz="1200" b="1" dirty="0">
                <a:solidFill>
                  <a:srgbClr val="7030A0"/>
                </a:solidFill>
              </a:rPr>
              <a:t>=</a:t>
            </a:r>
            <a:r>
              <a:rPr lang="fr-FR" sz="1200" dirty="0"/>
              <a:t>"https://www.youtube.com/embed/SKwgsZC3qd0" </a:t>
            </a:r>
            <a:r>
              <a:rPr lang="fr-FR" sz="1200" b="1" dirty="0" err="1">
                <a:solidFill>
                  <a:srgbClr val="7030A0"/>
                </a:solidFill>
              </a:rPr>
              <a:t>title</a:t>
            </a:r>
            <a:r>
              <a:rPr lang="fr-FR" sz="1200" b="1" dirty="0">
                <a:solidFill>
                  <a:srgbClr val="7030A0"/>
                </a:solidFill>
              </a:rPr>
              <a:t>="</a:t>
            </a:r>
            <a:r>
              <a:rPr lang="fr-FR" sz="1200" dirty="0"/>
              <a:t>YouTube </a:t>
            </a:r>
            <a:r>
              <a:rPr lang="fr-FR" sz="1200" dirty="0" err="1"/>
              <a:t>video</a:t>
            </a:r>
            <a:r>
              <a:rPr lang="fr-FR" sz="1200" dirty="0"/>
              <a:t> </a:t>
            </a:r>
            <a:r>
              <a:rPr lang="fr-FR" sz="1200" dirty="0" err="1"/>
              <a:t>player</a:t>
            </a:r>
            <a:r>
              <a:rPr lang="fr-FR" sz="1200" dirty="0"/>
              <a:t>" </a:t>
            </a:r>
            <a:r>
              <a:rPr lang="fr-FR" sz="1200" dirty="0" err="1"/>
              <a:t>frameborder</a:t>
            </a:r>
            <a:r>
              <a:rPr lang="fr-FR" sz="1200" dirty="0"/>
              <a:t>="0" </a:t>
            </a:r>
            <a:r>
              <a:rPr lang="fr-FR" sz="1200" b="1" dirty="0" err="1">
                <a:solidFill>
                  <a:srgbClr val="7030A0"/>
                </a:solidFill>
              </a:rPr>
              <a:t>allow</a:t>
            </a:r>
            <a:r>
              <a:rPr lang="fr-FR" sz="1200" b="1" dirty="0">
                <a:solidFill>
                  <a:srgbClr val="7030A0"/>
                </a:solidFill>
              </a:rPr>
              <a:t>="</a:t>
            </a:r>
            <a:r>
              <a:rPr lang="fr-FR" sz="1200" dirty="0" err="1"/>
              <a:t>accelerometer</a:t>
            </a:r>
            <a:r>
              <a:rPr lang="fr-FR" sz="1200" dirty="0"/>
              <a:t>; </a:t>
            </a:r>
            <a:r>
              <a:rPr lang="fr-FR" sz="1200" dirty="0" err="1"/>
              <a:t>autoplay</a:t>
            </a:r>
            <a:r>
              <a:rPr lang="fr-FR" sz="1200" dirty="0"/>
              <a:t>; </a:t>
            </a:r>
            <a:r>
              <a:rPr lang="fr-FR" sz="1200" dirty="0" err="1"/>
              <a:t>clipboard-write</a:t>
            </a:r>
            <a:r>
              <a:rPr lang="fr-FR" sz="1200" dirty="0"/>
              <a:t>; </a:t>
            </a:r>
            <a:r>
              <a:rPr lang="fr-FR" sz="1200" dirty="0" err="1"/>
              <a:t>encrypted</a:t>
            </a:r>
            <a:r>
              <a:rPr lang="fr-FR" sz="1200" dirty="0"/>
              <a:t>-media; gyroscope; </a:t>
            </a:r>
            <a:r>
              <a:rPr lang="fr-FR" sz="1200" dirty="0" err="1"/>
              <a:t>picture</a:t>
            </a:r>
            <a:r>
              <a:rPr lang="fr-FR" sz="1200" dirty="0"/>
              <a:t>-in-</a:t>
            </a:r>
            <a:r>
              <a:rPr lang="fr-FR" sz="1200" dirty="0" err="1"/>
              <a:t>picture</a:t>
            </a:r>
            <a:r>
              <a:rPr lang="fr-FR" sz="1200" dirty="0"/>
              <a:t>" </a:t>
            </a:r>
            <a:r>
              <a:rPr lang="fr-FR" sz="1200" dirty="0" err="1"/>
              <a:t>allowfullscreen</a:t>
            </a:r>
            <a:r>
              <a:rPr lang="fr-FR" sz="1200" dirty="0"/>
              <a:t>&gt;</a:t>
            </a:r>
            <a:r>
              <a:rPr lang="fr-FR" sz="1200" b="1" dirty="0">
                <a:solidFill>
                  <a:schemeClr val="accent3"/>
                </a:solidFill>
              </a:rPr>
              <a:t>&lt;/</a:t>
            </a:r>
            <a:r>
              <a:rPr lang="fr-FR" sz="1200" b="1" dirty="0" err="1">
                <a:solidFill>
                  <a:schemeClr val="accent3"/>
                </a:solidFill>
              </a:rPr>
              <a:t>iframe</a:t>
            </a:r>
            <a:r>
              <a:rPr lang="fr-FR" sz="1200" b="1" dirty="0">
                <a:solidFill>
                  <a:schemeClr val="accent3"/>
                </a:solidFill>
              </a:rPr>
              <a:t>&gt;</a:t>
            </a:r>
          </a:p>
        </p:txBody>
      </p:sp>
    </p:spTree>
    <p:extLst>
      <p:ext uri="{BB962C8B-B14F-4D97-AF65-F5344CB8AC3E}">
        <p14:creationId xmlns:p14="http://schemas.microsoft.com/office/powerpoint/2010/main" val="75337961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800" b="1" dirty="0" err="1">
                <a:effectLst/>
              </a:rPr>
              <a:t>Integration</a:t>
            </a:r>
            <a:r>
              <a:rPr lang="fr-FR" sz="2800" b="1" dirty="0">
                <a:effectLst/>
              </a:rPr>
              <a:t> d’objets (fichiers </a:t>
            </a:r>
            <a:r>
              <a:rPr lang="fr-FR" sz="2800" b="1" dirty="0" err="1">
                <a:effectLst/>
              </a:rPr>
              <a:t>pdf</a:t>
            </a:r>
            <a:r>
              <a:rPr lang="fr-FR" sz="2800" b="1" dirty="0" smtClean="0">
                <a:effectLst/>
              </a:rPr>
              <a:t>, </a:t>
            </a:r>
            <a:r>
              <a:rPr lang="fr-FR" sz="2800" b="1" dirty="0">
                <a:effectLst/>
              </a:rPr>
              <a:t>flash)</a:t>
            </a:r>
            <a:endParaRPr lang="fr-FR" sz="2800" dirty="0">
              <a:effectLst/>
            </a:endParaRPr>
          </a:p>
        </p:txBody>
      </p:sp>
      <p:sp>
        <p:nvSpPr>
          <p:cNvPr id="3" name="Espace réservé du contenu 2"/>
          <p:cNvSpPr>
            <a:spLocks noGrp="1"/>
          </p:cNvSpPr>
          <p:nvPr>
            <p:ph idx="1"/>
          </p:nvPr>
        </p:nvSpPr>
        <p:spPr>
          <a:xfrm>
            <a:off x="1454703" y="1412776"/>
            <a:ext cx="7600888" cy="4800600"/>
          </a:xfrm>
        </p:spPr>
        <p:txBody>
          <a:bodyPr>
            <a:noAutofit/>
          </a:bodyPr>
          <a:lstStyle/>
          <a:p>
            <a:r>
              <a:rPr lang="fr-FR" sz="1400" dirty="0"/>
              <a:t>La balise </a:t>
            </a:r>
            <a:r>
              <a:rPr lang="fr-FR" sz="1400" dirty="0" err="1">
                <a:solidFill>
                  <a:schemeClr val="accent3"/>
                </a:solidFill>
                <a:effectLst>
                  <a:outerShdw blurRad="38100" dist="38100" dir="2700000" algn="tl">
                    <a:srgbClr val="000000">
                      <a:alpha val="43137"/>
                    </a:srgbClr>
                  </a:outerShdw>
                </a:effectLst>
              </a:rPr>
              <a:t>object</a:t>
            </a:r>
            <a:r>
              <a:rPr lang="fr-FR" sz="1400" dirty="0"/>
              <a:t> permettant d’intégrer plusieurs types de contenu dans un document HTML</a:t>
            </a:r>
          </a:p>
          <a:p>
            <a:pPr marL="82296" indent="0">
              <a:buNone/>
            </a:pPr>
            <a:r>
              <a:rPr lang="fr-FR" sz="1400" dirty="0"/>
              <a:t>(</a:t>
            </a:r>
            <a:r>
              <a:rPr lang="fr-FR" sz="1400" dirty="0" smtClean="0"/>
              <a:t>compatible </a:t>
            </a:r>
            <a:r>
              <a:rPr lang="fr-FR" sz="1400" dirty="0"/>
              <a:t>avec tous les navigateurs mais </a:t>
            </a:r>
            <a:r>
              <a:rPr lang="fr-FR" sz="1400" b="1" dirty="0"/>
              <a:t>dépréciée </a:t>
            </a:r>
            <a:r>
              <a:rPr lang="fr-FR" sz="1400" dirty="0"/>
              <a:t>depuis </a:t>
            </a:r>
            <a:r>
              <a:rPr lang="fr-FR" sz="1400" dirty="0" smtClean="0"/>
              <a:t>2015 on utilise plutôt </a:t>
            </a:r>
            <a:r>
              <a:rPr lang="en-US" sz="1400" b="1" i="1" dirty="0">
                <a:solidFill>
                  <a:schemeClr val="accent3"/>
                </a:solidFill>
              </a:rPr>
              <a:t>iframe</a:t>
            </a:r>
            <a:r>
              <a:rPr lang="fr-FR" sz="1400" dirty="0" smtClean="0"/>
              <a:t>)</a:t>
            </a:r>
            <a:endParaRPr lang="fr-FR" sz="1400" dirty="0" smtClean="0"/>
          </a:p>
          <a:p>
            <a:pPr marL="82296" indent="0">
              <a:buNone/>
            </a:pPr>
            <a:endParaRPr lang="fr-FR" sz="1400" dirty="0"/>
          </a:p>
          <a:p>
            <a:pPr marL="82296" indent="0">
              <a:buNone/>
            </a:pPr>
            <a:endParaRPr lang="fr-FR" sz="1600" b="1" i="1" dirty="0" smtClean="0"/>
          </a:p>
          <a:p>
            <a:endParaRPr lang="fr-FR" sz="1600" b="1" i="1" dirty="0"/>
          </a:p>
          <a:p>
            <a:pPr marL="82296" indent="0">
              <a:buNone/>
            </a:pPr>
            <a:endParaRPr lang="fr-FR" sz="1600" b="1" i="1" dirty="0"/>
          </a:p>
          <a:p>
            <a:pPr marL="82296" indent="0">
              <a:buNone/>
            </a:pPr>
            <a:endParaRPr lang="fr-FR" sz="1600" b="1" i="1" dirty="0">
              <a:effectLst>
                <a:outerShdw blurRad="38100" dist="38100" dir="2700000" algn="tl">
                  <a:srgbClr val="000000">
                    <a:alpha val="43137"/>
                  </a:srgbClr>
                </a:outerShdw>
              </a:effectLst>
            </a:endParaRPr>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82</a:t>
            </a:fld>
            <a:endParaRPr lang="fr-FR"/>
          </a:p>
        </p:txBody>
      </p:sp>
      <p:sp>
        <p:nvSpPr>
          <p:cNvPr id="8" name="Espace réservé du contenu 2"/>
          <p:cNvSpPr txBox="1">
            <a:spLocks/>
          </p:cNvSpPr>
          <p:nvPr/>
        </p:nvSpPr>
        <p:spPr>
          <a:xfrm>
            <a:off x="1543112" y="1412776"/>
            <a:ext cx="7600888" cy="4800600"/>
          </a:xfrm>
          <a:prstGeom prst="rect">
            <a:avLst/>
          </a:prstGeom>
        </p:spPr>
        <p:txBody>
          <a:bodyPr>
            <a:no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82296" indent="0">
              <a:buFont typeface="Wingdings 2"/>
              <a:buNone/>
            </a:pPr>
            <a:endParaRPr lang="fr-FR" sz="1600" b="1" i="1" dirty="0">
              <a:effectLst>
                <a:outerShdw blurRad="38100" dist="38100" dir="2700000" algn="tl">
                  <a:srgbClr val="000000">
                    <a:alpha val="43137"/>
                  </a:srgbClr>
                </a:outerShdw>
              </a:effectLst>
            </a:endParaRPr>
          </a:p>
        </p:txBody>
      </p:sp>
      <p:sp>
        <p:nvSpPr>
          <p:cNvPr id="5" name="ZoneTexte 4"/>
          <p:cNvSpPr txBox="1"/>
          <p:nvPr/>
        </p:nvSpPr>
        <p:spPr>
          <a:xfrm>
            <a:off x="1259632" y="2276872"/>
            <a:ext cx="6409127" cy="2246769"/>
          </a:xfrm>
          <a:prstGeom prst="rect">
            <a:avLst/>
          </a:prstGeom>
          <a:noFill/>
          <a:ln>
            <a:solidFill>
              <a:schemeClr val="tx2"/>
            </a:solidFill>
          </a:ln>
        </p:spPr>
        <p:txBody>
          <a:bodyPr wrap="none" rtlCol="0">
            <a:spAutoFit/>
          </a:bodyPr>
          <a:lstStyle/>
          <a:p>
            <a:r>
              <a:rPr lang="en-US" sz="1400" dirty="0">
                <a:solidFill>
                  <a:schemeClr val="accent3"/>
                </a:solidFill>
              </a:rPr>
              <a:t>&lt;!DOCTYPE html&gt;</a:t>
            </a:r>
          </a:p>
          <a:p>
            <a:r>
              <a:rPr lang="en-US" sz="1400" dirty="0">
                <a:solidFill>
                  <a:schemeClr val="accent3"/>
                </a:solidFill>
              </a:rPr>
              <a:t>&lt;html&gt;</a:t>
            </a:r>
          </a:p>
          <a:p>
            <a:r>
              <a:rPr lang="en-US" sz="1400" dirty="0" smtClean="0">
                <a:solidFill>
                  <a:schemeClr val="accent3"/>
                </a:solidFill>
              </a:rPr>
              <a:t>    &lt;</a:t>
            </a:r>
            <a:r>
              <a:rPr lang="en-US" sz="1400" dirty="0">
                <a:solidFill>
                  <a:schemeClr val="accent3"/>
                </a:solidFill>
              </a:rPr>
              <a:t>head&gt;</a:t>
            </a:r>
          </a:p>
          <a:p>
            <a:r>
              <a:rPr lang="en-US" sz="1400" dirty="0" smtClean="0"/>
              <a:t>       </a:t>
            </a:r>
            <a:r>
              <a:rPr lang="en-US" sz="1400" dirty="0" smtClean="0">
                <a:solidFill>
                  <a:schemeClr val="accent3"/>
                </a:solidFill>
              </a:rPr>
              <a:t>&lt;</a:t>
            </a:r>
            <a:r>
              <a:rPr lang="en-US" sz="1400" dirty="0">
                <a:solidFill>
                  <a:schemeClr val="accent3"/>
                </a:solidFill>
              </a:rPr>
              <a:t>title&gt;</a:t>
            </a:r>
            <a:r>
              <a:rPr lang="en-US" sz="1400" dirty="0"/>
              <a:t>Index&lt;/title&gt;</a:t>
            </a:r>
          </a:p>
          <a:p>
            <a:r>
              <a:rPr lang="en-US" sz="1400" dirty="0" smtClean="0"/>
              <a:t>     </a:t>
            </a:r>
            <a:r>
              <a:rPr lang="en-US" sz="1400" dirty="0" smtClean="0">
                <a:solidFill>
                  <a:schemeClr val="accent3"/>
                </a:solidFill>
              </a:rPr>
              <a:t>&lt;/</a:t>
            </a:r>
            <a:r>
              <a:rPr lang="en-US" sz="1400" dirty="0">
                <a:solidFill>
                  <a:schemeClr val="accent3"/>
                </a:solidFill>
              </a:rPr>
              <a:t>head&gt;</a:t>
            </a:r>
          </a:p>
          <a:p>
            <a:r>
              <a:rPr lang="en-US" sz="1400" dirty="0" smtClean="0"/>
              <a:t>     </a:t>
            </a:r>
            <a:r>
              <a:rPr lang="en-US" sz="1400" dirty="0" smtClean="0">
                <a:solidFill>
                  <a:schemeClr val="accent3"/>
                </a:solidFill>
              </a:rPr>
              <a:t>&lt;</a:t>
            </a:r>
            <a:r>
              <a:rPr lang="en-US" sz="1400" dirty="0">
                <a:solidFill>
                  <a:schemeClr val="accent3"/>
                </a:solidFill>
              </a:rPr>
              <a:t>body&gt;</a:t>
            </a:r>
          </a:p>
          <a:p>
            <a:r>
              <a:rPr lang="en-US" sz="1400" dirty="0" smtClean="0">
                <a:solidFill>
                  <a:schemeClr val="accent3"/>
                </a:solidFill>
              </a:rPr>
              <a:t>            &lt;</a:t>
            </a:r>
            <a:r>
              <a:rPr lang="en-US" sz="1400" dirty="0">
                <a:solidFill>
                  <a:schemeClr val="accent3"/>
                </a:solidFill>
              </a:rPr>
              <a:t>p&gt; </a:t>
            </a:r>
            <a:r>
              <a:rPr lang="en-US" sz="1400" dirty="0"/>
              <a:t>article </a:t>
            </a:r>
            <a:r>
              <a:rPr lang="en-US" sz="1400" dirty="0">
                <a:solidFill>
                  <a:schemeClr val="accent3"/>
                </a:solidFill>
              </a:rPr>
              <a:t>&lt;/p&gt;</a:t>
            </a:r>
          </a:p>
          <a:p>
            <a:r>
              <a:rPr lang="en-US" sz="1400" b="1" dirty="0" smtClean="0"/>
              <a:t>            </a:t>
            </a:r>
            <a:r>
              <a:rPr lang="en-US" sz="1400" b="1" dirty="0" smtClean="0">
                <a:solidFill>
                  <a:schemeClr val="accent3"/>
                </a:solidFill>
              </a:rPr>
              <a:t>&lt;</a:t>
            </a:r>
            <a:r>
              <a:rPr lang="en-US" sz="1400" b="1" dirty="0">
                <a:solidFill>
                  <a:schemeClr val="accent3"/>
                </a:solidFill>
              </a:rPr>
              <a:t>object </a:t>
            </a:r>
            <a:r>
              <a:rPr lang="en-US" sz="1400" b="1" dirty="0">
                <a:solidFill>
                  <a:srgbClr val="7030A0"/>
                </a:solidFill>
              </a:rPr>
              <a:t>width</a:t>
            </a:r>
            <a:r>
              <a:rPr lang="en-US" sz="1400" b="1" dirty="0"/>
              <a:t>="400" </a:t>
            </a:r>
            <a:r>
              <a:rPr lang="en-US" sz="1400" b="1" dirty="0">
                <a:solidFill>
                  <a:srgbClr val="7030A0"/>
                </a:solidFill>
              </a:rPr>
              <a:t>height</a:t>
            </a:r>
            <a:r>
              <a:rPr lang="en-US" sz="1400" b="1" dirty="0"/>
              <a:t>="200" </a:t>
            </a:r>
            <a:r>
              <a:rPr lang="en-US" sz="1400" b="1" dirty="0">
                <a:solidFill>
                  <a:srgbClr val="7030A0"/>
                </a:solidFill>
              </a:rPr>
              <a:t>data</a:t>
            </a:r>
            <a:r>
              <a:rPr lang="en-US" sz="1400" b="1" dirty="0"/>
              <a:t>="AICCSA 2.pdf"</a:t>
            </a:r>
            <a:r>
              <a:rPr lang="en-US" sz="1400" b="1" dirty="0">
                <a:solidFill>
                  <a:schemeClr val="accent3"/>
                </a:solidFill>
              </a:rPr>
              <a:t>&gt;&lt;/object&gt;</a:t>
            </a:r>
          </a:p>
          <a:p>
            <a:r>
              <a:rPr lang="en-US" sz="1400" b="1" dirty="0" smtClean="0">
                <a:solidFill>
                  <a:schemeClr val="accent3"/>
                </a:solidFill>
              </a:rPr>
              <a:t>      &lt;/</a:t>
            </a:r>
            <a:r>
              <a:rPr lang="en-US" sz="1400" b="1" dirty="0">
                <a:solidFill>
                  <a:schemeClr val="accent3"/>
                </a:solidFill>
              </a:rPr>
              <a:t>body&gt;</a:t>
            </a:r>
          </a:p>
          <a:p>
            <a:r>
              <a:rPr lang="en-US" sz="1400" b="1" dirty="0">
                <a:solidFill>
                  <a:schemeClr val="accent3"/>
                </a:solidFill>
              </a:rPr>
              <a:t>&lt;/html&gt;</a:t>
            </a:r>
            <a:endParaRPr lang="fr-FR" sz="1400" b="1" dirty="0">
              <a:solidFill>
                <a:schemeClr val="accent3"/>
              </a:solidFill>
            </a:endParaRPr>
          </a:p>
        </p:txBody>
      </p:sp>
      <p:pic>
        <p:nvPicPr>
          <p:cNvPr id="10" name="Image 9"/>
          <p:cNvPicPr/>
          <p:nvPr/>
        </p:nvPicPr>
        <p:blipFill>
          <a:blip r:embed="rId2">
            <a:extLst>
              <a:ext uri="{28A0092B-C50C-407E-A947-70E740481C1C}">
                <a14:useLocalDpi xmlns:a14="http://schemas.microsoft.com/office/drawing/2010/main" val="0"/>
              </a:ext>
            </a:extLst>
          </a:blip>
          <a:srcRect/>
          <a:stretch>
            <a:fillRect/>
          </a:stretch>
        </p:blipFill>
        <p:spPr bwMode="auto">
          <a:xfrm>
            <a:off x="3995936" y="4375006"/>
            <a:ext cx="3408005" cy="2482994"/>
          </a:xfrm>
          <a:prstGeom prst="rect">
            <a:avLst/>
          </a:prstGeom>
          <a:noFill/>
          <a:ln>
            <a:noFill/>
          </a:ln>
        </p:spPr>
      </p:pic>
    </p:spTree>
    <p:extLst>
      <p:ext uri="{BB962C8B-B14F-4D97-AF65-F5344CB8AC3E}">
        <p14:creationId xmlns:p14="http://schemas.microsoft.com/office/powerpoint/2010/main" val="187917230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800" b="1" dirty="0" smtClean="0">
                <a:effectLst/>
              </a:rPr>
              <a:t>Les frames</a:t>
            </a:r>
            <a:endParaRPr lang="fr-FR" sz="2800" dirty="0">
              <a:effectLst/>
            </a:endParaRPr>
          </a:p>
        </p:txBody>
      </p:sp>
      <p:sp>
        <p:nvSpPr>
          <p:cNvPr id="3" name="Espace réservé du contenu 2"/>
          <p:cNvSpPr>
            <a:spLocks noGrp="1"/>
          </p:cNvSpPr>
          <p:nvPr>
            <p:ph idx="1"/>
          </p:nvPr>
        </p:nvSpPr>
        <p:spPr>
          <a:xfrm>
            <a:off x="1454703" y="1412776"/>
            <a:ext cx="7600888" cy="2826315"/>
          </a:xfrm>
        </p:spPr>
        <p:txBody>
          <a:bodyPr>
            <a:noAutofit/>
          </a:bodyPr>
          <a:lstStyle/>
          <a:p>
            <a:pPr marL="82296" indent="0">
              <a:buNone/>
            </a:pPr>
            <a:r>
              <a:rPr lang="en-US" sz="1600" dirty="0" smtClean="0"/>
              <a:t>Le tag</a:t>
            </a:r>
            <a:r>
              <a:rPr lang="en-US" sz="1600" dirty="0"/>
              <a:t> &lt;frameset&gt; </a:t>
            </a:r>
            <a:r>
              <a:rPr lang="en-US" sz="1600" dirty="0" err="1" smtClean="0"/>
              <a:t>était</a:t>
            </a:r>
            <a:r>
              <a:rPr lang="en-US" sz="1600" dirty="0" smtClean="0"/>
              <a:t> </a:t>
            </a:r>
            <a:r>
              <a:rPr lang="en-US" sz="1600" dirty="0" err="1" smtClean="0"/>
              <a:t>utilisé</a:t>
            </a:r>
            <a:r>
              <a:rPr lang="en-US" sz="1600" dirty="0" smtClean="0"/>
              <a:t> </a:t>
            </a:r>
            <a:r>
              <a:rPr lang="en-US" sz="1600" dirty="0" err="1" smtClean="0"/>
              <a:t>en</a:t>
            </a:r>
            <a:r>
              <a:rPr lang="en-US" sz="1600" dirty="0" smtClean="0"/>
              <a:t>  </a:t>
            </a:r>
            <a:r>
              <a:rPr lang="en-US" sz="1600" dirty="0"/>
              <a:t>HTML 4 </a:t>
            </a:r>
            <a:r>
              <a:rPr lang="en-US" sz="1600" dirty="0" smtClean="0"/>
              <a:t>pour </a:t>
            </a:r>
            <a:r>
              <a:rPr lang="en-US" sz="1600" dirty="0" err="1" smtClean="0"/>
              <a:t>définir</a:t>
            </a:r>
            <a:r>
              <a:rPr lang="en-US" sz="1600" dirty="0" smtClean="0"/>
              <a:t> les frames </a:t>
            </a:r>
            <a:r>
              <a:rPr lang="en-US" sz="1600" dirty="0" err="1" smtClean="0"/>
              <a:t>mais</a:t>
            </a:r>
            <a:r>
              <a:rPr lang="en-US" sz="1600" dirty="0" smtClean="0"/>
              <a:t> </a:t>
            </a:r>
            <a:r>
              <a:rPr lang="en-US" sz="1600" dirty="0" err="1" smtClean="0"/>
              <a:t>il</a:t>
            </a:r>
            <a:r>
              <a:rPr lang="en-US" sz="1600" dirty="0" smtClean="0"/>
              <a:t> </a:t>
            </a:r>
            <a:r>
              <a:rPr lang="en-US" sz="1600" dirty="0" err="1" smtClean="0"/>
              <a:t>n’est</a:t>
            </a:r>
            <a:r>
              <a:rPr lang="en-US" sz="1600" dirty="0" smtClean="0"/>
              <a:t> plus </a:t>
            </a:r>
            <a:r>
              <a:rPr lang="en-US" sz="1600" dirty="0" err="1" smtClean="0"/>
              <a:t>utilisé</a:t>
            </a:r>
            <a:r>
              <a:rPr lang="en-US" sz="1600" dirty="0" smtClean="0"/>
              <a:t> </a:t>
            </a:r>
            <a:r>
              <a:rPr lang="en-US" sz="1600" dirty="0" err="1" smtClean="0"/>
              <a:t>dans</a:t>
            </a:r>
            <a:r>
              <a:rPr lang="en-US" sz="1600" dirty="0" smtClean="0"/>
              <a:t> HTML5.</a:t>
            </a:r>
          </a:p>
          <a:p>
            <a:pPr marL="82296" indent="0">
              <a:buNone/>
            </a:pPr>
            <a:r>
              <a:rPr lang="en-US" sz="1600" i="1" dirty="0" err="1" smtClean="0"/>
              <a:t>Dans</a:t>
            </a:r>
            <a:r>
              <a:rPr lang="en-US" sz="1600" i="1" dirty="0" smtClean="0"/>
              <a:t> html5 on </a:t>
            </a:r>
            <a:r>
              <a:rPr lang="en-US" sz="1600" i="1" dirty="0" err="1" smtClean="0"/>
              <a:t>utilise</a:t>
            </a:r>
            <a:r>
              <a:rPr lang="en-US" sz="1600" i="1" dirty="0" smtClean="0"/>
              <a:t> </a:t>
            </a:r>
            <a:r>
              <a:rPr lang="en-US" sz="1600" i="1" dirty="0" err="1" smtClean="0"/>
              <a:t>pluôt</a:t>
            </a:r>
            <a:r>
              <a:rPr lang="en-US" sz="1600" i="1" dirty="0"/>
              <a:t> &lt;iframe</a:t>
            </a:r>
            <a:r>
              <a:rPr lang="en-US" sz="1600" i="1" dirty="0" smtClean="0"/>
              <a:t>&gt;</a:t>
            </a:r>
          </a:p>
          <a:p>
            <a:pPr marL="82296" indent="0">
              <a:buNone/>
            </a:pPr>
            <a:r>
              <a:rPr lang="en-US" sz="1600" dirty="0" smtClean="0"/>
              <a:t>On </a:t>
            </a:r>
            <a:r>
              <a:rPr lang="en-US" sz="1600" dirty="0" err="1" smtClean="0"/>
              <a:t>utilise</a:t>
            </a:r>
            <a:r>
              <a:rPr lang="en-US" sz="1600" dirty="0" smtClean="0"/>
              <a:t> </a:t>
            </a:r>
            <a:r>
              <a:rPr lang="en-US" sz="1600" dirty="0"/>
              <a:t> </a:t>
            </a:r>
            <a:r>
              <a:rPr lang="en-US" sz="1600" dirty="0" smtClean="0"/>
              <a:t>la </a:t>
            </a:r>
            <a:r>
              <a:rPr lang="en-US" sz="1600" dirty="0" err="1" smtClean="0"/>
              <a:t>balise</a:t>
            </a:r>
            <a:r>
              <a:rPr lang="en-US" sz="1600" dirty="0" smtClean="0"/>
              <a:t>  </a:t>
            </a:r>
            <a:r>
              <a:rPr lang="en-US" sz="1600" b="1" i="1" dirty="0">
                <a:solidFill>
                  <a:schemeClr val="accent3"/>
                </a:solidFill>
              </a:rPr>
              <a:t>&lt;iframe</a:t>
            </a:r>
            <a:r>
              <a:rPr lang="en-US" sz="1600" b="1" i="1" dirty="0" smtClean="0">
                <a:solidFill>
                  <a:schemeClr val="accent3"/>
                </a:solidFill>
              </a:rPr>
              <a:t>&gt; </a:t>
            </a:r>
            <a:r>
              <a:rPr lang="en-US" sz="1600" i="1" dirty="0" smtClean="0"/>
              <a:t>pour </a:t>
            </a:r>
            <a:r>
              <a:rPr lang="en-US" sz="1600" i="1" dirty="0" err="1" smtClean="0"/>
              <a:t>intégrer</a:t>
            </a:r>
            <a:r>
              <a:rPr lang="en-US" sz="1600" i="1" dirty="0" smtClean="0"/>
              <a:t> un </a:t>
            </a:r>
            <a:r>
              <a:rPr lang="en-US" sz="1600" i="1" dirty="0" err="1" smtClean="0"/>
              <a:t>autre</a:t>
            </a:r>
            <a:r>
              <a:rPr lang="en-US" sz="1600" i="1" dirty="0" smtClean="0"/>
              <a:t> document </a:t>
            </a:r>
            <a:r>
              <a:rPr lang="en-US" sz="1600" i="1" dirty="0" err="1" smtClean="0"/>
              <a:t>ou</a:t>
            </a:r>
            <a:r>
              <a:rPr lang="en-US" sz="1600" i="1" dirty="0" smtClean="0"/>
              <a:t> page web </a:t>
            </a:r>
            <a:r>
              <a:rPr lang="en-US" sz="1600" i="1" dirty="0" err="1" smtClean="0"/>
              <a:t>dans</a:t>
            </a:r>
            <a:r>
              <a:rPr lang="en-US" sz="1600" i="1" dirty="0" smtClean="0"/>
              <a:t> le document HTML courant</a:t>
            </a:r>
          </a:p>
          <a:p>
            <a:pPr marL="82296" indent="0">
              <a:buNone/>
            </a:pPr>
            <a:endParaRPr lang="fr-FR" sz="1600" b="1" i="1" dirty="0" smtClean="0"/>
          </a:p>
          <a:p>
            <a:endParaRPr lang="fr-FR" sz="1600" b="1" i="1" dirty="0"/>
          </a:p>
          <a:p>
            <a:pPr marL="82296" indent="0">
              <a:buNone/>
            </a:pPr>
            <a:endParaRPr lang="fr-FR" sz="1600" b="1" i="1" dirty="0"/>
          </a:p>
          <a:p>
            <a:pPr marL="82296" indent="0">
              <a:buNone/>
            </a:pPr>
            <a:endParaRPr lang="fr-FR" sz="1600" b="1" i="1" dirty="0">
              <a:effectLst>
                <a:outerShdw blurRad="38100" dist="38100" dir="2700000" algn="tl">
                  <a:srgbClr val="000000">
                    <a:alpha val="43137"/>
                  </a:srgbClr>
                </a:outerShdw>
              </a:effectLst>
            </a:endParaRPr>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83</a:t>
            </a:fld>
            <a:endParaRPr lang="fr-FR"/>
          </a:p>
        </p:txBody>
      </p:sp>
      <p:sp>
        <p:nvSpPr>
          <p:cNvPr id="8" name="Espace réservé du contenu 2"/>
          <p:cNvSpPr txBox="1">
            <a:spLocks/>
          </p:cNvSpPr>
          <p:nvPr/>
        </p:nvSpPr>
        <p:spPr>
          <a:xfrm>
            <a:off x="1543112" y="1412776"/>
            <a:ext cx="7600888" cy="4800600"/>
          </a:xfrm>
          <a:prstGeom prst="rect">
            <a:avLst/>
          </a:prstGeom>
        </p:spPr>
        <p:txBody>
          <a:bodyPr>
            <a:no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82296" indent="0">
              <a:buFont typeface="Wingdings 2"/>
              <a:buNone/>
            </a:pPr>
            <a:endParaRPr lang="fr-FR" sz="1600" b="1" i="1" dirty="0">
              <a:effectLst>
                <a:outerShdw blurRad="38100" dist="38100" dir="2700000" algn="tl">
                  <a:srgbClr val="000000">
                    <a:alpha val="43137"/>
                  </a:srgbClr>
                </a:outerShdw>
              </a:effectLst>
            </a:endParaRPr>
          </a:p>
        </p:txBody>
      </p:sp>
      <p:sp>
        <p:nvSpPr>
          <p:cNvPr id="5" name="ZoneTexte 4"/>
          <p:cNvSpPr txBox="1"/>
          <p:nvPr/>
        </p:nvSpPr>
        <p:spPr>
          <a:xfrm>
            <a:off x="1331640" y="3284984"/>
            <a:ext cx="7645811" cy="954107"/>
          </a:xfrm>
          <a:prstGeom prst="rect">
            <a:avLst/>
          </a:prstGeom>
          <a:noFill/>
          <a:ln>
            <a:solidFill>
              <a:schemeClr val="tx2"/>
            </a:solidFill>
          </a:ln>
        </p:spPr>
        <p:txBody>
          <a:bodyPr wrap="none" rtlCol="0">
            <a:spAutoFit/>
          </a:bodyPr>
          <a:lstStyle/>
          <a:p>
            <a:r>
              <a:rPr lang="en-US" sz="1400" dirty="0"/>
              <a:t>&lt;body&gt;</a:t>
            </a:r>
          </a:p>
          <a:p>
            <a:r>
              <a:rPr lang="en-US" sz="1400" dirty="0" smtClean="0"/>
              <a:t>     </a:t>
            </a:r>
            <a:r>
              <a:rPr lang="en-US" sz="1400" b="1" dirty="0" smtClean="0">
                <a:solidFill>
                  <a:schemeClr val="accent3"/>
                </a:solidFill>
              </a:rPr>
              <a:t> &lt;</a:t>
            </a:r>
            <a:r>
              <a:rPr lang="en-US" sz="1400" b="1" dirty="0">
                <a:solidFill>
                  <a:schemeClr val="accent3"/>
                </a:solidFill>
              </a:rPr>
              <a:t>iframe </a:t>
            </a:r>
            <a:r>
              <a:rPr lang="en-US" sz="1400" b="1" dirty="0" err="1">
                <a:solidFill>
                  <a:schemeClr val="accent6"/>
                </a:solidFill>
              </a:rPr>
              <a:t>src</a:t>
            </a:r>
            <a:r>
              <a:rPr lang="en-US" sz="1400" dirty="0"/>
              <a:t>="https://www.marmiton.org/" </a:t>
            </a:r>
            <a:r>
              <a:rPr lang="en-US" sz="1400" b="1" dirty="0">
                <a:solidFill>
                  <a:schemeClr val="accent6"/>
                </a:solidFill>
              </a:rPr>
              <a:t>title</a:t>
            </a:r>
            <a:r>
              <a:rPr lang="en-US" sz="1400" dirty="0"/>
              <a:t>="</a:t>
            </a:r>
            <a:r>
              <a:rPr lang="en-US" sz="1400" dirty="0" err="1"/>
              <a:t>marmitons</a:t>
            </a:r>
            <a:r>
              <a:rPr lang="en-US" sz="1400" dirty="0"/>
              <a:t>" </a:t>
            </a:r>
            <a:r>
              <a:rPr lang="en-US" sz="1400" b="1" dirty="0">
                <a:solidFill>
                  <a:schemeClr val="accent6"/>
                </a:solidFill>
              </a:rPr>
              <a:t>width</a:t>
            </a:r>
            <a:r>
              <a:rPr lang="en-US" sz="1400" dirty="0"/>
              <a:t>="400px" </a:t>
            </a:r>
            <a:r>
              <a:rPr lang="en-US" sz="1400" b="1" dirty="0">
                <a:solidFill>
                  <a:schemeClr val="accent6"/>
                </a:solidFill>
              </a:rPr>
              <a:t>height</a:t>
            </a:r>
            <a:r>
              <a:rPr lang="en-US" sz="1400" dirty="0"/>
              <a:t>="300px"</a:t>
            </a:r>
            <a:r>
              <a:rPr lang="en-US" sz="1400" b="1" dirty="0">
                <a:solidFill>
                  <a:schemeClr val="accent3"/>
                </a:solidFill>
              </a:rPr>
              <a:t>&gt;</a:t>
            </a:r>
            <a:r>
              <a:rPr lang="en-US" sz="1400" dirty="0"/>
              <a:t> </a:t>
            </a:r>
          </a:p>
          <a:p>
            <a:r>
              <a:rPr lang="en-US" sz="1400" dirty="0" smtClean="0"/>
              <a:t>      </a:t>
            </a:r>
            <a:r>
              <a:rPr lang="en-US" sz="1400" b="1" dirty="0" smtClean="0">
                <a:solidFill>
                  <a:schemeClr val="accent3"/>
                </a:solidFill>
              </a:rPr>
              <a:t>&lt;/</a:t>
            </a:r>
            <a:r>
              <a:rPr lang="en-US" sz="1400" b="1" dirty="0">
                <a:solidFill>
                  <a:schemeClr val="accent3"/>
                </a:solidFill>
              </a:rPr>
              <a:t>iframe&gt;</a:t>
            </a:r>
          </a:p>
          <a:p>
            <a:r>
              <a:rPr lang="en-US" sz="1400" dirty="0"/>
              <a:t>&lt;/body&gt;</a:t>
            </a:r>
            <a:endParaRPr lang="fr-FR" sz="1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7780" y="4077072"/>
            <a:ext cx="2905156" cy="26068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703389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b="1" dirty="0">
                <a:effectLst/>
              </a:rPr>
              <a:t>Structuration d’une  page </a:t>
            </a:r>
            <a:r>
              <a:rPr lang="fr-FR" sz="2400" b="1" dirty="0" smtClean="0">
                <a:effectLst/>
              </a:rPr>
              <a:t>web</a:t>
            </a:r>
            <a:br>
              <a:rPr lang="fr-FR" sz="2400" b="1" dirty="0" smtClean="0">
                <a:effectLst/>
              </a:rPr>
            </a:br>
            <a:r>
              <a:rPr lang="fr-FR" sz="2400" b="1" dirty="0">
                <a:effectLst/>
              </a:rPr>
              <a:t>Les balises structurantes de </a:t>
            </a:r>
            <a:r>
              <a:rPr lang="fr-FR" sz="2400" b="1" dirty="0" smtClean="0">
                <a:effectLst/>
              </a:rPr>
              <a:t>HTML5</a:t>
            </a:r>
            <a:endParaRPr lang="fr-FR" sz="2400" dirty="0"/>
          </a:p>
        </p:txBody>
      </p:sp>
      <p:sp>
        <p:nvSpPr>
          <p:cNvPr id="3" name="Espace réservé du contenu 2"/>
          <p:cNvSpPr>
            <a:spLocks noGrp="1"/>
          </p:cNvSpPr>
          <p:nvPr>
            <p:ph idx="1"/>
          </p:nvPr>
        </p:nvSpPr>
        <p:spPr/>
        <p:txBody>
          <a:bodyPr>
            <a:normAutofit/>
          </a:bodyPr>
          <a:lstStyle/>
          <a:p>
            <a:r>
              <a:rPr lang="fr-FR" sz="1800" dirty="0"/>
              <a:t>Généralement une page web est constituée d'un en-tête (tout en haut), de menus de navigation (en haut ou sur les côtés), de différentes sections au centre… et d'un pied de page (tout en bas).</a:t>
            </a:r>
          </a:p>
          <a:p>
            <a:r>
              <a:rPr lang="fr-FR" sz="1800" dirty="0"/>
              <a:t>Dans HTML5 on a introduit de nouvelles balises HTML dédiées à la structuration du site. </a:t>
            </a:r>
          </a:p>
          <a:p>
            <a:r>
              <a:rPr lang="fr-FR" sz="1800" dirty="0"/>
              <a:t>Il ne s’agit pas ici de faire la mise en page il s’agit plutôt de  préparer notre document HTML pour être  mis en page avec CSS.</a:t>
            </a:r>
          </a:p>
          <a:p>
            <a:endParaRPr lang="fr-FR" sz="2400" dirty="0"/>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84</a:t>
            </a:fld>
            <a:endParaRPr lang="fr-FR"/>
          </a:p>
        </p:txBody>
      </p:sp>
    </p:spTree>
    <p:extLst>
      <p:ext uri="{BB962C8B-B14F-4D97-AF65-F5344CB8AC3E}">
        <p14:creationId xmlns:p14="http://schemas.microsoft.com/office/powerpoint/2010/main" val="262569527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b="1" dirty="0">
                <a:effectLst/>
              </a:rPr>
              <a:t>Structuration d’une  page </a:t>
            </a:r>
            <a:r>
              <a:rPr lang="fr-FR" sz="2400" b="1" dirty="0" smtClean="0">
                <a:effectLst/>
              </a:rPr>
              <a:t>web</a:t>
            </a:r>
            <a:br>
              <a:rPr lang="fr-FR" sz="2400" b="1" dirty="0" smtClean="0">
                <a:effectLst/>
              </a:rPr>
            </a:br>
            <a:r>
              <a:rPr lang="fr-FR" sz="2400" b="1" dirty="0">
                <a:effectLst/>
              </a:rPr>
              <a:t>Les balises structurantes de </a:t>
            </a:r>
            <a:r>
              <a:rPr lang="fr-FR" sz="2400" b="1" dirty="0" smtClean="0">
                <a:effectLst/>
              </a:rPr>
              <a:t>HTML5</a:t>
            </a:r>
            <a:endParaRPr lang="fr-FR" sz="2400" dirty="0"/>
          </a:p>
        </p:txBody>
      </p:sp>
      <p:sp>
        <p:nvSpPr>
          <p:cNvPr id="3" name="Espace réservé du contenu 2"/>
          <p:cNvSpPr>
            <a:spLocks noGrp="1"/>
          </p:cNvSpPr>
          <p:nvPr>
            <p:ph idx="1"/>
          </p:nvPr>
        </p:nvSpPr>
        <p:spPr/>
        <p:txBody>
          <a:bodyPr>
            <a:normAutofit/>
          </a:bodyPr>
          <a:lstStyle/>
          <a:p>
            <a:r>
              <a:rPr lang="fr-FR" sz="2000" b="1" i="1" dirty="0">
                <a:effectLst>
                  <a:outerShdw blurRad="38100" dist="38100" dir="2700000" algn="tl">
                    <a:srgbClr val="000000">
                      <a:alpha val="43137"/>
                    </a:srgbClr>
                  </a:outerShdw>
                </a:effectLst>
              </a:rPr>
              <a:t>&lt;header&gt;  : l'en-tête</a:t>
            </a:r>
          </a:p>
          <a:p>
            <a:r>
              <a:rPr lang="fr-FR" sz="2000" dirty="0"/>
              <a:t>La plupart des sites web possèdent en général un en-tête, appelé </a:t>
            </a:r>
            <a:r>
              <a:rPr lang="fr-FR" sz="2000" i="1" dirty="0"/>
              <a:t>header</a:t>
            </a:r>
            <a:r>
              <a:rPr lang="fr-FR" sz="2000" dirty="0"/>
              <a:t> en anglais. On y place généralement un logo, une bannière, le slogan de votre site…</a:t>
            </a:r>
          </a:p>
          <a:p>
            <a:r>
              <a:rPr lang="fr-FR" sz="2000" dirty="0"/>
              <a:t>Vous devrez placer ces informations à l'intérieur de la balise </a:t>
            </a:r>
            <a:r>
              <a:rPr lang="fr-FR" sz="2000" dirty="0">
                <a:effectLst>
                  <a:outerShdw blurRad="38100" dist="38100" dir="2700000" algn="tl">
                    <a:srgbClr val="000000">
                      <a:alpha val="43137"/>
                    </a:srgbClr>
                  </a:outerShdw>
                </a:effectLst>
              </a:rPr>
              <a:t>&lt;header&gt; </a:t>
            </a:r>
            <a:r>
              <a:rPr lang="fr-FR" sz="2000" dirty="0"/>
              <a:t> :</a:t>
            </a:r>
          </a:p>
          <a:p>
            <a:endParaRPr lang="fr-FR" sz="2400" dirty="0"/>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85</a:t>
            </a:fld>
            <a:endParaRPr lang="fr-FR"/>
          </a:p>
        </p:txBody>
      </p:sp>
      <p:sp>
        <p:nvSpPr>
          <p:cNvPr id="6" name="ZoneTexte 5"/>
          <p:cNvSpPr txBox="1"/>
          <p:nvPr/>
        </p:nvSpPr>
        <p:spPr>
          <a:xfrm>
            <a:off x="2195736" y="3717032"/>
            <a:ext cx="4366003" cy="738664"/>
          </a:xfrm>
          <a:prstGeom prst="rect">
            <a:avLst/>
          </a:prstGeom>
          <a:noFill/>
          <a:ln>
            <a:solidFill>
              <a:schemeClr val="tx1"/>
            </a:solidFill>
          </a:ln>
        </p:spPr>
        <p:txBody>
          <a:bodyPr wrap="none" rtlCol="0">
            <a:spAutoFit/>
          </a:bodyPr>
          <a:lstStyle/>
          <a:p>
            <a:r>
              <a:rPr lang="fr-FR" sz="1400" b="1" dirty="0">
                <a:solidFill>
                  <a:schemeClr val="accent3"/>
                </a:solidFill>
              </a:rPr>
              <a:t>&lt;header&gt;</a:t>
            </a:r>
          </a:p>
          <a:p>
            <a:r>
              <a:rPr lang="fr-FR" sz="1400" dirty="0"/>
              <a:t>    &lt;!-- Placez ici le contenu de l'en-tête de votre page --&gt;</a:t>
            </a:r>
          </a:p>
          <a:p>
            <a:r>
              <a:rPr lang="fr-FR" sz="1400" b="1" dirty="0">
                <a:solidFill>
                  <a:schemeClr val="accent3"/>
                </a:solidFill>
              </a:rPr>
              <a:t>&lt;/header&gt;</a:t>
            </a:r>
          </a:p>
        </p:txBody>
      </p:sp>
    </p:spTree>
    <p:extLst>
      <p:ext uri="{BB962C8B-B14F-4D97-AF65-F5344CB8AC3E}">
        <p14:creationId xmlns:p14="http://schemas.microsoft.com/office/powerpoint/2010/main" val="37623275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b="1" dirty="0">
                <a:effectLst/>
              </a:rPr>
              <a:t>Structuration d’une  page </a:t>
            </a:r>
            <a:r>
              <a:rPr lang="fr-FR" sz="2400" b="1" dirty="0" smtClean="0">
                <a:effectLst/>
              </a:rPr>
              <a:t>web</a:t>
            </a:r>
            <a:br>
              <a:rPr lang="fr-FR" sz="2400" b="1" dirty="0" smtClean="0">
                <a:effectLst/>
              </a:rPr>
            </a:br>
            <a:r>
              <a:rPr lang="fr-FR" sz="2400" b="1" dirty="0">
                <a:effectLst/>
              </a:rPr>
              <a:t>Les balises structurantes de </a:t>
            </a:r>
            <a:r>
              <a:rPr lang="fr-FR" sz="2400" b="1" dirty="0" smtClean="0">
                <a:effectLst/>
              </a:rPr>
              <a:t>HTML5</a:t>
            </a:r>
            <a:endParaRPr lang="fr-FR" sz="2400" dirty="0"/>
          </a:p>
        </p:txBody>
      </p:sp>
      <p:sp>
        <p:nvSpPr>
          <p:cNvPr id="3" name="Espace réservé du contenu 2"/>
          <p:cNvSpPr>
            <a:spLocks noGrp="1"/>
          </p:cNvSpPr>
          <p:nvPr>
            <p:ph idx="1"/>
          </p:nvPr>
        </p:nvSpPr>
        <p:spPr/>
        <p:txBody>
          <a:bodyPr>
            <a:normAutofit/>
          </a:bodyPr>
          <a:lstStyle/>
          <a:p>
            <a:r>
              <a:rPr lang="fr-FR" sz="2000" b="1" i="1" dirty="0">
                <a:effectLst>
                  <a:outerShdw blurRad="38100" dist="38100" dir="2700000" algn="tl">
                    <a:srgbClr val="000000">
                      <a:alpha val="43137"/>
                    </a:srgbClr>
                  </a:outerShdw>
                </a:effectLst>
              </a:rPr>
              <a:t>&lt;header&gt;  : l'en-tête</a:t>
            </a:r>
          </a:p>
          <a:p>
            <a:endParaRPr lang="fr-FR" sz="2400" dirty="0"/>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86</a:t>
            </a:fld>
            <a:endParaRPr lang="fr-FR"/>
          </a:p>
        </p:txBody>
      </p:sp>
      <p:pic>
        <p:nvPicPr>
          <p:cNvPr id="6" name="Image 5"/>
          <p:cNvPicPr/>
          <p:nvPr/>
        </p:nvPicPr>
        <p:blipFill>
          <a:blip r:embed="rId2">
            <a:extLst>
              <a:ext uri="{28A0092B-C50C-407E-A947-70E740481C1C}">
                <a14:useLocalDpi xmlns:a14="http://schemas.microsoft.com/office/drawing/2010/main" val="0"/>
              </a:ext>
            </a:extLst>
          </a:blip>
          <a:stretch>
            <a:fillRect/>
          </a:stretch>
        </p:blipFill>
        <p:spPr>
          <a:xfrm>
            <a:off x="1691640" y="1916832"/>
            <a:ext cx="5760720" cy="4608830"/>
          </a:xfrm>
          <a:prstGeom prst="rect">
            <a:avLst/>
          </a:prstGeom>
        </p:spPr>
      </p:pic>
    </p:spTree>
    <p:extLst>
      <p:ext uri="{BB962C8B-B14F-4D97-AF65-F5344CB8AC3E}">
        <p14:creationId xmlns:p14="http://schemas.microsoft.com/office/powerpoint/2010/main" val="27685049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b="1" dirty="0">
                <a:effectLst/>
              </a:rPr>
              <a:t>Structuration d’une  page </a:t>
            </a:r>
            <a:r>
              <a:rPr lang="fr-FR" sz="2400" b="1" dirty="0" smtClean="0">
                <a:effectLst/>
              </a:rPr>
              <a:t>web</a:t>
            </a:r>
            <a:br>
              <a:rPr lang="fr-FR" sz="2400" b="1" dirty="0" smtClean="0">
                <a:effectLst/>
              </a:rPr>
            </a:br>
            <a:r>
              <a:rPr lang="fr-FR" sz="2400" b="1" dirty="0">
                <a:effectLst/>
              </a:rPr>
              <a:t>Les balises structurantes de </a:t>
            </a:r>
            <a:r>
              <a:rPr lang="fr-FR" sz="2400" b="1" dirty="0" smtClean="0">
                <a:effectLst/>
              </a:rPr>
              <a:t>HTML5</a:t>
            </a:r>
            <a:endParaRPr lang="fr-FR" sz="2400" dirty="0"/>
          </a:p>
        </p:txBody>
      </p:sp>
      <p:sp>
        <p:nvSpPr>
          <p:cNvPr id="3" name="Espace réservé du contenu 2"/>
          <p:cNvSpPr>
            <a:spLocks noGrp="1"/>
          </p:cNvSpPr>
          <p:nvPr>
            <p:ph idx="1"/>
          </p:nvPr>
        </p:nvSpPr>
        <p:spPr/>
        <p:txBody>
          <a:bodyPr>
            <a:normAutofit/>
          </a:bodyPr>
          <a:lstStyle/>
          <a:p>
            <a:r>
              <a:rPr lang="fr-FR" sz="2000" b="1" i="1" dirty="0">
                <a:effectLst>
                  <a:outerShdw blurRad="38100" dist="38100" dir="2700000" algn="tl">
                    <a:srgbClr val="000000">
                      <a:alpha val="43137"/>
                    </a:srgbClr>
                  </a:outerShdw>
                </a:effectLst>
              </a:rPr>
              <a:t>&lt;</a:t>
            </a:r>
            <a:r>
              <a:rPr lang="fr-FR" sz="2000" b="1" i="1" dirty="0" err="1">
                <a:effectLst>
                  <a:outerShdw blurRad="38100" dist="38100" dir="2700000" algn="tl">
                    <a:srgbClr val="000000">
                      <a:alpha val="43137"/>
                    </a:srgbClr>
                  </a:outerShdw>
                </a:effectLst>
              </a:rPr>
              <a:t>footer</a:t>
            </a:r>
            <a:r>
              <a:rPr lang="fr-FR" sz="2000" b="1" i="1" dirty="0">
                <a:effectLst>
                  <a:outerShdw blurRad="38100" dist="38100" dir="2700000" algn="tl">
                    <a:srgbClr val="000000">
                      <a:alpha val="43137"/>
                    </a:srgbClr>
                  </a:outerShdw>
                </a:effectLst>
              </a:rPr>
              <a:t>&gt;  : le pied de </a:t>
            </a:r>
            <a:r>
              <a:rPr lang="fr-FR" sz="2000" b="1" i="1" dirty="0" smtClean="0">
                <a:effectLst>
                  <a:outerShdw blurRad="38100" dist="38100" dir="2700000" algn="tl">
                    <a:srgbClr val="000000">
                      <a:alpha val="43137"/>
                    </a:srgbClr>
                  </a:outerShdw>
                </a:effectLst>
              </a:rPr>
              <a:t>page</a:t>
            </a:r>
          </a:p>
          <a:p>
            <a:r>
              <a:rPr lang="fr-FR" sz="2000" dirty="0"/>
              <a:t> </a:t>
            </a:r>
            <a:r>
              <a:rPr lang="fr-FR" sz="2000" dirty="0" smtClean="0"/>
              <a:t>Le </a:t>
            </a:r>
            <a:r>
              <a:rPr lang="fr-FR" sz="2000" dirty="0"/>
              <a:t>pied de page se trouve en général tout en bas du document. On y trouve des informations comme des liens de contact, le nom de l'auteur, les droits d’auteur </a:t>
            </a:r>
            <a:r>
              <a:rPr lang="fr-FR" sz="2000" dirty="0" err="1"/>
              <a:t>etc</a:t>
            </a:r>
            <a:endParaRPr lang="fr-FR" sz="2000" b="1" i="1" dirty="0">
              <a:effectLst>
                <a:outerShdw blurRad="38100" dist="38100" dir="2700000" algn="tl">
                  <a:srgbClr val="000000">
                    <a:alpha val="43137"/>
                  </a:srgbClr>
                </a:outerShdw>
              </a:effectLst>
            </a:endParaRPr>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87</a:t>
            </a:fld>
            <a:endParaRPr lang="fr-FR"/>
          </a:p>
        </p:txBody>
      </p:sp>
      <p:pic>
        <p:nvPicPr>
          <p:cNvPr id="8" name="Image 7"/>
          <p:cNvPicPr/>
          <p:nvPr/>
        </p:nvPicPr>
        <p:blipFill>
          <a:blip r:embed="rId2">
            <a:extLst>
              <a:ext uri="{28A0092B-C50C-407E-A947-70E740481C1C}">
                <a14:useLocalDpi xmlns:a14="http://schemas.microsoft.com/office/drawing/2010/main" val="0"/>
              </a:ext>
            </a:extLst>
          </a:blip>
          <a:srcRect/>
          <a:stretch>
            <a:fillRect/>
          </a:stretch>
        </p:blipFill>
        <p:spPr bwMode="auto">
          <a:xfrm>
            <a:off x="1619672" y="3626124"/>
            <a:ext cx="5774690" cy="3097530"/>
          </a:xfrm>
          <a:prstGeom prst="rect">
            <a:avLst/>
          </a:prstGeom>
          <a:noFill/>
          <a:ln>
            <a:noFill/>
          </a:ln>
        </p:spPr>
      </p:pic>
      <p:sp>
        <p:nvSpPr>
          <p:cNvPr id="5" name="ZoneTexte 4"/>
          <p:cNvSpPr txBox="1"/>
          <p:nvPr/>
        </p:nvSpPr>
        <p:spPr>
          <a:xfrm>
            <a:off x="2483768" y="2780928"/>
            <a:ext cx="3640612" cy="738664"/>
          </a:xfrm>
          <a:prstGeom prst="rect">
            <a:avLst/>
          </a:prstGeom>
          <a:noFill/>
          <a:ln>
            <a:solidFill>
              <a:schemeClr val="tx2"/>
            </a:solidFill>
          </a:ln>
        </p:spPr>
        <p:txBody>
          <a:bodyPr wrap="none" rtlCol="0">
            <a:spAutoFit/>
          </a:bodyPr>
          <a:lstStyle/>
          <a:p>
            <a:r>
              <a:rPr lang="fr-FR" sz="1400" b="1" dirty="0">
                <a:solidFill>
                  <a:schemeClr val="accent3"/>
                </a:solidFill>
              </a:rPr>
              <a:t>&lt;</a:t>
            </a:r>
            <a:r>
              <a:rPr lang="fr-FR" sz="1400" b="1" dirty="0" err="1">
                <a:solidFill>
                  <a:schemeClr val="accent3"/>
                </a:solidFill>
              </a:rPr>
              <a:t>footer</a:t>
            </a:r>
            <a:r>
              <a:rPr lang="fr-FR" sz="1400" b="1" dirty="0">
                <a:solidFill>
                  <a:schemeClr val="accent3"/>
                </a:solidFill>
              </a:rPr>
              <a:t>&gt;</a:t>
            </a:r>
          </a:p>
          <a:p>
            <a:r>
              <a:rPr lang="fr-FR" sz="1400" dirty="0"/>
              <a:t>    &lt;!-- Placez ici le contenu du pied de page --&gt;</a:t>
            </a:r>
          </a:p>
          <a:p>
            <a:r>
              <a:rPr lang="fr-FR" sz="1400" b="1" dirty="0">
                <a:solidFill>
                  <a:schemeClr val="accent3"/>
                </a:solidFill>
              </a:rPr>
              <a:t>&lt;/</a:t>
            </a:r>
            <a:r>
              <a:rPr lang="fr-FR" sz="1400" b="1" dirty="0" err="1">
                <a:solidFill>
                  <a:schemeClr val="accent3"/>
                </a:solidFill>
              </a:rPr>
              <a:t>footer</a:t>
            </a:r>
            <a:r>
              <a:rPr lang="fr-FR" sz="1400" b="1" dirty="0">
                <a:solidFill>
                  <a:schemeClr val="accent3"/>
                </a:solidFill>
              </a:rPr>
              <a:t>&gt;</a:t>
            </a:r>
          </a:p>
        </p:txBody>
      </p:sp>
    </p:spTree>
    <p:extLst>
      <p:ext uri="{BB962C8B-B14F-4D97-AF65-F5344CB8AC3E}">
        <p14:creationId xmlns:p14="http://schemas.microsoft.com/office/powerpoint/2010/main" val="22355304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b="1" dirty="0">
                <a:effectLst/>
              </a:rPr>
              <a:t>Structuration d’une  page </a:t>
            </a:r>
            <a:r>
              <a:rPr lang="fr-FR" sz="2400" b="1" dirty="0" smtClean="0">
                <a:effectLst/>
              </a:rPr>
              <a:t>web</a:t>
            </a:r>
            <a:br>
              <a:rPr lang="fr-FR" sz="2400" b="1" dirty="0" smtClean="0">
                <a:effectLst/>
              </a:rPr>
            </a:br>
            <a:r>
              <a:rPr lang="fr-FR" sz="2400" b="1" dirty="0">
                <a:effectLst/>
              </a:rPr>
              <a:t>Les balises structurantes de </a:t>
            </a:r>
            <a:r>
              <a:rPr lang="fr-FR" sz="2400" b="1" dirty="0" smtClean="0">
                <a:effectLst/>
              </a:rPr>
              <a:t>HTML5</a:t>
            </a:r>
            <a:endParaRPr lang="fr-FR" sz="2400" dirty="0"/>
          </a:p>
        </p:txBody>
      </p:sp>
      <p:sp>
        <p:nvSpPr>
          <p:cNvPr id="3" name="Espace réservé du contenu 2"/>
          <p:cNvSpPr>
            <a:spLocks noGrp="1"/>
          </p:cNvSpPr>
          <p:nvPr>
            <p:ph idx="1"/>
          </p:nvPr>
        </p:nvSpPr>
        <p:spPr/>
        <p:txBody>
          <a:bodyPr>
            <a:normAutofit/>
          </a:bodyPr>
          <a:lstStyle/>
          <a:p>
            <a:r>
              <a:rPr lang="fr-FR" sz="2000" b="1" i="1" dirty="0">
                <a:effectLst>
                  <a:outerShdw blurRad="38100" dist="38100" dir="2700000" algn="tl">
                    <a:srgbClr val="000000">
                      <a:alpha val="43137"/>
                    </a:srgbClr>
                  </a:outerShdw>
                </a:effectLst>
              </a:rPr>
              <a:t>&lt;</a:t>
            </a:r>
            <a:r>
              <a:rPr lang="fr-FR" sz="2000" b="1" i="1" dirty="0" err="1">
                <a:effectLst>
                  <a:outerShdw blurRad="38100" dist="38100" dir="2700000" algn="tl">
                    <a:srgbClr val="000000">
                      <a:alpha val="43137"/>
                    </a:srgbClr>
                  </a:outerShdw>
                </a:effectLst>
              </a:rPr>
              <a:t>nav</a:t>
            </a:r>
            <a:r>
              <a:rPr lang="fr-FR" sz="2000" b="1" i="1" dirty="0">
                <a:effectLst>
                  <a:outerShdw blurRad="38100" dist="38100" dir="2700000" algn="tl">
                    <a:srgbClr val="000000">
                      <a:alpha val="43137"/>
                    </a:srgbClr>
                  </a:outerShdw>
                </a:effectLst>
              </a:rPr>
              <a:t>&gt;  : principaux liens de navigation</a:t>
            </a:r>
          </a:p>
          <a:p>
            <a:r>
              <a:rPr lang="fr-FR" sz="2000" dirty="0"/>
              <a:t>La balise</a:t>
            </a:r>
            <a:r>
              <a:rPr lang="fr-FR" sz="2000" dirty="0">
                <a:solidFill>
                  <a:srgbClr val="FF0000"/>
                </a:solidFill>
                <a:effectLst>
                  <a:outerShdw blurRad="38100" dist="38100" dir="2700000" algn="tl">
                    <a:srgbClr val="000000">
                      <a:alpha val="43137"/>
                    </a:srgbClr>
                  </a:outerShdw>
                </a:effectLst>
              </a:rPr>
              <a:t> &lt;</a:t>
            </a:r>
            <a:r>
              <a:rPr lang="fr-FR" sz="2000" dirty="0" err="1">
                <a:solidFill>
                  <a:srgbClr val="FF0000"/>
                </a:solidFill>
                <a:effectLst>
                  <a:outerShdw blurRad="38100" dist="38100" dir="2700000" algn="tl">
                    <a:srgbClr val="000000">
                      <a:alpha val="43137"/>
                    </a:srgbClr>
                  </a:outerShdw>
                </a:effectLst>
              </a:rPr>
              <a:t>nav</a:t>
            </a:r>
            <a:r>
              <a:rPr lang="fr-FR" sz="2000" dirty="0">
                <a:solidFill>
                  <a:srgbClr val="FF0000"/>
                </a:solidFill>
                <a:effectLst>
                  <a:outerShdw blurRad="38100" dist="38100" dir="2700000" algn="tl">
                    <a:srgbClr val="000000">
                      <a:alpha val="43137"/>
                    </a:srgbClr>
                  </a:outerShdw>
                </a:effectLst>
              </a:rPr>
              <a:t>&gt; </a:t>
            </a:r>
            <a:r>
              <a:rPr lang="fr-FR" sz="2000" dirty="0"/>
              <a:t> doit regrouper tous les principaux liens de navigation du site. On y </a:t>
            </a:r>
            <a:r>
              <a:rPr lang="fr-FR" sz="2000" dirty="0" smtClean="0"/>
              <a:t>placera </a:t>
            </a:r>
            <a:r>
              <a:rPr lang="fr-FR" sz="2000" dirty="0"/>
              <a:t>par exemple le menu principal de votre site.</a:t>
            </a:r>
          </a:p>
          <a:p>
            <a:r>
              <a:rPr lang="fr-FR" sz="2000" dirty="0"/>
              <a:t>Généralement, le menu est réalisé sous forme de liste à puces à l'intérieur de la balise </a:t>
            </a:r>
            <a:r>
              <a:rPr lang="fr-FR" sz="2000" dirty="0">
                <a:solidFill>
                  <a:srgbClr val="FF0000"/>
                </a:solidFill>
                <a:effectLst>
                  <a:outerShdw blurRad="38100" dist="38100" dir="2700000" algn="tl">
                    <a:srgbClr val="000000">
                      <a:alpha val="43137"/>
                    </a:srgbClr>
                  </a:outerShdw>
                </a:effectLst>
              </a:rPr>
              <a:t>&lt;</a:t>
            </a:r>
            <a:r>
              <a:rPr lang="fr-FR" sz="2000" dirty="0" err="1">
                <a:solidFill>
                  <a:srgbClr val="FF0000"/>
                </a:solidFill>
                <a:effectLst>
                  <a:outerShdw blurRad="38100" dist="38100" dir="2700000" algn="tl">
                    <a:srgbClr val="000000">
                      <a:alpha val="43137"/>
                    </a:srgbClr>
                  </a:outerShdw>
                </a:effectLst>
              </a:rPr>
              <a:t>nav</a:t>
            </a:r>
            <a:r>
              <a:rPr lang="fr-FR" sz="2000" dirty="0">
                <a:solidFill>
                  <a:srgbClr val="FF0000"/>
                </a:solidFill>
                <a:effectLst>
                  <a:outerShdw blurRad="38100" dist="38100" dir="2700000" algn="tl">
                    <a:srgbClr val="000000">
                      <a:alpha val="43137"/>
                    </a:srgbClr>
                  </a:outerShdw>
                </a:effectLst>
              </a:rPr>
              <a:t>&gt;</a:t>
            </a:r>
            <a:r>
              <a:rPr lang="fr-FR" sz="2000" dirty="0"/>
              <a:t>  :</a:t>
            </a:r>
          </a:p>
          <a:p>
            <a:endParaRPr lang="fr-FR" sz="2000" b="1" i="1" dirty="0">
              <a:effectLst>
                <a:outerShdw blurRad="38100" dist="38100" dir="2700000" algn="tl">
                  <a:srgbClr val="000000">
                    <a:alpha val="43137"/>
                  </a:srgbClr>
                </a:outerShdw>
              </a:effectLst>
            </a:endParaRPr>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88</a:t>
            </a:fld>
            <a:endParaRPr lang="fr-FR"/>
          </a:p>
        </p:txBody>
      </p:sp>
      <p:sp>
        <p:nvSpPr>
          <p:cNvPr id="5" name="ZoneTexte 4"/>
          <p:cNvSpPr txBox="1"/>
          <p:nvPr/>
        </p:nvSpPr>
        <p:spPr>
          <a:xfrm>
            <a:off x="1043608" y="3645024"/>
            <a:ext cx="4717958" cy="3108543"/>
          </a:xfrm>
          <a:prstGeom prst="rect">
            <a:avLst/>
          </a:prstGeom>
          <a:noFill/>
          <a:ln>
            <a:solidFill>
              <a:schemeClr val="accent1"/>
            </a:solidFill>
          </a:ln>
        </p:spPr>
        <p:txBody>
          <a:bodyPr wrap="none" rtlCol="0">
            <a:spAutoFit/>
          </a:bodyPr>
          <a:lstStyle/>
          <a:p>
            <a:r>
              <a:rPr lang="fr-FR" sz="1400" b="1" dirty="0">
                <a:solidFill>
                  <a:srgbClr val="FF0000"/>
                </a:solidFill>
              </a:rPr>
              <a:t>&lt;body&gt;</a:t>
            </a:r>
          </a:p>
          <a:p>
            <a:r>
              <a:rPr lang="fr-FR" sz="1400" b="1" dirty="0">
                <a:solidFill>
                  <a:srgbClr val="FF0000"/>
                </a:solidFill>
              </a:rPr>
              <a:t>       &lt;</a:t>
            </a:r>
            <a:r>
              <a:rPr lang="fr-FR" sz="1400" b="1" dirty="0" err="1">
                <a:solidFill>
                  <a:srgbClr val="FF0000"/>
                </a:solidFill>
              </a:rPr>
              <a:t>nav</a:t>
            </a:r>
            <a:r>
              <a:rPr lang="fr-FR" sz="1400" b="1" dirty="0">
                <a:solidFill>
                  <a:srgbClr val="FF0000"/>
                </a:solidFill>
              </a:rPr>
              <a:t>&gt;</a:t>
            </a:r>
          </a:p>
          <a:p>
            <a:r>
              <a:rPr lang="fr-FR" sz="1400" b="1" dirty="0">
                <a:solidFill>
                  <a:srgbClr val="FF0000"/>
                </a:solidFill>
              </a:rPr>
              <a:t>            &lt;</a:t>
            </a:r>
            <a:r>
              <a:rPr lang="fr-FR" sz="1400" b="1" dirty="0" err="1">
                <a:solidFill>
                  <a:srgbClr val="FF0000"/>
                </a:solidFill>
              </a:rPr>
              <a:t>ul</a:t>
            </a:r>
            <a:r>
              <a:rPr lang="fr-FR" sz="1400" b="1" dirty="0">
                <a:solidFill>
                  <a:srgbClr val="FF0000"/>
                </a:solidFill>
              </a:rPr>
              <a:t>&gt;</a:t>
            </a:r>
          </a:p>
          <a:p>
            <a:r>
              <a:rPr lang="fr-FR" sz="1400" dirty="0"/>
              <a:t>                </a:t>
            </a:r>
            <a:r>
              <a:rPr lang="fr-FR" sz="1400" b="1" dirty="0">
                <a:solidFill>
                  <a:srgbClr val="FF0000"/>
                </a:solidFill>
              </a:rPr>
              <a:t>&lt;li&gt;&lt;a </a:t>
            </a:r>
            <a:r>
              <a:rPr lang="fr-FR" sz="1400" b="1" dirty="0" err="1">
                <a:solidFill>
                  <a:srgbClr val="7030A0"/>
                </a:solidFill>
              </a:rPr>
              <a:t>href</a:t>
            </a:r>
            <a:r>
              <a:rPr lang="fr-FR" sz="1400" dirty="0"/>
              <a:t>="index.html"</a:t>
            </a:r>
            <a:r>
              <a:rPr lang="fr-FR" sz="1400" b="1" dirty="0">
                <a:solidFill>
                  <a:srgbClr val="FF0000"/>
                </a:solidFill>
              </a:rPr>
              <a:t>&gt;</a:t>
            </a:r>
            <a:r>
              <a:rPr lang="fr-FR" sz="1400" dirty="0"/>
              <a:t>Accueil</a:t>
            </a:r>
            <a:r>
              <a:rPr lang="fr-FR" sz="1400" b="1" dirty="0">
                <a:solidFill>
                  <a:srgbClr val="FF0000"/>
                </a:solidFill>
              </a:rPr>
              <a:t>&lt;/a&gt;&lt;/li&gt;</a:t>
            </a:r>
          </a:p>
          <a:p>
            <a:r>
              <a:rPr lang="fr-FR" sz="1400" dirty="0"/>
              <a:t>                </a:t>
            </a:r>
            <a:r>
              <a:rPr lang="fr-FR" sz="1400" b="1" dirty="0">
                <a:solidFill>
                  <a:srgbClr val="FF0000"/>
                </a:solidFill>
              </a:rPr>
              <a:t>&lt;li&gt;&lt;a </a:t>
            </a:r>
            <a:r>
              <a:rPr lang="fr-FR" sz="1400" b="1" dirty="0" err="1">
                <a:solidFill>
                  <a:srgbClr val="7030A0"/>
                </a:solidFill>
              </a:rPr>
              <a:t>href</a:t>
            </a:r>
            <a:r>
              <a:rPr lang="fr-FR" sz="1400" dirty="0"/>
              <a:t>="actualite.html"</a:t>
            </a:r>
            <a:r>
              <a:rPr lang="fr-FR" sz="1400" b="1" dirty="0">
                <a:solidFill>
                  <a:srgbClr val="FF0000"/>
                </a:solidFill>
              </a:rPr>
              <a:t>&gt;</a:t>
            </a:r>
            <a:r>
              <a:rPr lang="fr-FR" sz="1400" dirty="0"/>
              <a:t>Actualités</a:t>
            </a:r>
            <a:r>
              <a:rPr lang="fr-FR" sz="1400" b="1" dirty="0">
                <a:solidFill>
                  <a:srgbClr val="FF0000"/>
                </a:solidFill>
              </a:rPr>
              <a:t>&lt;/a&gt;&lt;/li&gt;</a:t>
            </a:r>
          </a:p>
          <a:p>
            <a:r>
              <a:rPr lang="fr-FR" sz="1400" dirty="0"/>
              <a:t>                </a:t>
            </a:r>
            <a:r>
              <a:rPr lang="fr-FR" sz="1400" b="1" dirty="0">
                <a:solidFill>
                  <a:srgbClr val="FF0000"/>
                </a:solidFill>
              </a:rPr>
              <a:t>&lt;li&gt;&lt;a </a:t>
            </a:r>
            <a:r>
              <a:rPr lang="fr-FR" sz="1400" b="1" dirty="0" err="1">
                <a:solidFill>
                  <a:srgbClr val="7030A0"/>
                </a:solidFill>
              </a:rPr>
              <a:t>href</a:t>
            </a:r>
            <a:r>
              <a:rPr lang="fr-FR" sz="1400" dirty="0"/>
              <a:t>="economie.html"</a:t>
            </a:r>
            <a:r>
              <a:rPr lang="fr-FR" sz="1400" b="1" dirty="0">
                <a:solidFill>
                  <a:srgbClr val="FF0000"/>
                </a:solidFill>
              </a:rPr>
              <a:t>&gt;</a:t>
            </a:r>
            <a:r>
              <a:rPr lang="fr-FR" sz="1400" dirty="0"/>
              <a:t>économie</a:t>
            </a:r>
            <a:r>
              <a:rPr lang="fr-FR" sz="1400" b="1" dirty="0">
                <a:solidFill>
                  <a:srgbClr val="FF0000"/>
                </a:solidFill>
              </a:rPr>
              <a:t>&lt;/a&gt;&lt;/li&gt;</a:t>
            </a:r>
          </a:p>
          <a:p>
            <a:r>
              <a:rPr lang="fr-FR" sz="1400" dirty="0"/>
              <a:t>                </a:t>
            </a:r>
            <a:r>
              <a:rPr lang="fr-FR" sz="1400" b="1" dirty="0">
                <a:solidFill>
                  <a:srgbClr val="FF0000"/>
                </a:solidFill>
              </a:rPr>
              <a:t>&lt;li&gt;&lt;a </a:t>
            </a:r>
            <a:r>
              <a:rPr lang="fr-FR" sz="1400" b="1" dirty="0" err="1">
                <a:solidFill>
                  <a:srgbClr val="7030A0"/>
                </a:solidFill>
              </a:rPr>
              <a:t>href</a:t>
            </a:r>
            <a:r>
              <a:rPr lang="fr-FR" sz="1400" dirty="0"/>
              <a:t>="videos.html"</a:t>
            </a:r>
            <a:r>
              <a:rPr lang="fr-FR" sz="1400" b="1" dirty="0">
                <a:solidFill>
                  <a:srgbClr val="FF0000"/>
                </a:solidFill>
              </a:rPr>
              <a:t>&gt;</a:t>
            </a:r>
            <a:r>
              <a:rPr lang="fr-FR" sz="1400" dirty="0"/>
              <a:t>Vidéos</a:t>
            </a:r>
            <a:r>
              <a:rPr lang="fr-FR" sz="1400" b="1" dirty="0">
                <a:solidFill>
                  <a:srgbClr val="FF0000"/>
                </a:solidFill>
              </a:rPr>
              <a:t>&lt;/a&gt;&lt;/li&gt;</a:t>
            </a:r>
          </a:p>
          <a:p>
            <a:r>
              <a:rPr lang="fr-FR" sz="1400" dirty="0"/>
              <a:t>                </a:t>
            </a:r>
            <a:r>
              <a:rPr lang="fr-FR" sz="1400" b="1" dirty="0">
                <a:solidFill>
                  <a:srgbClr val="FF0000"/>
                </a:solidFill>
              </a:rPr>
              <a:t>&lt;li&gt;&lt;a </a:t>
            </a:r>
            <a:r>
              <a:rPr lang="fr-FR" sz="1400" b="1" dirty="0" err="1">
                <a:solidFill>
                  <a:srgbClr val="7030A0"/>
                </a:solidFill>
              </a:rPr>
              <a:t>href</a:t>
            </a:r>
            <a:r>
              <a:rPr lang="fr-FR" sz="1400" dirty="0"/>
              <a:t>="opinion.html"</a:t>
            </a:r>
            <a:r>
              <a:rPr lang="fr-FR" sz="1400" b="1" dirty="0">
                <a:solidFill>
                  <a:srgbClr val="FF0000"/>
                </a:solidFill>
              </a:rPr>
              <a:t>&gt;</a:t>
            </a:r>
            <a:r>
              <a:rPr lang="fr-FR" sz="1400" dirty="0"/>
              <a:t>Opinion</a:t>
            </a:r>
            <a:r>
              <a:rPr lang="fr-FR" sz="1400" b="1" dirty="0">
                <a:solidFill>
                  <a:srgbClr val="FF0000"/>
                </a:solidFill>
              </a:rPr>
              <a:t>&lt;/a&gt;&lt;/li&gt;</a:t>
            </a:r>
          </a:p>
          <a:p>
            <a:r>
              <a:rPr lang="fr-FR" sz="1400" dirty="0"/>
              <a:t>                </a:t>
            </a:r>
            <a:r>
              <a:rPr lang="fr-FR" sz="1400" b="1" dirty="0">
                <a:solidFill>
                  <a:srgbClr val="FF0000"/>
                </a:solidFill>
              </a:rPr>
              <a:t>&lt;li&gt;&lt;a </a:t>
            </a:r>
            <a:r>
              <a:rPr lang="fr-FR" sz="1400" b="1" dirty="0" err="1">
                <a:solidFill>
                  <a:srgbClr val="7030A0"/>
                </a:solidFill>
              </a:rPr>
              <a:t>href</a:t>
            </a:r>
            <a:r>
              <a:rPr lang="fr-FR" sz="1400" dirty="0"/>
              <a:t>="culture.html"</a:t>
            </a:r>
            <a:r>
              <a:rPr lang="fr-FR" sz="1400" b="1" dirty="0">
                <a:solidFill>
                  <a:srgbClr val="FF0000"/>
                </a:solidFill>
              </a:rPr>
              <a:t>&gt;</a:t>
            </a:r>
            <a:r>
              <a:rPr lang="fr-FR" sz="1400" dirty="0"/>
              <a:t>culture</a:t>
            </a:r>
            <a:r>
              <a:rPr lang="fr-FR" sz="1400" b="1" dirty="0">
                <a:solidFill>
                  <a:srgbClr val="FF0000"/>
                </a:solidFill>
              </a:rPr>
              <a:t>&lt;/a&gt;&lt;/li&gt;</a:t>
            </a:r>
          </a:p>
          <a:p>
            <a:r>
              <a:rPr lang="fr-FR" sz="1400" dirty="0"/>
              <a:t>                </a:t>
            </a:r>
            <a:r>
              <a:rPr lang="fr-FR" sz="1400" b="1" dirty="0">
                <a:solidFill>
                  <a:srgbClr val="FF0000"/>
                </a:solidFill>
              </a:rPr>
              <a:t>&lt;li&gt;&lt;a </a:t>
            </a:r>
            <a:r>
              <a:rPr lang="fr-FR" sz="1400" b="1" dirty="0" err="1">
                <a:solidFill>
                  <a:srgbClr val="7030A0"/>
                </a:solidFill>
              </a:rPr>
              <a:t>href</a:t>
            </a:r>
            <a:r>
              <a:rPr lang="fr-FR" sz="1400" dirty="0"/>
              <a:t>="MLeMAG.html"</a:t>
            </a:r>
            <a:r>
              <a:rPr lang="fr-FR" sz="1400" b="1" dirty="0">
                <a:solidFill>
                  <a:srgbClr val="FF0000"/>
                </a:solidFill>
              </a:rPr>
              <a:t>&gt;</a:t>
            </a:r>
            <a:r>
              <a:rPr lang="fr-FR" sz="1400" dirty="0"/>
              <a:t>M Le </a:t>
            </a:r>
            <a:r>
              <a:rPr lang="fr-FR" sz="1400" dirty="0" err="1"/>
              <a:t>Mag</a:t>
            </a:r>
            <a:r>
              <a:rPr lang="fr-FR" sz="1400" b="1" dirty="0">
                <a:solidFill>
                  <a:srgbClr val="FF0000"/>
                </a:solidFill>
              </a:rPr>
              <a:t>&lt;/a&gt;&lt;/li&gt;</a:t>
            </a:r>
          </a:p>
          <a:p>
            <a:r>
              <a:rPr lang="fr-FR" sz="1400" dirty="0"/>
              <a:t>                </a:t>
            </a:r>
            <a:r>
              <a:rPr lang="fr-FR" sz="1400" b="1" dirty="0">
                <a:solidFill>
                  <a:srgbClr val="FF0000"/>
                </a:solidFill>
              </a:rPr>
              <a:t>&lt;li&gt;&lt;a </a:t>
            </a:r>
            <a:r>
              <a:rPr lang="fr-FR" sz="1400" b="1" dirty="0" err="1">
                <a:solidFill>
                  <a:srgbClr val="7030A0"/>
                </a:solidFill>
              </a:rPr>
              <a:t>href</a:t>
            </a:r>
            <a:r>
              <a:rPr lang="fr-FR" sz="1400" dirty="0"/>
              <a:t>="services.html"</a:t>
            </a:r>
            <a:r>
              <a:rPr lang="fr-FR" sz="1400" b="1" dirty="0">
                <a:solidFill>
                  <a:srgbClr val="FF0000"/>
                </a:solidFill>
              </a:rPr>
              <a:t>&gt;</a:t>
            </a:r>
            <a:r>
              <a:rPr lang="fr-FR" sz="1400" dirty="0"/>
              <a:t>Services</a:t>
            </a:r>
            <a:r>
              <a:rPr lang="fr-FR" sz="1400" b="1" dirty="0">
                <a:solidFill>
                  <a:srgbClr val="FF0000"/>
                </a:solidFill>
              </a:rPr>
              <a:t>&lt;/a&gt;&lt;/li&gt;</a:t>
            </a:r>
          </a:p>
          <a:p>
            <a:r>
              <a:rPr lang="fr-FR" sz="1400" b="1" dirty="0">
                <a:solidFill>
                  <a:srgbClr val="FF0000"/>
                </a:solidFill>
              </a:rPr>
              <a:t>            &lt;/</a:t>
            </a:r>
            <a:r>
              <a:rPr lang="fr-FR" sz="1400" b="1" dirty="0" err="1">
                <a:solidFill>
                  <a:srgbClr val="FF0000"/>
                </a:solidFill>
              </a:rPr>
              <a:t>ul</a:t>
            </a:r>
            <a:r>
              <a:rPr lang="fr-FR" sz="1400" b="1" dirty="0">
                <a:solidFill>
                  <a:srgbClr val="FF0000"/>
                </a:solidFill>
              </a:rPr>
              <a:t>&gt;</a:t>
            </a:r>
          </a:p>
          <a:p>
            <a:r>
              <a:rPr lang="fr-FR" sz="1400" b="1" dirty="0">
                <a:solidFill>
                  <a:srgbClr val="FF0000"/>
                </a:solidFill>
              </a:rPr>
              <a:t>       &lt;/</a:t>
            </a:r>
            <a:r>
              <a:rPr lang="fr-FR" sz="1400" b="1" dirty="0" err="1">
                <a:solidFill>
                  <a:srgbClr val="FF0000"/>
                </a:solidFill>
              </a:rPr>
              <a:t>nav</a:t>
            </a:r>
            <a:r>
              <a:rPr lang="fr-FR" sz="1400" b="1" dirty="0">
                <a:solidFill>
                  <a:srgbClr val="FF0000"/>
                </a:solidFill>
              </a:rPr>
              <a:t>&gt;</a:t>
            </a:r>
          </a:p>
          <a:p>
            <a:r>
              <a:rPr lang="fr-FR" sz="1400" b="1" dirty="0">
                <a:solidFill>
                  <a:srgbClr val="FF0000"/>
                </a:solidFill>
              </a:rPr>
              <a:t>    &lt;/body&gt;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216" y="3717032"/>
            <a:ext cx="1809750" cy="2257425"/>
          </a:xfrm>
          <a:prstGeom prst="rect">
            <a:avLst/>
          </a:prstGeom>
          <a:noFill/>
          <a:ln w="9525">
            <a:solidFill>
              <a:schemeClr val="tx1"/>
            </a:solidFill>
            <a:miter lim="800000"/>
            <a:headEnd/>
            <a:tailEnd/>
          </a:ln>
          <a:effectLst>
            <a:outerShdw blurRad="50800" dist="38100" dir="13500000" algn="br"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6023471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b="1" dirty="0">
                <a:effectLst/>
              </a:rPr>
              <a:t>Structuration d’une  page </a:t>
            </a:r>
            <a:r>
              <a:rPr lang="fr-FR" sz="2400" b="1" dirty="0" smtClean="0">
                <a:effectLst/>
              </a:rPr>
              <a:t>web</a:t>
            </a:r>
            <a:br>
              <a:rPr lang="fr-FR" sz="2400" b="1" dirty="0" smtClean="0">
                <a:effectLst/>
              </a:rPr>
            </a:br>
            <a:r>
              <a:rPr lang="fr-FR" sz="2400" b="1" dirty="0">
                <a:effectLst/>
              </a:rPr>
              <a:t>Les balises structurantes de </a:t>
            </a:r>
            <a:r>
              <a:rPr lang="fr-FR" sz="2400" b="1" dirty="0" smtClean="0">
                <a:effectLst/>
              </a:rPr>
              <a:t>HTML5</a:t>
            </a:r>
            <a:endParaRPr lang="fr-FR" sz="2400" dirty="0"/>
          </a:p>
        </p:txBody>
      </p:sp>
      <p:sp>
        <p:nvSpPr>
          <p:cNvPr id="3" name="Espace réservé du contenu 2"/>
          <p:cNvSpPr>
            <a:spLocks noGrp="1"/>
          </p:cNvSpPr>
          <p:nvPr>
            <p:ph idx="1"/>
          </p:nvPr>
        </p:nvSpPr>
        <p:spPr>
          <a:xfrm>
            <a:off x="1475656" y="1268760"/>
            <a:ext cx="7498080" cy="4800600"/>
          </a:xfrm>
        </p:spPr>
        <p:txBody>
          <a:bodyPr>
            <a:normAutofit/>
          </a:bodyPr>
          <a:lstStyle/>
          <a:p>
            <a:r>
              <a:rPr lang="fr-FR" sz="2000" b="1" i="1" dirty="0">
                <a:effectLst>
                  <a:outerShdw blurRad="38100" dist="38100" dir="2700000" algn="tl">
                    <a:srgbClr val="000000">
                      <a:alpha val="43137"/>
                    </a:srgbClr>
                  </a:outerShdw>
                </a:effectLst>
              </a:rPr>
              <a:t>&lt;</a:t>
            </a:r>
            <a:r>
              <a:rPr lang="fr-FR" sz="2000" b="1" i="1" dirty="0" err="1">
                <a:effectLst>
                  <a:outerShdw blurRad="38100" dist="38100" dir="2700000" algn="tl">
                    <a:srgbClr val="000000">
                      <a:alpha val="43137"/>
                    </a:srgbClr>
                  </a:outerShdw>
                </a:effectLst>
              </a:rPr>
              <a:t>nav</a:t>
            </a:r>
            <a:r>
              <a:rPr lang="fr-FR" sz="2000" b="1" i="1" dirty="0">
                <a:effectLst>
                  <a:outerShdw blurRad="38100" dist="38100" dir="2700000" algn="tl">
                    <a:srgbClr val="000000">
                      <a:alpha val="43137"/>
                    </a:srgbClr>
                  </a:outerShdw>
                </a:effectLst>
              </a:rPr>
              <a:t>&gt;  : principaux liens de navigation</a:t>
            </a:r>
          </a:p>
          <a:p>
            <a:endParaRPr lang="fr-FR" sz="2000" b="1" i="1" dirty="0">
              <a:effectLst>
                <a:outerShdw blurRad="38100" dist="38100" dir="2700000" algn="tl">
                  <a:srgbClr val="000000">
                    <a:alpha val="43137"/>
                  </a:srgbClr>
                </a:outerShdw>
              </a:effectLst>
            </a:endParaRPr>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89</a:t>
            </a:fld>
            <a:endParaRPr lang="fr-FR"/>
          </a:p>
        </p:txBody>
      </p:sp>
      <p:pic>
        <p:nvPicPr>
          <p:cNvPr id="6" name="Image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7704" y="4293095"/>
            <a:ext cx="4896543" cy="2469201"/>
          </a:xfrm>
          <a:prstGeom prst="rect">
            <a:avLst/>
          </a:prstGeom>
          <a:noFill/>
          <a:ln>
            <a:noFill/>
          </a:ln>
        </p:spPr>
      </p:pic>
      <p:sp>
        <p:nvSpPr>
          <p:cNvPr id="8" name="ZoneTexte 7"/>
          <p:cNvSpPr txBox="1"/>
          <p:nvPr/>
        </p:nvSpPr>
        <p:spPr>
          <a:xfrm>
            <a:off x="2843808" y="1700808"/>
            <a:ext cx="4086375" cy="2677656"/>
          </a:xfrm>
          <a:prstGeom prst="rect">
            <a:avLst/>
          </a:prstGeom>
          <a:noFill/>
          <a:ln>
            <a:solidFill>
              <a:schemeClr val="accent1"/>
            </a:solidFill>
          </a:ln>
        </p:spPr>
        <p:txBody>
          <a:bodyPr wrap="none" rtlCol="0">
            <a:spAutoFit/>
          </a:bodyPr>
          <a:lstStyle/>
          <a:p>
            <a:r>
              <a:rPr lang="fr-FR" sz="1200" b="1" dirty="0">
                <a:solidFill>
                  <a:srgbClr val="FF0000"/>
                </a:solidFill>
              </a:rPr>
              <a:t>&lt;body&gt;</a:t>
            </a:r>
          </a:p>
          <a:p>
            <a:r>
              <a:rPr lang="fr-FR" sz="1200" b="1" dirty="0">
                <a:solidFill>
                  <a:srgbClr val="FF0000"/>
                </a:solidFill>
              </a:rPr>
              <a:t>       &lt;</a:t>
            </a:r>
            <a:r>
              <a:rPr lang="fr-FR" sz="1200" b="1" dirty="0" err="1">
                <a:solidFill>
                  <a:srgbClr val="FF0000"/>
                </a:solidFill>
              </a:rPr>
              <a:t>nav</a:t>
            </a:r>
            <a:r>
              <a:rPr lang="fr-FR" sz="1200" b="1" dirty="0">
                <a:solidFill>
                  <a:srgbClr val="FF0000"/>
                </a:solidFill>
              </a:rPr>
              <a:t>&gt;</a:t>
            </a:r>
          </a:p>
          <a:p>
            <a:r>
              <a:rPr lang="fr-FR" sz="1200" b="1" dirty="0">
                <a:solidFill>
                  <a:srgbClr val="FF0000"/>
                </a:solidFill>
              </a:rPr>
              <a:t>            &lt;</a:t>
            </a:r>
            <a:r>
              <a:rPr lang="fr-FR" sz="1200" b="1" dirty="0" err="1">
                <a:solidFill>
                  <a:srgbClr val="FF0000"/>
                </a:solidFill>
              </a:rPr>
              <a:t>ul</a:t>
            </a:r>
            <a:r>
              <a:rPr lang="fr-FR" sz="1200" b="1" dirty="0">
                <a:solidFill>
                  <a:srgbClr val="FF0000"/>
                </a:solidFill>
              </a:rPr>
              <a:t>&gt;</a:t>
            </a:r>
          </a:p>
          <a:p>
            <a:r>
              <a:rPr lang="fr-FR" sz="1200" dirty="0"/>
              <a:t>                </a:t>
            </a:r>
            <a:r>
              <a:rPr lang="fr-FR" sz="1200" b="1" dirty="0">
                <a:solidFill>
                  <a:srgbClr val="FF0000"/>
                </a:solidFill>
              </a:rPr>
              <a:t>&lt;li&gt;&lt;a </a:t>
            </a:r>
            <a:r>
              <a:rPr lang="fr-FR" sz="1200" b="1" dirty="0" err="1">
                <a:solidFill>
                  <a:srgbClr val="7030A0"/>
                </a:solidFill>
              </a:rPr>
              <a:t>href</a:t>
            </a:r>
            <a:r>
              <a:rPr lang="fr-FR" sz="1200" dirty="0"/>
              <a:t>="index.html"</a:t>
            </a:r>
            <a:r>
              <a:rPr lang="fr-FR" sz="1200" b="1" dirty="0">
                <a:solidFill>
                  <a:srgbClr val="FF0000"/>
                </a:solidFill>
              </a:rPr>
              <a:t>&gt;</a:t>
            </a:r>
            <a:r>
              <a:rPr lang="fr-FR" sz="1200" dirty="0"/>
              <a:t>Accueil</a:t>
            </a:r>
            <a:r>
              <a:rPr lang="fr-FR" sz="1200" b="1" dirty="0">
                <a:solidFill>
                  <a:srgbClr val="FF0000"/>
                </a:solidFill>
              </a:rPr>
              <a:t>&lt;/a&gt;&lt;/li&gt;</a:t>
            </a:r>
          </a:p>
          <a:p>
            <a:r>
              <a:rPr lang="fr-FR" sz="1200" dirty="0"/>
              <a:t>                </a:t>
            </a:r>
            <a:r>
              <a:rPr lang="fr-FR" sz="1200" b="1" dirty="0">
                <a:solidFill>
                  <a:srgbClr val="FF0000"/>
                </a:solidFill>
              </a:rPr>
              <a:t>&lt;li&gt;&lt;a </a:t>
            </a:r>
            <a:r>
              <a:rPr lang="fr-FR" sz="1200" b="1" dirty="0" err="1">
                <a:solidFill>
                  <a:srgbClr val="7030A0"/>
                </a:solidFill>
              </a:rPr>
              <a:t>href</a:t>
            </a:r>
            <a:r>
              <a:rPr lang="fr-FR" sz="1200" dirty="0"/>
              <a:t>="actualite.html"</a:t>
            </a:r>
            <a:r>
              <a:rPr lang="fr-FR" sz="1200" b="1" dirty="0">
                <a:solidFill>
                  <a:srgbClr val="FF0000"/>
                </a:solidFill>
              </a:rPr>
              <a:t>&gt;</a:t>
            </a:r>
            <a:r>
              <a:rPr lang="fr-FR" sz="1200" dirty="0"/>
              <a:t>Actualités</a:t>
            </a:r>
            <a:r>
              <a:rPr lang="fr-FR" sz="1200" b="1" dirty="0">
                <a:solidFill>
                  <a:srgbClr val="FF0000"/>
                </a:solidFill>
              </a:rPr>
              <a:t>&lt;/a&gt;&lt;/li&gt;</a:t>
            </a:r>
          </a:p>
          <a:p>
            <a:r>
              <a:rPr lang="fr-FR" sz="1200" dirty="0"/>
              <a:t>                </a:t>
            </a:r>
            <a:r>
              <a:rPr lang="fr-FR" sz="1200" b="1" dirty="0">
                <a:solidFill>
                  <a:srgbClr val="FF0000"/>
                </a:solidFill>
              </a:rPr>
              <a:t>&lt;li&gt;&lt;a </a:t>
            </a:r>
            <a:r>
              <a:rPr lang="fr-FR" sz="1200" b="1" dirty="0" err="1">
                <a:solidFill>
                  <a:srgbClr val="7030A0"/>
                </a:solidFill>
              </a:rPr>
              <a:t>href</a:t>
            </a:r>
            <a:r>
              <a:rPr lang="fr-FR" sz="1200" dirty="0"/>
              <a:t>="economie.html"</a:t>
            </a:r>
            <a:r>
              <a:rPr lang="fr-FR" sz="1200" b="1" dirty="0">
                <a:solidFill>
                  <a:srgbClr val="FF0000"/>
                </a:solidFill>
              </a:rPr>
              <a:t>&gt;</a:t>
            </a:r>
            <a:r>
              <a:rPr lang="fr-FR" sz="1200" dirty="0"/>
              <a:t>économie</a:t>
            </a:r>
            <a:r>
              <a:rPr lang="fr-FR" sz="1200" b="1" dirty="0">
                <a:solidFill>
                  <a:srgbClr val="FF0000"/>
                </a:solidFill>
              </a:rPr>
              <a:t>&lt;/a&gt;&lt;/li&gt;</a:t>
            </a:r>
          </a:p>
          <a:p>
            <a:r>
              <a:rPr lang="fr-FR" sz="1200" dirty="0"/>
              <a:t>                </a:t>
            </a:r>
            <a:r>
              <a:rPr lang="fr-FR" sz="1200" b="1" dirty="0">
                <a:solidFill>
                  <a:srgbClr val="FF0000"/>
                </a:solidFill>
              </a:rPr>
              <a:t>&lt;li&gt;&lt;a </a:t>
            </a:r>
            <a:r>
              <a:rPr lang="fr-FR" sz="1200" b="1" dirty="0" err="1">
                <a:solidFill>
                  <a:srgbClr val="7030A0"/>
                </a:solidFill>
              </a:rPr>
              <a:t>href</a:t>
            </a:r>
            <a:r>
              <a:rPr lang="fr-FR" sz="1200" dirty="0"/>
              <a:t>="videos.html"</a:t>
            </a:r>
            <a:r>
              <a:rPr lang="fr-FR" sz="1200" b="1" dirty="0">
                <a:solidFill>
                  <a:srgbClr val="FF0000"/>
                </a:solidFill>
              </a:rPr>
              <a:t>&gt;</a:t>
            </a:r>
            <a:r>
              <a:rPr lang="fr-FR" sz="1200" dirty="0"/>
              <a:t>Vidéos</a:t>
            </a:r>
            <a:r>
              <a:rPr lang="fr-FR" sz="1200" b="1" dirty="0">
                <a:solidFill>
                  <a:srgbClr val="FF0000"/>
                </a:solidFill>
              </a:rPr>
              <a:t>&lt;/a&gt;&lt;/li&gt;</a:t>
            </a:r>
          </a:p>
          <a:p>
            <a:r>
              <a:rPr lang="fr-FR" sz="1200" dirty="0"/>
              <a:t>                </a:t>
            </a:r>
            <a:r>
              <a:rPr lang="fr-FR" sz="1200" b="1" dirty="0">
                <a:solidFill>
                  <a:srgbClr val="FF0000"/>
                </a:solidFill>
              </a:rPr>
              <a:t>&lt;li&gt;&lt;a </a:t>
            </a:r>
            <a:r>
              <a:rPr lang="fr-FR" sz="1200" b="1" dirty="0" err="1">
                <a:solidFill>
                  <a:srgbClr val="7030A0"/>
                </a:solidFill>
              </a:rPr>
              <a:t>href</a:t>
            </a:r>
            <a:r>
              <a:rPr lang="fr-FR" sz="1200" dirty="0"/>
              <a:t>="opinion.html"</a:t>
            </a:r>
            <a:r>
              <a:rPr lang="fr-FR" sz="1200" b="1" dirty="0">
                <a:solidFill>
                  <a:srgbClr val="FF0000"/>
                </a:solidFill>
              </a:rPr>
              <a:t>&gt;</a:t>
            </a:r>
            <a:r>
              <a:rPr lang="fr-FR" sz="1200" dirty="0"/>
              <a:t>Opinion</a:t>
            </a:r>
            <a:r>
              <a:rPr lang="fr-FR" sz="1200" b="1" dirty="0">
                <a:solidFill>
                  <a:srgbClr val="FF0000"/>
                </a:solidFill>
              </a:rPr>
              <a:t>&lt;/a&gt;&lt;/li&gt;</a:t>
            </a:r>
          </a:p>
          <a:p>
            <a:r>
              <a:rPr lang="fr-FR" sz="1200" dirty="0"/>
              <a:t>                </a:t>
            </a:r>
            <a:r>
              <a:rPr lang="fr-FR" sz="1200" b="1" dirty="0">
                <a:solidFill>
                  <a:srgbClr val="FF0000"/>
                </a:solidFill>
              </a:rPr>
              <a:t>&lt;li&gt;&lt;a </a:t>
            </a:r>
            <a:r>
              <a:rPr lang="fr-FR" sz="1200" b="1" dirty="0" err="1">
                <a:solidFill>
                  <a:srgbClr val="7030A0"/>
                </a:solidFill>
              </a:rPr>
              <a:t>href</a:t>
            </a:r>
            <a:r>
              <a:rPr lang="fr-FR" sz="1200" dirty="0"/>
              <a:t>="culture.html"</a:t>
            </a:r>
            <a:r>
              <a:rPr lang="fr-FR" sz="1200" b="1" dirty="0">
                <a:solidFill>
                  <a:srgbClr val="FF0000"/>
                </a:solidFill>
              </a:rPr>
              <a:t>&gt;</a:t>
            </a:r>
            <a:r>
              <a:rPr lang="fr-FR" sz="1200" dirty="0"/>
              <a:t>culture</a:t>
            </a:r>
            <a:r>
              <a:rPr lang="fr-FR" sz="1200" b="1" dirty="0">
                <a:solidFill>
                  <a:srgbClr val="FF0000"/>
                </a:solidFill>
              </a:rPr>
              <a:t>&lt;/a&gt;&lt;/li&gt;</a:t>
            </a:r>
          </a:p>
          <a:p>
            <a:r>
              <a:rPr lang="fr-FR" sz="1200" dirty="0"/>
              <a:t>                </a:t>
            </a:r>
            <a:r>
              <a:rPr lang="fr-FR" sz="1200" b="1" dirty="0">
                <a:solidFill>
                  <a:srgbClr val="FF0000"/>
                </a:solidFill>
              </a:rPr>
              <a:t>&lt;li&gt;&lt;a </a:t>
            </a:r>
            <a:r>
              <a:rPr lang="fr-FR" sz="1200" b="1" dirty="0" err="1">
                <a:solidFill>
                  <a:srgbClr val="7030A0"/>
                </a:solidFill>
              </a:rPr>
              <a:t>href</a:t>
            </a:r>
            <a:r>
              <a:rPr lang="fr-FR" sz="1200" dirty="0"/>
              <a:t>="MLeMAG.html"</a:t>
            </a:r>
            <a:r>
              <a:rPr lang="fr-FR" sz="1200" b="1" dirty="0">
                <a:solidFill>
                  <a:srgbClr val="FF0000"/>
                </a:solidFill>
              </a:rPr>
              <a:t>&gt;</a:t>
            </a:r>
            <a:r>
              <a:rPr lang="fr-FR" sz="1200" dirty="0"/>
              <a:t>M Le </a:t>
            </a:r>
            <a:r>
              <a:rPr lang="fr-FR" sz="1200" dirty="0" err="1"/>
              <a:t>Mag</a:t>
            </a:r>
            <a:r>
              <a:rPr lang="fr-FR" sz="1200" b="1" dirty="0">
                <a:solidFill>
                  <a:srgbClr val="FF0000"/>
                </a:solidFill>
              </a:rPr>
              <a:t>&lt;/a&gt;&lt;/li&gt;</a:t>
            </a:r>
          </a:p>
          <a:p>
            <a:r>
              <a:rPr lang="fr-FR" sz="1200" dirty="0"/>
              <a:t>                </a:t>
            </a:r>
            <a:r>
              <a:rPr lang="fr-FR" sz="1200" b="1" dirty="0">
                <a:solidFill>
                  <a:srgbClr val="FF0000"/>
                </a:solidFill>
              </a:rPr>
              <a:t>&lt;li&gt;&lt;a </a:t>
            </a:r>
            <a:r>
              <a:rPr lang="fr-FR" sz="1200" b="1" dirty="0" err="1">
                <a:solidFill>
                  <a:srgbClr val="7030A0"/>
                </a:solidFill>
              </a:rPr>
              <a:t>href</a:t>
            </a:r>
            <a:r>
              <a:rPr lang="fr-FR" sz="1200" dirty="0"/>
              <a:t>="services.html"</a:t>
            </a:r>
            <a:r>
              <a:rPr lang="fr-FR" sz="1200" b="1" dirty="0">
                <a:solidFill>
                  <a:srgbClr val="FF0000"/>
                </a:solidFill>
              </a:rPr>
              <a:t>&gt;</a:t>
            </a:r>
            <a:r>
              <a:rPr lang="fr-FR" sz="1200" dirty="0"/>
              <a:t>Services</a:t>
            </a:r>
            <a:r>
              <a:rPr lang="fr-FR" sz="1200" b="1" dirty="0">
                <a:solidFill>
                  <a:srgbClr val="FF0000"/>
                </a:solidFill>
              </a:rPr>
              <a:t>&lt;/a&gt;&lt;/li&gt;</a:t>
            </a:r>
          </a:p>
          <a:p>
            <a:r>
              <a:rPr lang="fr-FR" sz="1200" b="1" dirty="0">
                <a:solidFill>
                  <a:srgbClr val="FF0000"/>
                </a:solidFill>
              </a:rPr>
              <a:t>            &lt;/</a:t>
            </a:r>
            <a:r>
              <a:rPr lang="fr-FR" sz="1200" b="1" dirty="0" err="1">
                <a:solidFill>
                  <a:srgbClr val="FF0000"/>
                </a:solidFill>
              </a:rPr>
              <a:t>ul</a:t>
            </a:r>
            <a:r>
              <a:rPr lang="fr-FR" sz="1200" b="1" dirty="0">
                <a:solidFill>
                  <a:srgbClr val="FF0000"/>
                </a:solidFill>
              </a:rPr>
              <a:t>&gt;</a:t>
            </a:r>
          </a:p>
          <a:p>
            <a:r>
              <a:rPr lang="fr-FR" sz="1200" b="1" dirty="0">
                <a:solidFill>
                  <a:srgbClr val="FF0000"/>
                </a:solidFill>
              </a:rPr>
              <a:t>       &lt;/</a:t>
            </a:r>
            <a:r>
              <a:rPr lang="fr-FR" sz="1200" b="1" dirty="0" err="1">
                <a:solidFill>
                  <a:srgbClr val="FF0000"/>
                </a:solidFill>
              </a:rPr>
              <a:t>nav</a:t>
            </a:r>
            <a:r>
              <a:rPr lang="fr-FR" sz="1200" b="1" dirty="0">
                <a:solidFill>
                  <a:srgbClr val="FF0000"/>
                </a:solidFill>
              </a:rPr>
              <a:t>&gt;</a:t>
            </a:r>
          </a:p>
          <a:p>
            <a:r>
              <a:rPr lang="fr-FR" sz="1200" b="1" dirty="0">
                <a:solidFill>
                  <a:srgbClr val="FF0000"/>
                </a:solidFill>
              </a:rPr>
              <a:t>    &lt;/body&gt;</a:t>
            </a:r>
          </a:p>
        </p:txBody>
      </p:sp>
    </p:spTree>
    <p:extLst>
      <p:ext uri="{BB962C8B-B14F-4D97-AF65-F5344CB8AC3E}">
        <p14:creationId xmlns:p14="http://schemas.microsoft.com/office/powerpoint/2010/main" val="3013096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b="1" dirty="0">
                <a:effectLst/>
              </a:rPr>
              <a:t>Editeurs de </a:t>
            </a:r>
            <a:r>
              <a:rPr lang="fr-FR" sz="2400" b="1" dirty="0" smtClean="0">
                <a:effectLst/>
              </a:rPr>
              <a:t>texte</a:t>
            </a:r>
            <a:r>
              <a:rPr lang="fr-FR" sz="2400" dirty="0">
                <a:effectLst/>
              </a:rPr>
              <a:t/>
            </a:r>
            <a:br>
              <a:rPr lang="fr-FR" sz="2400" dirty="0">
                <a:effectLst/>
              </a:rPr>
            </a:br>
            <a:r>
              <a:rPr lang="fr-FR" sz="2400" b="1" i="1" dirty="0" smtClean="0">
                <a:effectLst/>
              </a:rPr>
              <a:t>Autre éditeurs</a:t>
            </a:r>
            <a:endParaRPr lang="fr-FR" sz="2400" i="1" dirty="0"/>
          </a:p>
        </p:txBody>
      </p:sp>
      <p:sp>
        <p:nvSpPr>
          <p:cNvPr id="3" name="Espace réservé du contenu 2"/>
          <p:cNvSpPr>
            <a:spLocks noGrp="1"/>
          </p:cNvSpPr>
          <p:nvPr>
            <p:ph idx="1"/>
          </p:nvPr>
        </p:nvSpPr>
        <p:spPr/>
        <p:txBody>
          <a:bodyPr>
            <a:normAutofit/>
          </a:bodyPr>
          <a:lstStyle/>
          <a:p>
            <a:pPr lvl="0"/>
            <a:r>
              <a:rPr lang="fr-FR" sz="1600" dirty="0" smtClean="0"/>
              <a:t>Notepad</a:t>
            </a:r>
            <a:r>
              <a:rPr lang="fr-FR" sz="1600" dirty="0"/>
              <a:t>++ ;</a:t>
            </a:r>
          </a:p>
          <a:p>
            <a:pPr lvl="0"/>
            <a:r>
              <a:rPr lang="fr-FR" sz="1600" dirty="0" err="1" smtClean="0"/>
              <a:t>Brackets</a:t>
            </a:r>
            <a:r>
              <a:rPr lang="fr-FR" sz="1600" dirty="0" smtClean="0"/>
              <a:t> </a:t>
            </a:r>
            <a:r>
              <a:rPr lang="fr-FR" sz="1600" dirty="0"/>
              <a:t>;</a:t>
            </a:r>
          </a:p>
          <a:p>
            <a:pPr lvl="0"/>
            <a:r>
              <a:rPr lang="fr-FR" sz="1600" dirty="0" err="1" smtClean="0"/>
              <a:t>jEdit</a:t>
            </a:r>
            <a:r>
              <a:rPr lang="fr-FR" sz="1600" dirty="0" smtClean="0"/>
              <a:t> </a:t>
            </a:r>
            <a:r>
              <a:rPr lang="fr-FR" sz="1600" dirty="0"/>
              <a:t>;</a:t>
            </a:r>
          </a:p>
          <a:p>
            <a:pPr lvl="0"/>
            <a:r>
              <a:rPr lang="fr-FR" sz="1600" dirty="0" err="1" smtClean="0"/>
              <a:t>PSPad</a:t>
            </a:r>
            <a:r>
              <a:rPr lang="fr-FR" sz="1600" dirty="0" smtClean="0"/>
              <a:t> </a:t>
            </a:r>
            <a:r>
              <a:rPr lang="fr-FR" sz="1600" dirty="0"/>
              <a:t>;</a:t>
            </a:r>
          </a:p>
          <a:p>
            <a:pPr lvl="0"/>
            <a:r>
              <a:rPr lang="fr-FR" sz="1600" dirty="0" err="1" smtClean="0"/>
              <a:t>ConTEXT</a:t>
            </a:r>
            <a:r>
              <a:rPr lang="fr-FR" sz="1600" dirty="0" smtClean="0"/>
              <a:t> </a:t>
            </a:r>
            <a:r>
              <a:rPr lang="fr-FR" sz="1600" dirty="0"/>
              <a:t>;</a:t>
            </a:r>
          </a:p>
          <a:p>
            <a:pPr lvl="0"/>
            <a:r>
              <a:rPr lang="fr-FR" sz="1600" dirty="0" smtClean="0"/>
              <a:t>ATOM</a:t>
            </a:r>
            <a:endParaRPr lang="fr-FR" sz="1600" dirty="0"/>
          </a:p>
          <a:p>
            <a:pPr lvl="0"/>
            <a:r>
              <a:rPr lang="fr-FR" sz="1600" dirty="0" err="1" smtClean="0"/>
              <a:t>Codepen</a:t>
            </a:r>
            <a:r>
              <a:rPr lang="fr-FR" sz="1600" dirty="0" smtClean="0"/>
              <a:t> </a:t>
            </a:r>
            <a:r>
              <a:rPr lang="fr-FR" sz="1600" dirty="0"/>
              <a:t>: solution en ligne offrant 3 éditeurs en parallèle HTML CSS et </a:t>
            </a:r>
            <a:r>
              <a:rPr lang="fr-FR" sz="1600" dirty="0" err="1"/>
              <a:t>Javascript</a:t>
            </a:r>
            <a:r>
              <a:rPr lang="fr-FR" sz="1600" dirty="0"/>
              <a:t> avec interprétation instantanée. (pas besoin de basculer vers un navigateur pour pouvoir exécuter le programme)</a:t>
            </a:r>
          </a:p>
          <a:p>
            <a:pPr marL="82296" indent="0">
              <a:buNone/>
            </a:pPr>
            <a:endParaRPr lang="fr-FR" sz="1600" dirty="0"/>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9</a:t>
            </a:fld>
            <a:endParaRPr lang="fr-FR"/>
          </a:p>
        </p:txBody>
      </p:sp>
    </p:spTree>
    <p:extLst>
      <p:ext uri="{BB962C8B-B14F-4D97-AF65-F5344CB8AC3E}">
        <p14:creationId xmlns:p14="http://schemas.microsoft.com/office/powerpoint/2010/main" val="247438991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b="1" dirty="0">
                <a:effectLst/>
              </a:rPr>
              <a:t>Structuration d’une  page </a:t>
            </a:r>
            <a:r>
              <a:rPr lang="fr-FR" sz="2400" b="1" dirty="0" smtClean="0">
                <a:effectLst/>
              </a:rPr>
              <a:t>web</a:t>
            </a:r>
            <a:br>
              <a:rPr lang="fr-FR" sz="2400" b="1" dirty="0" smtClean="0">
                <a:effectLst/>
              </a:rPr>
            </a:br>
            <a:r>
              <a:rPr lang="fr-FR" sz="2400" b="1" dirty="0">
                <a:effectLst/>
              </a:rPr>
              <a:t>Les balises structurantes de </a:t>
            </a:r>
            <a:r>
              <a:rPr lang="fr-FR" sz="2400" b="1" dirty="0" smtClean="0">
                <a:effectLst/>
              </a:rPr>
              <a:t>HTML5</a:t>
            </a:r>
            <a:endParaRPr lang="fr-FR" sz="2400" dirty="0"/>
          </a:p>
        </p:txBody>
      </p:sp>
      <p:sp>
        <p:nvSpPr>
          <p:cNvPr id="3" name="Espace réservé du contenu 2"/>
          <p:cNvSpPr>
            <a:spLocks noGrp="1"/>
          </p:cNvSpPr>
          <p:nvPr>
            <p:ph idx="1"/>
          </p:nvPr>
        </p:nvSpPr>
        <p:spPr/>
        <p:txBody>
          <a:bodyPr>
            <a:normAutofit/>
          </a:bodyPr>
          <a:lstStyle/>
          <a:p>
            <a:r>
              <a:rPr lang="fr-FR" sz="2000" b="1" i="1" dirty="0">
                <a:effectLst>
                  <a:outerShdw blurRad="38100" dist="38100" dir="2700000" algn="tl">
                    <a:srgbClr val="000000">
                      <a:alpha val="43137"/>
                    </a:srgbClr>
                  </a:outerShdw>
                </a:effectLst>
              </a:rPr>
              <a:t>&lt;section&gt;  : une section de page</a:t>
            </a:r>
          </a:p>
          <a:p>
            <a:r>
              <a:rPr lang="fr-FR" sz="1800" dirty="0"/>
              <a:t>La balise </a:t>
            </a:r>
            <a:r>
              <a:rPr lang="fr-FR" sz="1800" dirty="0">
                <a:solidFill>
                  <a:srgbClr val="FF0000"/>
                </a:solidFill>
                <a:effectLst>
                  <a:outerShdw blurRad="38100" dist="38100" dir="2700000" algn="tl">
                    <a:srgbClr val="000000">
                      <a:alpha val="43137"/>
                    </a:srgbClr>
                  </a:outerShdw>
                </a:effectLst>
              </a:rPr>
              <a:t>&lt;section&gt;</a:t>
            </a:r>
            <a:r>
              <a:rPr lang="fr-FR" sz="1800" dirty="0"/>
              <a:t>  sert à regrouper des contenus en fonction de leur thématique. Elle englobe généralement une portion du contenu au centre de la page.</a:t>
            </a:r>
          </a:p>
          <a:p>
            <a:endParaRPr lang="fr-FR" sz="2000" b="1" i="1" dirty="0">
              <a:effectLst>
                <a:outerShdw blurRad="38100" dist="38100" dir="2700000" algn="tl">
                  <a:srgbClr val="000000">
                    <a:alpha val="43137"/>
                  </a:srgbClr>
                </a:outerShdw>
              </a:effectLst>
            </a:endParaRPr>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90</a:t>
            </a:fld>
            <a:endParaRPr lang="fr-FR"/>
          </a:p>
        </p:txBody>
      </p:sp>
      <p:pic>
        <p:nvPicPr>
          <p:cNvPr id="7" name="Image 6"/>
          <p:cNvPicPr/>
          <p:nvPr/>
        </p:nvPicPr>
        <p:blipFill>
          <a:blip r:embed="rId2">
            <a:extLst>
              <a:ext uri="{28A0092B-C50C-407E-A947-70E740481C1C}">
                <a14:useLocalDpi xmlns:a14="http://schemas.microsoft.com/office/drawing/2010/main" val="0"/>
              </a:ext>
            </a:extLst>
          </a:blip>
          <a:stretch>
            <a:fillRect/>
          </a:stretch>
        </p:blipFill>
        <p:spPr>
          <a:xfrm>
            <a:off x="1861700" y="4293096"/>
            <a:ext cx="5328672" cy="2492896"/>
          </a:xfrm>
          <a:prstGeom prst="rect">
            <a:avLst/>
          </a:prstGeom>
          <a:effectLst>
            <a:outerShdw blurRad="50800" dist="38100" dir="13500000" algn="br" rotWithShape="0">
              <a:prstClr val="black">
                <a:alpha val="40000"/>
              </a:prstClr>
            </a:outerShdw>
          </a:effectLst>
        </p:spPr>
      </p:pic>
      <p:sp>
        <p:nvSpPr>
          <p:cNvPr id="5" name="ZoneTexte 4"/>
          <p:cNvSpPr txBox="1"/>
          <p:nvPr/>
        </p:nvSpPr>
        <p:spPr>
          <a:xfrm>
            <a:off x="2987824" y="2477214"/>
            <a:ext cx="4964179" cy="1815882"/>
          </a:xfrm>
          <a:prstGeom prst="rect">
            <a:avLst/>
          </a:prstGeom>
          <a:noFill/>
          <a:ln>
            <a:solidFill>
              <a:schemeClr val="tx1"/>
            </a:solidFill>
          </a:ln>
        </p:spPr>
        <p:txBody>
          <a:bodyPr wrap="none" rtlCol="0">
            <a:spAutoFit/>
          </a:bodyPr>
          <a:lstStyle/>
          <a:p>
            <a:r>
              <a:rPr lang="fr-FR" sz="1400" dirty="0"/>
              <a:t> </a:t>
            </a:r>
            <a:r>
              <a:rPr lang="fr-FR" sz="1400" dirty="0" smtClean="0"/>
              <a:t>       </a:t>
            </a:r>
            <a:r>
              <a:rPr lang="fr-FR" sz="1400" b="1" dirty="0" smtClean="0">
                <a:solidFill>
                  <a:schemeClr val="accent5"/>
                </a:solidFill>
              </a:rPr>
              <a:t>&lt;</a:t>
            </a:r>
            <a:r>
              <a:rPr lang="fr-FR" sz="1400" b="1" dirty="0">
                <a:solidFill>
                  <a:schemeClr val="accent5"/>
                </a:solidFill>
              </a:rPr>
              <a:t>section&gt;</a:t>
            </a:r>
          </a:p>
          <a:p>
            <a:r>
              <a:rPr lang="fr-FR" sz="1400" dirty="0"/>
              <a:t>            </a:t>
            </a:r>
            <a:r>
              <a:rPr lang="fr-FR" sz="1400" b="1" dirty="0">
                <a:solidFill>
                  <a:schemeClr val="accent5"/>
                </a:solidFill>
              </a:rPr>
              <a:t>&lt;h1&gt;</a:t>
            </a:r>
            <a:r>
              <a:rPr lang="fr-FR" sz="1400" dirty="0"/>
              <a:t>inspirez l'</a:t>
            </a:r>
            <a:r>
              <a:rPr lang="fr-FR" sz="1400" dirty="0" err="1"/>
              <a:t>europe</a:t>
            </a:r>
            <a:r>
              <a:rPr lang="fr-FR" sz="1400" b="1" dirty="0">
                <a:solidFill>
                  <a:schemeClr val="accent5"/>
                </a:solidFill>
              </a:rPr>
              <a:t>&lt;/h1&gt;</a:t>
            </a:r>
          </a:p>
          <a:p>
            <a:r>
              <a:rPr lang="fr-FR" sz="1400" dirty="0"/>
              <a:t>            </a:t>
            </a:r>
            <a:r>
              <a:rPr lang="fr-FR" sz="1400" b="1" dirty="0">
                <a:solidFill>
                  <a:schemeClr val="accent5"/>
                </a:solidFill>
              </a:rPr>
              <a:t>&lt;p&gt;</a:t>
            </a:r>
            <a:r>
              <a:rPr lang="fr-FR" sz="1400" dirty="0"/>
              <a:t>teste de description</a:t>
            </a:r>
            <a:r>
              <a:rPr lang="fr-FR" sz="1400" b="1" dirty="0">
                <a:solidFill>
                  <a:schemeClr val="accent5"/>
                </a:solidFill>
              </a:rPr>
              <a:t>&lt;/p&gt;</a:t>
            </a:r>
          </a:p>
          <a:p>
            <a:r>
              <a:rPr lang="fr-FR" sz="1400" dirty="0"/>
              <a:t>        </a:t>
            </a:r>
            <a:r>
              <a:rPr lang="fr-FR" sz="1400" b="1" dirty="0">
                <a:solidFill>
                  <a:schemeClr val="accent5"/>
                </a:solidFill>
              </a:rPr>
              <a:t>&lt;/section&gt;</a:t>
            </a:r>
          </a:p>
          <a:p>
            <a:r>
              <a:rPr lang="fr-FR" sz="1400" dirty="0"/>
              <a:t>        </a:t>
            </a:r>
            <a:r>
              <a:rPr lang="fr-FR" sz="1400" b="1" dirty="0">
                <a:solidFill>
                  <a:schemeClr val="accent5"/>
                </a:solidFill>
              </a:rPr>
              <a:t>&lt;section&gt;</a:t>
            </a:r>
          </a:p>
          <a:p>
            <a:r>
              <a:rPr lang="fr-FR" sz="1400" dirty="0"/>
              <a:t>            </a:t>
            </a:r>
            <a:r>
              <a:rPr lang="fr-FR" sz="1400" b="1" dirty="0">
                <a:solidFill>
                  <a:schemeClr val="accent5"/>
                </a:solidFill>
              </a:rPr>
              <a:t>&lt;h1&gt;</a:t>
            </a:r>
            <a:r>
              <a:rPr lang="fr-FR" sz="1400" dirty="0"/>
              <a:t>devenez ambassadeur de parlement et citoyen</a:t>
            </a:r>
            <a:r>
              <a:rPr lang="fr-FR" sz="1400" b="1" dirty="0">
                <a:solidFill>
                  <a:schemeClr val="accent5"/>
                </a:solidFill>
              </a:rPr>
              <a:t>&lt;/h1&gt;</a:t>
            </a:r>
          </a:p>
          <a:p>
            <a:r>
              <a:rPr lang="fr-FR" sz="1400" dirty="0"/>
              <a:t>            </a:t>
            </a:r>
            <a:r>
              <a:rPr lang="fr-FR" sz="1400" b="1" dirty="0">
                <a:solidFill>
                  <a:schemeClr val="accent5"/>
                </a:solidFill>
              </a:rPr>
              <a:t>&lt;p&gt;</a:t>
            </a:r>
            <a:r>
              <a:rPr lang="fr-FR" sz="1400" dirty="0"/>
              <a:t>texte de description </a:t>
            </a:r>
            <a:r>
              <a:rPr lang="fr-FR" sz="1400" b="1" dirty="0">
                <a:solidFill>
                  <a:schemeClr val="accent5"/>
                </a:solidFill>
              </a:rPr>
              <a:t>&lt;/p&gt;</a:t>
            </a:r>
          </a:p>
          <a:p>
            <a:r>
              <a:rPr lang="fr-FR" sz="1400" dirty="0"/>
              <a:t>        </a:t>
            </a:r>
            <a:r>
              <a:rPr lang="fr-FR" sz="1400" b="1" dirty="0">
                <a:solidFill>
                  <a:schemeClr val="accent5"/>
                </a:solidFill>
              </a:rPr>
              <a:t>&lt;/section&gt;</a:t>
            </a:r>
          </a:p>
        </p:txBody>
      </p:sp>
    </p:spTree>
    <p:extLst>
      <p:ext uri="{BB962C8B-B14F-4D97-AF65-F5344CB8AC3E}">
        <p14:creationId xmlns:p14="http://schemas.microsoft.com/office/powerpoint/2010/main" val="37820237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b="1" dirty="0">
                <a:effectLst/>
              </a:rPr>
              <a:t>Structuration d’une  page </a:t>
            </a:r>
            <a:r>
              <a:rPr lang="fr-FR" sz="2400" b="1" dirty="0" smtClean="0">
                <a:effectLst/>
              </a:rPr>
              <a:t>web</a:t>
            </a:r>
            <a:br>
              <a:rPr lang="fr-FR" sz="2400" b="1" dirty="0" smtClean="0">
                <a:effectLst/>
              </a:rPr>
            </a:br>
            <a:r>
              <a:rPr lang="fr-FR" sz="2400" b="1" dirty="0">
                <a:effectLst/>
              </a:rPr>
              <a:t>Les balises structurantes de </a:t>
            </a:r>
            <a:r>
              <a:rPr lang="fr-FR" sz="2400" b="1" dirty="0" smtClean="0">
                <a:effectLst/>
              </a:rPr>
              <a:t>HTML5</a:t>
            </a:r>
            <a:endParaRPr lang="fr-FR" sz="2400" dirty="0"/>
          </a:p>
        </p:txBody>
      </p:sp>
      <p:sp>
        <p:nvSpPr>
          <p:cNvPr id="3" name="Espace réservé du contenu 2"/>
          <p:cNvSpPr>
            <a:spLocks noGrp="1"/>
          </p:cNvSpPr>
          <p:nvPr>
            <p:ph idx="1"/>
          </p:nvPr>
        </p:nvSpPr>
        <p:spPr/>
        <p:txBody>
          <a:bodyPr>
            <a:normAutofit/>
          </a:bodyPr>
          <a:lstStyle/>
          <a:p>
            <a:r>
              <a:rPr lang="fr-FR" sz="2000" b="1" i="1" dirty="0">
                <a:effectLst>
                  <a:outerShdw blurRad="38100" dist="38100" dir="2700000" algn="tl">
                    <a:srgbClr val="000000">
                      <a:alpha val="43137"/>
                    </a:srgbClr>
                  </a:outerShdw>
                </a:effectLst>
              </a:rPr>
              <a:t>&lt;</a:t>
            </a:r>
            <a:r>
              <a:rPr lang="fr-FR" sz="2000" b="1" i="1" dirty="0" err="1">
                <a:effectLst>
                  <a:outerShdw blurRad="38100" dist="38100" dir="2700000" algn="tl">
                    <a:srgbClr val="000000">
                      <a:alpha val="43137"/>
                    </a:srgbClr>
                  </a:outerShdw>
                </a:effectLst>
              </a:rPr>
              <a:t>aside</a:t>
            </a:r>
            <a:r>
              <a:rPr lang="fr-FR" sz="2000" b="1" i="1" dirty="0">
                <a:effectLst>
                  <a:outerShdw blurRad="38100" dist="38100" dir="2700000" algn="tl">
                    <a:srgbClr val="000000">
                      <a:alpha val="43137"/>
                    </a:srgbClr>
                  </a:outerShdw>
                </a:effectLst>
              </a:rPr>
              <a:t>&gt;  : informations complémentaires</a:t>
            </a:r>
          </a:p>
          <a:p>
            <a:r>
              <a:rPr lang="fr-FR" sz="2000" dirty="0"/>
              <a:t>La balise </a:t>
            </a:r>
            <a:r>
              <a:rPr lang="fr-FR" sz="2000" dirty="0">
                <a:solidFill>
                  <a:srgbClr val="FF0000"/>
                </a:solidFill>
                <a:effectLst>
                  <a:outerShdw blurRad="38100" dist="38100" dir="2700000" algn="tl">
                    <a:srgbClr val="000000">
                      <a:alpha val="43137"/>
                    </a:srgbClr>
                  </a:outerShdw>
                </a:effectLst>
              </a:rPr>
              <a:t>&lt;</a:t>
            </a:r>
            <a:r>
              <a:rPr lang="fr-FR" sz="2000" dirty="0" err="1">
                <a:solidFill>
                  <a:srgbClr val="FF0000"/>
                </a:solidFill>
                <a:effectLst>
                  <a:outerShdw blurRad="38100" dist="38100" dir="2700000" algn="tl">
                    <a:srgbClr val="000000">
                      <a:alpha val="43137"/>
                    </a:srgbClr>
                  </a:outerShdw>
                </a:effectLst>
              </a:rPr>
              <a:t>aside</a:t>
            </a:r>
            <a:r>
              <a:rPr lang="fr-FR" sz="2000" dirty="0">
                <a:solidFill>
                  <a:srgbClr val="FF0000"/>
                </a:solidFill>
                <a:effectLst>
                  <a:outerShdw blurRad="38100" dist="38100" dir="2700000" algn="tl">
                    <a:srgbClr val="000000">
                      <a:alpha val="43137"/>
                    </a:srgbClr>
                  </a:outerShdw>
                </a:effectLst>
              </a:rPr>
              <a:t>&gt;</a:t>
            </a:r>
            <a:r>
              <a:rPr lang="fr-FR" sz="2000" dirty="0"/>
              <a:t>  est conçue pour contenir des informations complémentaires au document que l'on visualise. Ces informations sont généralement placées sur le côté.</a:t>
            </a:r>
          </a:p>
          <a:p>
            <a:endParaRPr lang="fr-FR" sz="2000" b="1" i="1" dirty="0">
              <a:effectLst>
                <a:outerShdw blurRad="38100" dist="38100" dir="2700000" algn="tl">
                  <a:srgbClr val="000000">
                    <a:alpha val="43137"/>
                  </a:srgbClr>
                </a:outerShdw>
              </a:effectLst>
            </a:endParaRPr>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91</a:t>
            </a:fld>
            <a:endParaRPr lang="fr-FR"/>
          </a:p>
        </p:txBody>
      </p:sp>
      <p:pic>
        <p:nvPicPr>
          <p:cNvPr id="8" name="Image 7"/>
          <p:cNvPicPr/>
          <p:nvPr/>
        </p:nvPicPr>
        <p:blipFill>
          <a:blip r:embed="rId2" cstate="print">
            <a:extLst>
              <a:ext uri="{28A0092B-C50C-407E-A947-70E740481C1C}">
                <a14:useLocalDpi xmlns:a14="http://schemas.microsoft.com/office/drawing/2010/main" val="0"/>
              </a:ext>
            </a:extLst>
          </a:blip>
          <a:stretch>
            <a:fillRect/>
          </a:stretch>
        </p:blipFill>
        <p:spPr>
          <a:xfrm>
            <a:off x="2393633" y="3645024"/>
            <a:ext cx="5040560" cy="3069977"/>
          </a:xfrm>
          <a:prstGeom prst="rect">
            <a:avLst/>
          </a:prstGeom>
        </p:spPr>
      </p:pic>
      <p:sp>
        <p:nvSpPr>
          <p:cNvPr id="5" name="ZoneTexte 4"/>
          <p:cNvSpPr txBox="1"/>
          <p:nvPr/>
        </p:nvSpPr>
        <p:spPr>
          <a:xfrm>
            <a:off x="2483768" y="2894909"/>
            <a:ext cx="4581191" cy="738664"/>
          </a:xfrm>
          <a:prstGeom prst="rect">
            <a:avLst/>
          </a:prstGeom>
          <a:noFill/>
          <a:ln>
            <a:solidFill>
              <a:schemeClr val="tx1"/>
            </a:solidFill>
          </a:ln>
        </p:spPr>
        <p:txBody>
          <a:bodyPr wrap="none" rtlCol="0">
            <a:spAutoFit/>
          </a:bodyPr>
          <a:lstStyle/>
          <a:p>
            <a:r>
              <a:rPr lang="fr-FR" sz="1400" b="1" dirty="0">
                <a:solidFill>
                  <a:schemeClr val="accent5"/>
                </a:solidFill>
              </a:rPr>
              <a:t> &lt;</a:t>
            </a:r>
            <a:r>
              <a:rPr lang="fr-FR" sz="1400" b="1" dirty="0" err="1">
                <a:solidFill>
                  <a:schemeClr val="accent5"/>
                </a:solidFill>
              </a:rPr>
              <a:t>aside</a:t>
            </a:r>
            <a:r>
              <a:rPr lang="fr-FR" sz="1400" b="1" dirty="0">
                <a:solidFill>
                  <a:schemeClr val="accent5"/>
                </a:solidFill>
              </a:rPr>
              <a:t>&gt;</a:t>
            </a:r>
          </a:p>
          <a:p>
            <a:r>
              <a:rPr lang="fr-FR" sz="1400" dirty="0"/>
              <a:t>            </a:t>
            </a:r>
            <a:r>
              <a:rPr lang="fr-FR" sz="1400" b="1" dirty="0">
                <a:solidFill>
                  <a:schemeClr val="accent5"/>
                </a:solidFill>
              </a:rPr>
              <a:t>&lt;!--</a:t>
            </a:r>
            <a:r>
              <a:rPr lang="fr-FR" sz="1400" dirty="0"/>
              <a:t> Placez ici des informations complémentaires </a:t>
            </a:r>
            <a:r>
              <a:rPr lang="fr-FR" sz="1400" b="1" dirty="0">
                <a:solidFill>
                  <a:schemeClr val="accent5"/>
                </a:solidFill>
              </a:rPr>
              <a:t>--&gt;</a:t>
            </a:r>
          </a:p>
          <a:p>
            <a:r>
              <a:rPr lang="fr-FR" sz="1400" dirty="0"/>
              <a:t> </a:t>
            </a:r>
            <a:r>
              <a:rPr lang="fr-FR" sz="1400" b="1" dirty="0" smtClean="0">
                <a:solidFill>
                  <a:schemeClr val="accent5"/>
                </a:solidFill>
              </a:rPr>
              <a:t>&lt;/</a:t>
            </a:r>
            <a:r>
              <a:rPr lang="fr-FR" sz="1400" b="1" dirty="0" err="1">
                <a:solidFill>
                  <a:schemeClr val="accent5"/>
                </a:solidFill>
              </a:rPr>
              <a:t>aside</a:t>
            </a:r>
            <a:r>
              <a:rPr lang="fr-FR" sz="1400" b="1" dirty="0">
                <a:solidFill>
                  <a:schemeClr val="accent5"/>
                </a:solidFill>
              </a:rPr>
              <a:t>&gt;</a:t>
            </a:r>
          </a:p>
        </p:txBody>
      </p:sp>
    </p:spTree>
    <p:extLst>
      <p:ext uri="{BB962C8B-B14F-4D97-AF65-F5344CB8AC3E}">
        <p14:creationId xmlns:p14="http://schemas.microsoft.com/office/powerpoint/2010/main" val="35149660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b="1" dirty="0">
                <a:effectLst/>
              </a:rPr>
              <a:t>Structuration d’une  page </a:t>
            </a:r>
            <a:r>
              <a:rPr lang="fr-FR" sz="2400" b="1" dirty="0" smtClean="0">
                <a:effectLst/>
              </a:rPr>
              <a:t>web</a:t>
            </a:r>
            <a:br>
              <a:rPr lang="fr-FR" sz="2400" b="1" dirty="0" smtClean="0">
                <a:effectLst/>
              </a:rPr>
            </a:br>
            <a:r>
              <a:rPr lang="fr-FR" sz="2400" b="1" dirty="0">
                <a:effectLst/>
              </a:rPr>
              <a:t>Les balises structurantes de </a:t>
            </a:r>
            <a:r>
              <a:rPr lang="fr-FR" sz="2400" b="1" dirty="0" smtClean="0">
                <a:effectLst/>
              </a:rPr>
              <a:t>HTML5</a:t>
            </a:r>
            <a:endParaRPr lang="fr-FR" sz="2400" dirty="0"/>
          </a:p>
        </p:txBody>
      </p:sp>
      <p:sp>
        <p:nvSpPr>
          <p:cNvPr id="3" name="Espace réservé du contenu 2"/>
          <p:cNvSpPr>
            <a:spLocks noGrp="1"/>
          </p:cNvSpPr>
          <p:nvPr>
            <p:ph idx="1"/>
          </p:nvPr>
        </p:nvSpPr>
        <p:spPr/>
        <p:txBody>
          <a:bodyPr>
            <a:normAutofit/>
          </a:bodyPr>
          <a:lstStyle/>
          <a:p>
            <a:r>
              <a:rPr lang="fr-FR" sz="2000" b="1" i="1" dirty="0">
                <a:effectLst>
                  <a:outerShdw blurRad="38100" dist="38100" dir="2700000" algn="tl">
                    <a:srgbClr val="000000">
                      <a:alpha val="43137"/>
                    </a:srgbClr>
                  </a:outerShdw>
                </a:effectLst>
              </a:rPr>
              <a:t>&lt;article&gt;  : un article indépendant</a:t>
            </a:r>
          </a:p>
          <a:p>
            <a:r>
              <a:rPr lang="fr-FR" sz="2000" dirty="0"/>
              <a:t>Il est le plus souvent utilisé pour contenir des informations qui peuvent être distribuées indépendamment du reste du site ou de l'application dans laquelle elles apparaissent</a:t>
            </a:r>
          </a:p>
          <a:p>
            <a:endParaRPr lang="fr-FR" sz="2000" b="1" i="1" dirty="0">
              <a:effectLst>
                <a:outerShdw blurRad="38100" dist="38100" dir="2700000" algn="tl">
                  <a:srgbClr val="000000">
                    <a:alpha val="43137"/>
                  </a:srgbClr>
                </a:outerShdw>
              </a:effectLst>
            </a:endParaRPr>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92</a:t>
            </a:fld>
            <a:endParaRPr lang="fr-FR"/>
          </a:p>
        </p:txBody>
      </p:sp>
      <p:pic>
        <p:nvPicPr>
          <p:cNvPr id="10" name="Image 9"/>
          <p:cNvPicPr/>
          <p:nvPr/>
        </p:nvPicPr>
        <p:blipFill>
          <a:blip r:embed="rId2">
            <a:extLst>
              <a:ext uri="{28A0092B-C50C-407E-A947-70E740481C1C}">
                <a14:useLocalDpi xmlns:a14="http://schemas.microsoft.com/office/drawing/2010/main" val="0"/>
              </a:ext>
            </a:extLst>
          </a:blip>
          <a:srcRect/>
          <a:stretch>
            <a:fillRect/>
          </a:stretch>
        </p:blipFill>
        <p:spPr bwMode="auto">
          <a:xfrm>
            <a:off x="5601970" y="2996952"/>
            <a:ext cx="3542030" cy="3484880"/>
          </a:xfrm>
          <a:prstGeom prst="rect">
            <a:avLst/>
          </a:prstGeom>
          <a:noFill/>
          <a:ln>
            <a:noFill/>
          </a:ln>
        </p:spPr>
      </p:pic>
      <p:sp>
        <p:nvSpPr>
          <p:cNvPr id="5" name="ZoneTexte 4"/>
          <p:cNvSpPr txBox="1"/>
          <p:nvPr/>
        </p:nvSpPr>
        <p:spPr>
          <a:xfrm>
            <a:off x="1259632" y="2996952"/>
            <a:ext cx="3732689" cy="3323987"/>
          </a:xfrm>
          <a:prstGeom prst="rect">
            <a:avLst/>
          </a:prstGeom>
          <a:noFill/>
          <a:ln>
            <a:solidFill>
              <a:schemeClr val="tx1"/>
            </a:solidFill>
          </a:ln>
        </p:spPr>
        <p:txBody>
          <a:bodyPr wrap="none" rtlCol="0">
            <a:spAutoFit/>
          </a:bodyPr>
          <a:lstStyle/>
          <a:p>
            <a:r>
              <a:rPr lang="en-US" sz="1400" dirty="0"/>
              <a:t> </a:t>
            </a:r>
            <a:r>
              <a:rPr lang="en-US" sz="1400" dirty="0" smtClean="0"/>
              <a:t>      </a:t>
            </a:r>
            <a:r>
              <a:rPr lang="en-US" sz="1400" b="1" dirty="0" smtClean="0">
                <a:solidFill>
                  <a:schemeClr val="accent5"/>
                </a:solidFill>
              </a:rPr>
              <a:t>&lt;</a:t>
            </a:r>
            <a:r>
              <a:rPr lang="en-US" sz="1400" b="1" dirty="0">
                <a:solidFill>
                  <a:schemeClr val="accent5"/>
                </a:solidFill>
              </a:rPr>
              <a:t>article </a:t>
            </a:r>
            <a:r>
              <a:rPr lang="en-US" sz="1400" b="1" dirty="0">
                <a:solidFill>
                  <a:srgbClr val="7030A0"/>
                </a:solidFill>
              </a:rPr>
              <a:t>class</a:t>
            </a:r>
            <a:r>
              <a:rPr lang="en-US" sz="1400" dirty="0"/>
              <a:t>="forecast"</a:t>
            </a:r>
            <a:r>
              <a:rPr lang="en-US" sz="1400" b="1" dirty="0">
                <a:solidFill>
                  <a:schemeClr val="accent5"/>
                </a:solidFill>
              </a:rPr>
              <a:t>&gt;</a:t>
            </a:r>
          </a:p>
          <a:p>
            <a:r>
              <a:rPr lang="en-US" sz="1400" dirty="0"/>
              <a:t>            </a:t>
            </a:r>
            <a:r>
              <a:rPr lang="en-US" sz="1400" b="1" dirty="0">
                <a:solidFill>
                  <a:schemeClr val="accent5"/>
                </a:solidFill>
              </a:rPr>
              <a:t>&lt;h1&gt;</a:t>
            </a:r>
            <a:r>
              <a:rPr lang="en-US" sz="1400" dirty="0"/>
              <a:t>weather forecast for Seattle </a:t>
            </a:r>
            <a:r>
              <a:rPr lang="en-US" sz="1400" b="1" dirty="0">
                <a:solidFill>
                  <a:schemeClr val="accent5"/>
                </a:solidFill>
              </a:rPr>
              <a:t>&lt;/h1&gt;</a:t>
            </a:r>
          </a:p>
          <a:p>
            <a:r>
              <a:rPr lang="en-US" sz="1400" dirty="0"/>
              <a:t>            </a:t>
            </a:r>
            <a:r>
              <a:rPr lang="en-US" sz="1400" b="1" dirty="0">
                <a:solidFill>
                  <a:schemeClr val="accent5"/>
                </a:solidFill>
              </a:rPr>
              <a:t>&lt;article </a:t>
            </a:r>
            <a:r>
              <a:rPr lang="en-US" sz="1400" b="1" dirty="0">
                <a:solidFill>
                  <a:srgbClr val="7030A0"/>
                </a:solidFill>
              </a:rPr>
              <a:t>class</a:t>
            </a:r>
            <a:r>
              <a:rPr lang="en-US" sz="1400" dirty="0"/>
              <a:t>="day-forecast"</a:t>
            </a:r>
            <a:r>
              <a:rPr lang="en-US" sz="1400" b="1" dirty="0">
                <a:solidFill>
                  <a:schemeClr val="accent5"/>
                </a:solidFill>
              </a:rPr>
              <a:t>&gt;</a:t>
            </a:r>
          </a:p>
          <a:p>
            <a:r>
              <a:rPr lang="en-US" sz="1400" dirty="0"/>
              <a:t>            </a:t>
            </a:r>
            <a:r>
              <a:rPr lang="en-US" sz="1400" dirty="0" smtClean="0"/>
              <a:t>  </a:t>
            </a:r>
            <a:r>
              <a:rPr lang="en-US" sz="1400" b="1" dirty="0" smtClean="0">
                <a:solidFill>
                  <a:schemeClr val="accent5"/>
                </a:solidFill>
              </a:rPr>
              <a:t>&lt;</a:t>
            </a:r>
            <a:r>
              <a:rPr lang="en-US" sz="1400" b="1" dirty="0">
                <a:solidFill>
                  <a:schemeClr val="accent5"/>
                </a:solidFill>
              </a:rPr>
              <a:t>h2&gt;</a:t>
            </a:r>
            <a:r>
              <a:rPr lang="en-US" sz="1400" dirty="0"/>
              <a:t>03 March 2018&lt;/h2</a:t>
            </a:r>
            <a:r>
              <a:rPr lang="en-US" sz="1400" b="1" dirty="0">
                <a:solidFill>
                  <a:schemeClr val="accent5"/>
                </a:solidFill>
              </a:rPr>
              <a:t>&gt;</a:t>
            </a:r>
          </a:p>
          <a:p>
            <a:r>
              <a:rPr lang="en-US" sz="1400" dirty="0"/>
              <a:t>            </a:t>
            </a:r>
            <a:r>
              <a:rPr lang="en-US" sz="1400" dirty="0" smtClean="0"/>
              <a:t>  </a:t>
            </a:r>
            <a:r>
              <a:rPr lang="en-US" sz="1400" b="1" dirty="0" smtClean="0">
                <a:solidFill>
                  <a:schemeClr val="accent5"/>
                </a:solidFill>
              </a:rPr>
              <a:t>&lt;</a:t>
            </a:r>
            <a:r>
              <a:rPr lang="en-US" sz="1400" b="1" dirty="0">
                <a:solidFill>
                  <a:schemeClr val="accent5"/>
                </a:solidFill>
              </a:rPr>
              <a:t>p&gt;</a:t>
            </a:r>
            <a:r>
              <a:rPr lang="en-US" sz="1400" dirty="0"/>
              <a:t>Rain</a:t>
            </a:r>
            <a:r>
              <a:rPr lang="en-US" sz="1400" b="1" dirty="0">
                <a:solidFill>
                  <a:schemeClr val="accent5"/>
                </a:solidFill>
              </a:rPr>
              <a:t>.&lt;/p&gt;</a:t>
            </a:r>
          </a:p>
          <a:p>
            <a:r>
              <a:rPr lang="en-US" sz="1400" b="1" dirty="0">
                <a:solidFill>
                  <a:schemeClr val="accent5"/>
                </a:solidFill>
              </a:rPr>
              <a:t>        </a:t>
            </a:r>
            <a:r>
              <a:rPr lang="en-US" sz="1400" b="1" dirty="0" smtClean="0">
                <a:solidFill>
                  <a:schemeClr val="accent5"/>
                </a:solidFill>
              </a:rPr>
              <a:t>    &lt;/</a:t>
            </a:r>
            <a:r>
              <a:rPr lang="en-US" sz="1400" b="1" dirty="0">
                <a:solidFill>
                  <a:schemeClr val="accent5"/>
                </a:solidFill>
              </a:rPr>
              <a:t>article&gt;</a:t>
            </a:r>
          </a:p>
          <a:p>
            <a:r>
              <a:rPr lang="en-US" sz="1400" b="1" dirty="0">
                <a:solidFill>
                  <a:schemeClr val="accent5"/>
                </a:solidFill>
              </a:rPr>
              <a:t>        </a:t>
            </a:r>
            <a:r>
              <a:rPr lang="en-US" sz="1400" b="1" dirty="0" smtClean="0">
                <a:solidFill>
                  <a:schemeClr val="accent5"/>
                </a:solidFill>
              </a:rPr>
              <a:t>    &lt;</a:t>
            </a:r>
            <a:r>
              <a:rPr lang="en-US" sz="1400" b="1" dirty="0">
                <a:solidFill>
                  <a:schemeClr val="accent5"/>
                </a:solidFill>
              </a:rPr>
              <a:t>article&gt;</a:t>
            </a:r>
          </a:p>
          <a:p>
            <a:r>
              <a:rPr lang="en-US" sz="1400" dirty="0"/>
              <a:t>           </a:t>
            </a:r>
            <a:r>
              <a:rPr lang="en-US" sz="1400" dirty="0" smtClean="0"/>
              <a:t>   </a:t>
            </a:r>
            <a:r>
              <a:rPr lang="en-US" sz="1400" b="1" dirty="0">
                <a:solidFill>
                  <a:schemeClr val="accent5"/>
                </a:solidFill>
              </a:rPr>
              <a:t>&lt;h2&gt;</a:t>
            </a:r>
            <a:r>
              <a:rPr lang="en-US" sz="1400" dirty="0"/>
              <a:t>04 March 2018</a:t>
            </a:r>
            <a:r>
              <a:rPr lang="en-US" sz="1400" b="1" dirty="0">
                <a:solidFill>
                  <a:schemeClr val="accent5"/>
                </a:solidFill>
              </a:rPr>
              <a:t>&lt;/h2&gt;</a:t>
            </a:r>
          </a:p>
          <a:p>
            <a:r>
              <a:rPr lang="en-US" sz="1400" dirty="0"/>
              <a:t>            </a:t>
            </a:r>
            <a:r>
              <a:rPr lang="en-US" sz="1400" dirty="0" smtClean="0"/>
              <a:t>   </a:t>
            </a:r>
            <a:r>
              <a:rPr lang="en-US" sz="1400" b="1" dirty="0" smtClean="0">
                <a:solidFill>
                  <a:schemeClr val="accent5"/>
                </a:solidFill>
              </a:rPr>
              <a:t>&lt;</a:t>
            </a:r>
            <a:r>
              <a:rPr lang="en-US" sz="1400" b="1" dirty="0">
                <a:solidFill>
                  <a:schemeClr val="accent5"/>
                </a:solidFill>
              </a:rPr>
              <a:t>p&gt;</a:t>
            </a:r>
            <a:r>
              <a:rPr lang="en-US" sz="1400" dirty="0"/>
              <a:t>Periods of rain</a:t>
            </a:r>
            <a:r>
              <a:rPr lang="en-US" sz="1400" b="1" dirty="0">
                <a:solidFill>
                  <a:schemeClr val="accent5"/>
                </a:solidFill>
              </a:rPr>
              <a:t>.&lt;/p&gt;</a:t>
            </a:r>
          </a:p>
          <a:p>
            <a:r>
              <a:rPr lang="en-US" sz="1400" dirty="0"/>
              <a:t>        </a:t>
            </a:r>
            <a:r>
              <a:rPr lang="en-US" sz="1400" dirty="0" smtClean="0"/>
              <a:t>   </a:t>
            </a:r>
            <a:r>
              <a:rPr lang="en-US" sz="1400" b="1" dirty="0" smtClean="0">
                <a:solidFill>
                  <a:schemeClr val="accent5"/>
                </a:solidFill>
              </a:rPr>
              <a:t>&lt;/</a:t>
            </a:r>
            <a:r>
              <a:rPr lang="en-US" sz="1400" b="1" dirty="0">
                <a:solidFill>
                  <a:schemeClr val="accent5"/>
                </a:solidFill>
              </a:rPr>
              <a:t>article&gt;</a:t>
            </a:r>
          </a:p>
          <a:p>
            <a:r>
              <a:rPr lang="en-US" sz="1400" dirty="0"/>
              <a:t>        </a:t>
            </a:r>
            <a:r>
              <a:rPr lang="en-US" sz="1400" dirty="0" smtClean="0"/>
              <a:t>   </a:t>
            </a:r>
            <a:r>
              <a:rPr lang="en-US" sz="1400" b="1" dirty="0" smtClean="0">
                <a:solidFill>
                  <a:schemeClr val="accent5"/>
                </a:solidFill>
              </a:rPr>
              <a:t>&lt;</a:t>
            </a:r>
            <a:r>
              <a:rPr lang="en-US" sz="1400" b="1" dirty="0">
                <a:solidFill>
                  <a:schemeClr val="accent5"/>
                </a:solidFill>
              </a:rPr>
              <a:t>article </a:t>
            </a:r>
            <a:r>
              <a:rPr lang="en-US" sz="1400" b="1" dirty="0">
                <a:solidFill>
                  <a:srgbClr val="7030A0"/>
                </a:solidFill>
              </a:rPr>
              <a:t>class</a:t>
            </a:r>
            <a:r>
              <a:rPr lang="en-US" sz="1400" dirty="0"/>
              <a:t>="day-forecast"</a:t>
            </a:r>
            <a:r>
              <a:rPr lang="en-US" sz="1400" b="1" dirty="0">
                <a:solidFill>
                  <a:schemeClr val="accent5"/>
                </a:solidFill>
              </a:rPr>
              <a:t>&gt;</a:t>
            </a:r>
          </a:p>
          <a:p>
            <a:r>
              <a:rPr lang="en-US" sz="1400" dirty="0"/>
              <a:t>           </a:t>
            </a:r>
            <a:r>
              <a:rPr lang="en-US" sz="1400" dirty="0" smtClean="0"/>
              <a:t>   </a:t>
            </a:r>
            <a:r>
              <a:rPr lang="en-US" sz="1400" b="1" dirty="0">
                <a:solidFill>
                  <a:schemeClr val="accent5"/>
                </a:solidFill>
              </a:rPr>
              <a:t>&lt;h2&gt;</a:t>
            </a:r>
            <a:r>
              <a:rPr lang="en-US" sz="1400" dirty="0"/>
              <a:t>05 March 2018</a:t>
            </a:r>
            <a:r>
              <a:rPr lang="en-US" sz="1400" b="1" dirty="0">
                <a:solidFill>
                  <a:schemeClr val="accent5"/>
                </a:solidFill>
              </a:rPr>
              <a:t>&lt;/h2&gt;</a:t>
            </a:r>
          </a:p>
          <a:p>
            <a:r>
              <a:rPr lang="en-US" sz="1400" dirty="0"/>
              <a:t>            </a:t>
            </a:r>
            <a:r>
              <a:rPr lang="en-US" sz="1400" dirty="0" smtClean="0"/>
              <a:t>  </a:t>
            </a:r>
            <a:r>
              <a:rPr lang="en-US" sz="1400" b="1" dirty="0" smtClean="0">
                <a:solidFill>
                  <a:schemeClr val="accent5"/>
                </a:solidFill>
              </a:rPr>
              <a:t>&lt;</a:t>
            </a:r>
            <a:r>
              <a:rPr lang="en-US" sz="1400" b="1" dirty="0">
                <a:solidFill>
                  <a:schemeClr val="accent5"/>
                </a:solidFill>
              </a:rPr>
              <a:t>p&gt;</a:t>
            </a:r>
            <a:r>
              <a:rPr lang="en-US" sz="1400" dirty="0"/>
              <a:t>Heavy rain.</a:t>
            </a:r>
            <a:r>
              <a:rPr lang="en-US" sz="1400" b="1" dirty="0">
                <a:solidFill>
                  <a:schemeClr val="accent5"/>
                </a:solidFill>
              </a:rPr>
              <a:t>&lt;/p&gt;</a:t>
            </a:r>
          </a:p>
          <a:p>
            <a:r>
              <a:rPr lang="en-US" sz="1400" dirty="0"/>
              <a:t>        </a:t>
            </a:r>
            <a:r>
              <a:rPr lang="en-US" sz="1400" dirty="0" smtClean="0"/>
              <a:t>   </a:t>
            </a:r>
            <a:r>
              <a:rPr lang="en-US" sz="1400" b="1" dirty="0" smtClean="0">
                <a:solidFill>
                  <a:schemeClr val="accent5"/>
                </a:solidFill>
              </a:rPr>
              <a:t>&lt;/</a:t>
            </a:r>
            <a:r>
              <a:rPr lang="en-US" sz="1400" b="1" dirty="0">
                <a:solidFill>
                  <a:schemeClr val="accent5"/>
                </a:solidFill>
              </a:rPr>
              <a:t>article</a:t>
            </a:r>
            <a:r>
              <a:rPr lang="en-US" sz="1400" b="1" dirty="0" smtClean="0">
                <a:solidFill>
                  <a:schemeClr val="accent5"/>
                </a:solidFill>
              </a:rPr>
              <a:t>&gt;</a:t>
            </a:r>
          </a:p>
          <a:p>
            <a:r>
              <a:rPr lang="en-US" sz="1400" b="1" dirty="0" smtClean="0">
                <a:solidFill>
                  <a:schemeClr val="accent5"/>
                </a:solidFill>
              </a:rPr>
              <a:t>       &lt;/</a:t>
            </a:r>
            <a:r>
              <a:rPr lang="en-US" sz="1400" b="1" dirty="0">
                <a:solidFill>
                  <a:schemeClr val="accent5"/>
                </a:solidFill>
              </a:rPr>
              <a:t>article</a:t>
            </a:r>
            <a:r>
              <a:rPr lang="en-US" sz="1400" b="1" dirty="0" smtClean="0">
                <a:solidFill>
                  <a:schemeClr val="accent5"/>
                </a:solidFill>
              </a:rPr>
              <a:t>&gt;</a:t>
            </a:r>
            <a:endParaRPr lang="fr-FR" sz="1400" b="1" dirty="0">
              <a:solidFill>
                <a:schemeClr val="accent5"/>
              </a:solidFill>
            </a:endParaRPr>
          </a:p>
        </p:txBody>
      </p:sp>
    </p:spTree>
    <p:extLst>
      <p:ext uri="{BB962C8B-B14F-4D97-AF65-F5344CB8AC3E}">
        <p14:creationId xmlns:p14="http://schemas.microsoft.com/office/powerpoint/2010/main" val="34397211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b="1" dirty="0">
                <a:effectLst/>
              </a:rPr>
              <a:t>Structuration d’une  page </a:t>
            </a:r>
            <a:r>
              <a:rPr lang="fr-FR" sz="2400" b="1" dirty="0" smtClean="0">
                <a:effectLst/>
              </a:rPr>
              <a:t>web</a:t>
            </a:r>
            <a:br>
              <a:rPr lang="fr-FR" sz="2400" b="1" dirty="0" smtClean="0">
                <a:effectLst/>
              </a:rPr>
            </a:br>
            <a:r>
              <a:rPr lang="fr-FR" sz="2400" b="1" dirty="0">
                <a:effectLst/>
              </a:rPr>
              <a:t>Les balises structurantes de </a:t>
            </a:r>
            <a:r>
              <a:rPr lang="fr-FR" sz="2400" b="1" dirty="0" smtClean="0">
                <a:effectLst/>
              </a:rPr>
              <a:t>HTML5</a:t>
            </a:r>
            <a:endParaRPr lang="fr-FR" sz="2400" dirty="0"/>
          </a:p>
        </p:txBody>
      </p:sp>
      <p:sp>
        <p:nvSpPr>
          <p:cNvPr id="3" name="Espace réservé du contenu 2"/>
          <p:cNvSpPr>
            <a:spLocks noGrp="1"/>
          </p:cNvSpPr>
          <p:nvPr>
            <p:ph idx="1"/>
          </p:nvPr>
        </p:nvSpPr>
        <p:spPr/>
        <p:txBody>
          <a:bodyPr>
            <a:normAutofit/>
          </a:bodyPr>
          <a:lstStyle/>
          <a:p>
            <a:r>
              <a:rPr lang="fr-FR" sz="2000" b="1" i="1" dirty="0" smtClean="0">
                <a:effectLst>
                  <a:outerShdw blurRad="38100" dist="38100" dir="2700000" algn="tl">
                    <a:srgbClr val="000000">
                      <a:alpha val="43137"/>
                    </a:srgbClr>
                  </a:outerShdw>
                </a:effectLst>
              </a:rPr>
              <a:t>Résumé</a:t>
            </a:r>
            <a:endParaRPr lang="fr-FR" sz="2000" b="1" i="1" dirty="0">
              <a:effectLst>
                <a:outerShdw blurRad="38100" dist="38100" dir="2700000" algn="tl">
                  <a:srgbClr val="000000">
                    <a:alpha val="43137"/>
                  </a:srgbClr>
                </a:outerShdw>
              </a:effectLst>
            </a:endParaRPr>
          </a:p>
          <a:p>
            <a:r>
              <a:rPr lang="fr-FR" sz="2000" dirty="0"/>
              <a:t>Voici un schéma qui résume la structuration des pages web</a:t>
            </a:r>
          </a:p>
          <a:p>
            <a:pPr marL="82296" indent="0">
              <a:buNone/>
            </a:pPr>
            <a:endParaRPr lang="fr-FR" sz="2000" b="1" i="1" dirty="0">
              <a:effectLst>
                <a:outerShdw blurRad="38100" dist="38100" dir="2700000" algn="tl">
                  <a:srgbClr val="000000">
                    <a:alpha val="43137"/>
                  </a:srgbClr>
                </a:outerShdw>
              </a:effectLst>
            </a:endParaRPr>
          </a:p>
        </p:txBody>
      </p:sp>
      <p:sp>
        <p:nvSpPr>
          <p:cNvPr id="4" name="Espace réservé du numéro de diapositive 3"/>
          <p:cNvSpPr>
            <a:spLocks noGrp="1"/>
          </p:cNvSpPr>
          <p:nvPr>
            <p:ph type="sldNum" sz="quarter" idx="12"/>
          </p:nvPr>
        </p:nvSpPr>
        <p:spPr/>
        <p:txBody>
          <a:bodyPr/>
          <a:lstStyle/>
          <a:p>
            <a:fld id="{803C7930-3C95-498C-8D8F-90F35104CD5A}" type="slidenum">
              <a:rPr lang="fr-FR" smtClean="0"/>
              <a:t>93</a:t>
            </a:fld>
            <a:endParaRPr lang="fr-FR"/>
          </a:p>
        </p:txBody>
      </p:sp>
      <p:pic>
        <p:nvPicPr>
          <p:cNvPr id="8" name="Image 7"/>
          <p:cNvPicPr/>
          <p:nvPr/>
        </p:nvPicPr>
        <p:blipFill>
          <a:blip r:embed="rId2">
            <a:extLst>
              <a:ext uri="{28A0092B-C50C-407E-A947-70E740481C1C}">
                <a14:useLocalDpi xmlns:a14="http://schemas.microsoft.com/office/drawing/2010/main" val="0"/>
              </a:ext>
            </a:extLst>
          </a:blip>
          <a:stretch>
            <a:fillRect/>
          </a:stretch>
        </p:blipFill>
        <p:spPr>
          <a:xfrm>
            <a:off x="1979712" y="2387956"/>
            <a:ext cx="5760720" cy="3548380"/>
          </a:xfrm>
          <a:prstGeom prst="rect">
            <a:avLst/>
          </a:prstGeom>
        </p:spPr>
      </p:pic>
    </p:spTree>
    <p:extLst>
      <p:ext uri="{BB962C8B-B14F-4D97-AF65-F5344CB8AC3E}">
        <p14:creationId xmlns:p14="http://schemas.microsoft.com/office/powerpoint/2010/main" val="35725331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8465</TotalTime>
  <Words>8855</Words>
  <Application>Microsoft Office PowerPoint</Application>
  <PresentationFormat>Affichage à l'écran (4:3)</PresentationFormat>
  <Paragraphs>1543</Paragraphs>
  <Slides>93</Slides>
  <Notes>3</Notes>
  <HiddenSlides>0</HiddenSlides>
  <MMClips>0</MMClips>
  <ScaleCrop>false</ScaleCrop>
  <HeadingPairs>
    <vt:vector size="4" baseType="variant">
      <vt:variant>
        <vt:lpstr>Thème</vt:lpstr>
      </vt:variant>
      <vt:variant>
        <vt:i4>1</vt:i4>
      </vt:variant>
      <vt:variant>
        <vt:lpstr>Titres des diapositives</vt:lpstr>
      </vt:variant>
      <vt:variant>
        <vt:i4>93</vt:i4>
      </vt:variant>
    </vt:vector>
  </HeadingPairs>
  <TitlesOfParts>
    <vt:vector size="94" baseType="lpstr">
      <vt:lpstr>Solstice</vt:lpstr>
      <vt:lpstr>HTML : Hyper Text Markup Language</vt:lpstr>
      <vt:lpstr>Plan</vt:lpstr>
      <vt:lpstr>Plan</vt:lpstr>
      <vt:lpstr>Le fonctionnement des sites web</vt:lpstr>
      <vt:lpstr>Pourquoi CSS+HTML :</vt:lpstr>
      <vt:lpstr>Pourquoi CSS+HTML :</vt:lpstr>
      <vt:lpstr>Versions et historique de HTML  </vt:lpstr>
      <vt:lpstr>Editeurs de texte Sublime text </vt:lpstr>
      <vt:lpstr>Editeurs de texte Autre éditeurs</vt:lpstr>
      <vt:lpstr>Navigateurs</vt:lpstr>
      <vt:lpstr>Les balises HTML </vt:lpstr>
      <vt:lpstr>Les balises HTML </vt:lpstr>
      <vt:lpstr>Les balises HTML </vt:lpstr>
      <vt:lpstr>Les balises HTML </vt:lpstr>
      <vt:lpstr>Structure générale d’un document HTML</vt:lpstr>
      <vt:lpstr>Structure générale d’un document HTML Que peut contenir &lt;HEAD&gt;? !</vt:lpstr>
      <vt:lpstr>Structure générale d’un document HTML Que peut contenir &lt;body&gt;? !</vt:lpstr>
      <vt:lpstr>Structure générale d’un document HTML Les attributs</vt:lpstr>
      <vt:lpstr>Structure générale d’un document HTML Les attributs</vt:lpstr>
      <vt:lpstr>Organisation du texte Les paragraphes</vt:lpstr>
      <vt:lpstr>Organisation du texte Les paragraphes</vt:lpstr>
      <vt:lpstr>Organisation du texte Les paragraphes</vt:lpstr>
      <vt:lpstr>Organisation du texte Les paragraphes</vt:lpstr>
      <vt:lpstr>Organisation du texte Les paragraphes</vt:lpstr>
      <vt:lpstr>Organisation du texte Les paragraphes</vt:lpstr>
      <vt:lpstr>Organisation du texte Les paragraphes</vt:lpstr>
      <vt:lpstr>Organisation du texte Les paragraphes</vt:lpstr>
      <vt:lpstr>Organisation du texte Les paragraphes</vt:lpstr>
      <vt:lpstr>Organisation du texte Les titres</vt:lpstr>
      <vt:lpstr>Organisation du texte Les titres</vt:lpstr>
      <vt:lpstr>Les listes Listes non ordonnées</vt:lpstr>
      <vt:lpstr>Les listes Listes ordonnées</vt:lpstr>
      <vt:lpstr>Les listes Listes ordonnées</vt:lpstr>
      <vt:lpstr>Les listes Listes ordonnées</vt:lpstr>
      <vt:lpstr>Les listes Listes ordonnées</vt:lpstr>
      <vt:lpstr>Les listes Liste de description</vt:lpstr>
      <vt:lpstr>Images</vt:lpstr>
      <vt:lpstr>Images</vt:lpstr>
      <vt:lpstr>Images</vt:lpstr>
      <vt:lpstr>Les liens</vt:lpstr>
      <vt:lpstr>Liens spéciaux</vt:lpstr>
      <vt:lpstr>Les tableaux</vt:lpstr>
      <vt:lpstr>Les tableaux</vt:lpstr>
      <vt:lpstr>Les tableaux</vt:lpstr>
      <vt:lpstr>Les tableaux La ligne d'en-tête, la légende et les bordures</vt:lpstr>
      <vt:lpstr>Les tableaux Fusionner des cellules d’un tableau</vt:lpstr>
      <vt:lpstr>Les tableaux Fusionner des cellules d’un tableau</vt:lpstr>
      <vt:lpstr>Les tableaux Fusionner des cellules d’un tableau</vt:lpstr>
      <vt:lpstr>Les tableaux Un tableau structuré</vt:lpstr>
      <vt:lpstr>Les tableaux Autres attributs de la balise &lt;table&gt;</vt:lpstr>
      <vt:lpstr>Les formulaires</vt:lpstr>
      <vt:lpstr>Les formulaires Les attributs d’un formulaire </vt:lpstr>
      <vt:lpstr>Les formulaires Les zones de saisie basiques</vt:lpstr>
      <vt:lpstr>Les formulaires Les zones de saisie basiques</vt:lpstr>
      <vt:lpstr>Les formulaires Les zones de saisie basiques</vt:lpstr>
      <vt:lpstr>Les formulaires Les zones de saisie basiques</vt:lpstr>
      <vt:lpstr>Les formulaires Les zones de saisie basiques</vt:lpstr>
      <vt:lpstr>Les formulaires Les zones de saisie basiques</vt:lpstr>
      <vt:lpstr>Les formulaires Les zones de saisie basiques</vt:lpstr>
      <vt:lpstr>Les formulaires Les zones de saisie basiques</vt:lpstr>
      <vt:lpstr>Les formulaires Les zones de saisie basiques</vt:lpstr>
      <vt:lpstr>Les formulaires Les zones de saisie basiques</vt:lpstr>
      <vt:lpstr>Les formulaires Les zones de saisie basiques</vt:lpstr>
      <vt:lpstr>Les formulaires Les zones de saisie basiques</vt:lpstr>
      <vt:lpstr>Les formulaires Les éléments d'options</vt:lpstr>
      <vt:lpstr>Les formulaires Les éléments d'options</vt:lpstr>
      <vt:lpstr>Les formulaires Les éléments d'options</vt:lpstr>
      <vt:lpstr>Les formulaires Les éléments d'options</vt:lpstr>
      <vt:lpstr>Les formulaires Les éléments d'options</vt:lpstr>
      <vt:lpstr>Les formulaires Les éléments d'options</vt:lpstr>
      <vt:lpstr>Les formulaires Les éléments d'options</vt:lpstr>
      <vt:lpstr>Les formulaires Les éléments d'options</vt:lpstr>
      <vt:lpstr>Les formulaires autres attributs</vt:lpstr>
      <vt:lpstr>Les formulaires Finaliser et envoyer le formulaire</vt:lpstr>
      <vt:lpstr>Les formulaires Finaliser et envoyer le formulaire</vt:lpstr>
      <vt:lpstr>Les formulaires Finaliser et envoyer le formulaire</vt:lpstr>
      <vt:lpstr>Les fichiers audios</vt:lpstr>
      <vt:lpstr>Les fichiers audios</vt:lpstr>
      <vt:lpstr>Insertion d'une vidéo</vt:lpstr>
      <vt:lpstr>Insertion d'une vidéo</vt:lpstr>
      <vt:lpstr>Insertion d'une vidéo</vt:lpstr>
      <vt:lpstr>Integration d’objets (fichiers pdf, flash)</vt:lpstr>
      <vt:lpstr>Les frames</vt:lpstr>
      <vt:lpstr>Structuration d’une  page web Les balises structurantes de HTML5</vt:lpstr>
      <vt:lpstr>Structuration d’une  page web Les balises structurantes de HTML5</vt:lpstr>
      <vt:lpstr>Structuration d’une  page web Les balises structurantes de HTML5</vt:lpstr>
      <vt:lpstr>Structuration d’une  page web Les balises structurantes de HTML5</vt:lpstr>
      <vt:lpstr>Structuration d’une  page web Les balises structurantes de HTML5</vt:lpstr>
      <vt:lpstr>Structuration d’une  page web Les balises structurantes de HTML5</vt:lpstr>
      <vt:lpstr>Structuration d’une  page web Les balises structurantes de HTML5</vt:lpstr>
      <vt:lpstr>Structuration d’une  page web Les balises structurantes de HTML5</vt:lpstr>
      <vt:lpstr>Structuration d’une  page web Les balises structurantes de HTML5</vt:lpstr>
      <vt:lpstr>Structuration d’une  page web Les balises structurantes de HTML5</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SOIE2016</dc:creator>
  <cp:lastModifiedBy>SOIE2016</cp:lastModifiedBy>
  <cp:revision>210</cp:revision>
  <dcterms:created xsi:type="dcterms:W3CDTF">2020-10-01T22:02:55Z</dcterms:created>
  <dcterms:modified xsi:type="dcterms:W3CDTF">2021-10-03T20:11:11Z</dcterms:modified>
</cp:coreProperties>
</file>